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6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4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5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8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2156-B291-4529-B0F9-A949BFC6D40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E969-2406-42B5-960A-852A30EBD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9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Fundamental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</a:t>
            </a:r>
            <a:r>
              <a:rPr lang="en-US" dirty="0" err="1" smtClean="0"/>
              <a:t>Kitchin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Fundamental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X be a topological space, and let x</a:t>
            </a:r>
            <a:r>
              <a:rPr lang="en-US" baseline="-25000" dirty="0" smtClean="0"/>
              <a:t>0</a:t>
            </a:r>
            <a:r>
              <a:rPr lang="en-US" dirty="0" smtClean="0"/>
              <a:t> be a base point on X.  </a:t>
            </a:r>
          </a:p>
          <a:p>
            <a:endParaRPr lang="en-US" dirty="0" smtClean="0"/>
          </a:p>
          <a:p>
            <a:r>
              <a:rPr lang="en-US" dirty="0" smtClean="0"/>
              <a:t>Then the </a:t>
            </a:r>
            <a:r>
              <a:rPr lang="en-US" dirty="0" smtClean="0">
                <a:solidFill>
                  <a:srgbClr val="FF0000"/>
                </a:solidFill>
              </a:rPr>
              <a:t>Fundamental Group</a:t>
            </a:r>
            <a:r>
              <a:rPr lang="en-US" dirty="0" smtClean="0"/>
              <a:t> of X is the set of </a:t>
            </a:r>
            <a:r>
              <a:rPr lang="en-US" dirty="0" err="1" smtClean="0"/>
              <a:t>homotopy</a:t>
            </a:r>
            <a:r>
              <a:rPr lang="en-US" dirty="0" smtClean="0"/>
              <a:t> classes of loops with base point x</a:t>
            </a:r>
            <a:r>
              <a:rPr lang="en-US" baseline="-25000" dirty="0" smtClean="0"/>
              <a:t>0</a:t>
            </a:r>
            <a:r>
              <a:rPr lang="en-US" dirty="0" smtClean="0"/>
              <a:t> under the product of </a:t>
            </a:r>
            <a:r>
              <a:rPr lang="en-US" dirty="0" err="1" smtClean="0"/>
              <a:t>homotopy</a:t>
            </a:r>
            <a:r>
              <a:rPr lang="en-US" dirty="0" smtClean="0"/>
              <a:t> classes.</a:t>
            </a:r>
            <a:endParaRPr lang="en-US" dirty="0"/>
          </a:p>
          <a:p>
            <a:endParaRPr lang="en-US" dirty="0" smtClean="0"/>
          </a:p>
          <a:p>
            <a:r>
              <a:rPr lang="el-GR" dirty="0" smtClean="0"/>
              <a:t>π</a:t>
            </a:r>
            <a:r>
              <a:rPr lang="el-GR" baseline="-25000" dirty="0" smtClean="0"/>
              <a:t>1</a:t>
            </a:r>
            <a:r>
              <a:rPr lang="en-US" dirty="0" smtClean="0"/>
              <a:t>(X, x</a:t>
            </a:r>
            <a:r>
              <a:rPr lang="en-US" baseline="-25000" dirty="0" smtClean="0"/>
              <a:t>0 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479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Homomorphism &amp; Isomorphism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A </a:t>
            </a:r>
            <a:r>
              <a:rPr lang="en-US" sz="3800" dirty="0" smtClean="0">
                <a:solidFill>
                  <a:srgbClr val="FF0000"/>
                </a:solidFill>
              </a:rPr>
              <a:t>homomorphism</a:t>
            </a:r>
            <a:r>
              <a:rPr lang="en-US" sz="3800" dirty="0" smtClean="0"/>
              <a:t>, h, is a map from a group G to a group H such that for any two elements 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a, b </a:t>
            </a:r>
            <a:r>
              <a:rPr lang="el-GR" sz="3800" dirty="0" smtClean="0"/>
              <a:t>ϵ</a:t>
            </a:r>
            <a:r>
              <a:rPr lang="en-US" sz="3800" dirty="0" smtClean="0"/>
              <a:t> G: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h(a ∙ b) = h(a) ∙ h(b)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 smtClean="0"/>
              <a:t>If h is also a </a:t>
            </a:r>
            <a:r>
              <a:rPr lang="en-US" sz="3800" dirty="0" err="1" smtClean="0"/>
              <a:t>bijection</a:t>
            </a:r>
            <a:r>
              <a:rPr lang="en-US" sz="3800" dirty="0" smtClean="0"/>
              <a:t> then it is called an </a:t>
            </a:r>
            <a:r>
              <a:rPr lang="en-US" sz="3800" dirty="0" smtClean="0">
                <a:solidFill>
                  <a:srgbClr val="FF0000"/>
                </a:solidFill>
              </a:rPr>
              <a:t>isomorphism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dirty="0"/>
              <a:t>Theorem: For a path connected space, the fundamental group does not depend on the choice of base point.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Theorems from Messer &amp; </a:t>
            </a:r>
            <a:r>
              <a:rPr lang="en-US" dirty="0" err="1" smtClean="0"/>
              <a:t>Straffin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f : X → Y  is a continuous function and x</a:t>
            </a:r>
            <a:r>
              <a:rPr lang="en-US" baseline="-25000" dirty="0" smtClean="0"/>
              <a:t>0</a:t>
            </a:r>
            <a:r>
              <a:rPr lang="en-US" dirty="0" smtClean="0"/>
              <a:t> is designated as the base point in X.  Then f induces a homomorphism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</a:t>
            </a:r>
            <a:r>
              <a:rPr lang="en-US" baseline="-25000" dirty="0" smtClean="0"/>
              <a:t>*</a:t>
            </a:r>
            <a:r>
              <a:rPr lang="en-US" dirty="0" smtClean="0"/>
              <a:t> : </a:t>
            </a:r>
            <a:r>
              <a:rPr lang="el-GR" dirty="0" smtClean="0"/>
              <a:t>π</a:t>
            </a:r>
            <a:r>
              <a:rPr lang="en-US" baseline="-25000" dirty="0" smtClean="0"/>
              <a:t>1</a:t>
            </a:r>
            <a:r>
              <a:rPr lang="en-US" dirty="0" smtClean="0"/>
              <a:t>(X , x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/>
              <a:t>→ </a:t>
            </a:r>
            <a:r>
              <a:rPr lang="el-GR" dirty="0" smtClean="0"/>
              <a:t>π</a:t>
            </a:r>
            <a:r>
              <a:rPr lang="en-US" baseline="-25000" dirty="0" smtClean="0"/>
              <a:t>1</a:t>
            </a:r>
            <a:r>
              <a:rPr lang="en-US" dirty="0" smtClean="0"/>
              <a:t>(Y , f(x</a:t>
            </a:r>
            <a:r>
              <a:rPr lang="en-US" baseline="-25000" dirty="0" smtClean="0"/>
              <a:t>0</a:t>
            </a:r>
            <a:r>
              <a:rPr lang="en-US" dirty="0" smtClean="0"/>
              <a:t>)) </a:t>
            </a:r>
          </a:p>
          <a:p>
            <a:pPr marL="0" indent="0">
              <a:buNone/>
            </a:pPr>
            <a:r>
              <a:rPr lang="en-US" dirty="0" smtClean="0"/>
              <a:t>defined by </a:t>
            </a:r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baseline="-25000" dirty="0" smtClean="0"/>
              <a:t>* </a:t>
            </a:r>
            <a:r>
              <a:rPr lang="en-US" dirty="0" smtClean="0"/>
              <a:t>(&lt;</a:t>
            </a:r>
            <a:r>
              <a:rPr lang="el-GR" dirty="0" smtClean="0"/>
              <a:t>α</a:t>
            </a:r>
            <a:r>
              <a:rPr lang="en-US" dirty="0" smtClean="0"/>
              <a:t>&gt;) = (f ◦ </a:t>
            </a:r>
            <a:r>
              <a:rPr lang="el-GR" dirty="0" smtClean="0"/>
              <a:t>α</a:t>
            </a:r>
            <a:r>
              <a:rPr lang="en-US" dirty="0" smtClean="0"/>
              <a:t>) for all &lt;</a:t>
            </a:r>
            <a:r>
              <a:rPr lang="el-GR" dirty="0" smtClean="0"/>
              <a:t>α</a:t>
            </a:r>
            <a:r>
              <a:rPr lang="en-US" dirty="0" smtClean="0"/>
              <a:t>&gt;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n-US" dirty="0"/>
              <a:t>(X , 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7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Theorems from Messer &amp; </a:t>
            </a:r>
            <a:r>
              <a:rPr lang="en-US" dirty="0" err="1" smtClean="0"/>
              <a:t>Straffin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X, Y, &amp; Z are topological spaces.  Let x</a:t>
            </a:r>
            <a:r>
              <a:rPr lang="en-US" baseline="-25000" dirty="0" smtClean="0"/>
              <a:t>0 </a:t>
            </a:r>
            <a:r>
              <a:rPr lang="en-US" dirty="0" smtClean="0"/>
              <a:t> be designated as the base point for X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identity function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x</a:t>
            </a:r>
            <a:r>
              <a:rPr lang="en-US" dirty="0" smtClean="0"/>
              <a:t> : X → X induces the identity homomorphism                                     	id</a:t>
            </a:r>
            <a:r>
              <a:rPr lang="el-GR" baseline="-25000" dirty="0"/>
              <a:t>π</a:t>
            </a:r>
            <a:r>
              <a:rPr lang="en-US" baseline="-25000" dirty="0"/>
              <a:t>1(X , x0)</a:t>
            </a:r>
            <a:r>
              <a:rPr lang="en-US" dirty="0"/>
              <a:t> : 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n-US" dirty="0"/>
              <a:t>(X , x</a:t>
            </a:r>
            <a:r>
              <a:rPr lang="en-US" baseline="-25000" dirty="0"/>
              <a:t>0</a:t>
            </a:r>
            <a:r>
              <a:rPr lang="en-US" dirty="0"/>
              <a:t>) →</a:t>
            </a:r>
            <a:r>
              <a:rPr lang="el-GR" dirty="0"/>
              <a:t> π</a:t>
            </a:r>
            <a:r>
              <a:rPr lang="en-US" baseline="-25000" dirty="0"/>
              <a:t>1</a:t>
            </a:r>
            <a:r>
              <a:rPr lang="en-US" dirty="0"/>
              <a:t>(X , 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f : X → Y and g : Y → Z are continuous functions, then (</a:t>
            </a:r>
            <a:r>
              <a:rPr lang="en-US" dirty="0" err="1" smtClean="0"/>
              <a:t>f◦g</a:t>
            </a:r>
            <a:r>
              <a:rPr lang="en-US" dirty="0" smtClean="0"/>
              <a:t>)</a:t>
            </a:r>
            <a:r>
              <a:rPr lang="en-US" baseline="-25000" dirty="0" smtClean="0"/>
              <a:t>* </a:t>
            </a:r>
            <a:r>
              <a:rPr lang="en-US" dirty="0" smtClean="0"/>
              <a:t>= f</a:t>
            </a:r>
            <a:r>
              <a:rPr lang="en-US" baseline="-25000" dirty="0" smtClean="0"/>
              <a:t>*</a:t>
            </a:r>
            <a:r>
              <a:rPr lang="en-US" dirty="0" smtClean="0"/>
              <a:t>◦g</a:t>
            </a:r>
            <a:r>
              <a:rPr lang="en-US" baseline="-25000" dirty="0" smtClean="0"/>
              <a:t>*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87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Theorem – The fundamental group of a space X is a topological invariant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697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fundamental group of the sphere?</a:t>
            </a:r>
          </a:p>
          <a:p>
            <a:endParaRPr lang="en-US" dirty="0"/>
          </a:p>
          <a:p>
            <a:r>
              <a:rPr lang="en-US" dirty="0" smtClean="0"/>
              <a:t>A space </a:t>
            </a:r>
            <a:r>
              <a:rPr lang="en-US" dirty="0" smtClean="0"/>
              <a:t>where </a:t>
            </a:r>
            <a:r>
              <a:rPr lang="en-US" dirty="0" smtClean="0"/>
              <a:t>all loops </a:t>
            </a:r>
            <a:r>
              <a:rPr lang="en-US" dirty="0" smtClean="0"/>
              <a:t>are </a:t>
            </a:r>
            <a:r>
              <a:rPr lang="en-US" dirty="0" err="1" smtClean="0"/>
              <a:t>homotopic</a:t>
            </a:r>
            <a:r>
              <a:rPr lang="en-US" dirty="0" smtClean="0"/>
              <a:t> </a:t>
            </a:r>
            <a:r>
              <a:rPr lang="en-US" dirty="0" smtClean="0"/>
              <a:t>to the constant path is called </a:t>
            </a:r>
            <a:r>
              <a:rPr lang="en-US" dirty="0" smtClean="0">
                <a:solidFill>
                  <a:srgbClr val="FF0000"/>
                </a:solidFill>
              </a:rPr>
              <a:t>simply </a:t>
            </a:r>
            <a:r>
              <a:rPr lang="en-US" dirty="0" smtClean="0">
                <a:solidFill>
                  <a:srgbClr val="FF0000"/>
                </a:solidFill>
              </a:rPr>
              <a:t>connected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28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Circle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be a loop on the unit circle S</a:t>
                </a:r>
                <a:r>
                  <a:rPr lang="en-US" baseline="30000" dirty="0" smtClean="0"/>
                  <a:t>1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</m:e>
                    </m:acc>
                  </m:oMath>
                </a14:m>
                <a:r>
                  <a:rPr lang="en-US" dirty="0" smtClean="0"/>
                  <a:t> be a </a:t>
                </a:r>
                <a:r>
                  <a:rPr lang="en-US" dirty="0" smtClean="0"/>
                  <a:t>continuous function </a:t>
                </a:r>
                <a:r>
                  <a:rPr lang="en-US" dirty="0" smtClean="0"/>
                  <a:t>from </a:t>
                </a:r>
                <a:r>
                  <a:rPr lang="en-US" dirty="0"/>
                  <a:t>[0,1] to </a:t>
                </a:r>
                <a:r>
                  <a:rPr lang="en-US" dirty="0" smtClean="0"/>
                  <a:t>ℝ that measures the </a:t>
                </a:r>
                <a:r>
                  <a:rPr lang="en-US" dirty="0" smtClean="0"/>
                  <a:t>net angle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</a:t>
                </a:r>
                <a:r>
                  <a:rPr lang="en-US" dirty="0" smtClean="0"/>
                  <a:t>makes around the circle.</a:t>
                </a:r>
              </a:p>
              <a:p>
                <a:r>
                  <a:rPr lang="en-US" dirty="0" smtClean="0"/>
                  <a:t>Note: Because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is a loop, it starts and ends at the same point on the circle.  Thus the number of rotations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makes around the circle will be an integer.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42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is a continuous function over the interval [0,1] in a space X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loop</a:t>
            </a:r>
            <a:r>
              <a:rPr lang="en-US" dirty="0" smtClean="0"/>
              <a:t> is a path that starts and ends at the same point, x</a:t>
            </a:r>
            <a:r>
              <a:rPr lang="en-US" baseline="-25000" dirty="0" smtClean="0"/>
              <a:t>0</a:t>
            </a:r>
            <a:r>
              <a:rPr lang="en-US" dirty="0" smtClean="0"/>
              <a:t>, called the </a:t>
            </a:r>
            <a:r>
              <a:rPr lang="en-US" dirty="0" smtClean="0">
                <a:solidFill>
                  <a:srgbClr val="FF0000"/>
                </a:solidFill>
              </a:rPr>
              <a:t>base point </a:t>
            </a:r>
            <a:r>
              <a:rPr lang="en-US" dirty="0" smtClean="0"/>
              <a:t>of the loop</a:t>
            </a:r>
          </a:p>
          <a:p>
            <a:pPr marL="0" indent="0">
              <a:buNone/>
            </a:pPr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Loops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8443"/>
            <a:ext cx="7734300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828800" y="2057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20574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24384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62600" y="23622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0" y="5105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62200" y="5257800"/>
            <a:ext cx="54429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334000" y="5105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573486" y="5105400"/>
            <a:ext cx="6531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4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Homotopy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homotopy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two loops </a:t>
            </a:r>
            <a:r>
              <a:rPr lang="el-GR" dirty="0" smtClean="0"/>
              <a:t>α</a:t>
            </a:r>
            <a:r>
              <a:rPr lang="en-US" dirty="0" smtClean="0"/>
              <a:t> &amp; </a:t>
            </a:r>
            <a:r>
              <a:rPr lang="el-GR" dirty="0" smtClean="0"/>
              <a:t>β</a:t>
            </a:r>
            <a:r>
              <a:rPr lang="en-US" dirty="0" smtClean="0"/>
              <a:t> with the same base point is a continuous function, H, such that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t</a:t>
            </a:r>
            <a:r>
              <a:rPr lang="en-US" dirty="0" smtClean="0"/>
              <a:t> has the same base point as </a:t>
            </a:r>
            <a:r>
              <a:rPr lang="el-GR" dirty="0" smtClean="0"/>
              <a:t>α</a:t>
            </a:r>
            <a:r>
              <a:rPr lang="en-US" dirty="0" smtClean="0"/>
              <a:t> &amp; </a:t>
            </a:r>
            <a:r>
              <a:rPr lang="el-GR" dirty="0" smtClean="0"/>
              <a:t>β</a:t>
            </a:r>
            <a:r>
              <a:rPr lang="en-US" dirty="0" smtClean="0"/>
              <a:t>, and H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dirty="0" smtClean="0"/>
              <a:t> &amp; H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β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a </a:t>
            </a:r>
            <a:r>
              <a:rPr lang="en-US" dirty="0" err="1" smtClean="0"/>
              <a:t>homotopy</a:t>
            </a:r>
            <a:r>
              <a:rPr lang="en-US" dirty="0" smtClean="0"/>
              <a:t> exists between two loops, the loops are </a:t>
            </a:r>
            <a:r>
              <a:rPr lang="en-US" dirty="0" err="1" smtClean="0">
                <a:solidFill>
                  <a:srgbClr val="FF0000"/>
                </a:solidFill>
              </a:rPr>
              <a:t>homotopic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Given a loop </a:t>
            </a:r>
            <a:r>
              <a:rPr lang="el-GR" dirty="0" smtClean="0"/>
              <a:t>α</a:t>
            </a:r>
            <a:r>
              <a:rPr lang="en-US" dirty="0" smtClean="0"/>
              <a:t>, the set of all loops </a:t>
            </a:r>
            <a:r>
              <a:rPr lang="en-US" dirty="0" err="1" smtClean="0"/>
              <a:t>homotopic</a:t>
            </a:r>
            <a:r>
              <a:rPr lang="en-US" dirty="0" smtClean="0"/>
              <a:t> to </a:t>
            </a:r>
            <a:r>
              <a:rPr lang="el-GR" dirty="0" smtClean="0"/>
              <a:t>α</a:t>
            </a:r>
            <a:r>
              <a:rPr lang="en-US" dirty="0" smtClean="0"/>
              <a:t> is the </a:t>
            </a:r>
            <a:r>
              <a:rPr lang="en-US" dirty="0" err="1" smtClean="0"/>
              <a:t>homotopy</a:t>
            </a:r>
            <a:r>
              <a:rPr lang="en-US" dirty="0" smtClean="0"/>
              <a:t> class of </a:t>
            </a:r>
            <a:r>
              <a:rPr lang="el-GR" dirty="0" smtClean="0"/>
              <a:t>α</a:t>
            </a:r>
            <a:r>
              <a:rPr lang="en-US" dirty="0" smtClean="0"/>
              <a:t> and is denoted &lt;</a:t>
            </a:r>
            <a:r>
              <a:rPr lang="el-GR" dirty="0" smtClean="0"/>
              <a:t>α</a:t>
            </a:r>
            <a:r>
              <a:rPr lang="en-US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288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586" y="3154360"/>
            <a:ext cx="7593013" cy="503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For two loops </a:t>
            </a:r>
            <a:r>
              <a:rPr lang="el-GR" dirty="0" smtClean="0"/>
              <a:t>α</a:t>
            </a:r>
            <a:r>
              <a:rPr lang="en-US" dirty="0" smtClean="0"/>
              <a:t> &amp; </a:t>
            </a:r>
            <a:r>
              <a:rPr lang="el-GR" dirty="0" smtClean="0"/>
              <a:t>β</a:t>
            </a:r>
            <a:r>
              <a:rPr lang="en-US" dirty="0" smtClean="0"/>
              <a:t> with the same base point: </a:t>
            </a:r>
            <a:r>
              <a:rPr lang="el-GR" dirty="0" smtClean="0"/>
              <a:t>α</a:t>
            </a:r>
            <a:r>
              <a:rPr lang="en-US" dirty="0" smtClean="0"/>
              <a:t> ∙ </a:t>
            </a:r>
            <a:r>
              <a:rPr lang="el-GR" dirty="0" smtClean="0"/>
              <a:t>β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concatenation </a:t>
            </a:r>
            <a:r>
              <a:rPr lang="en-US" dirty="0" smtClean="0"/>
              <a:t>of </a:t>
            </a:r>
            <a:r>
              <a:rPr lang="el-GR" dirty="0" smtClean="0"/>
              <a:t>α</a:t>
            </a:r>
            <a:r>
              <a:rPr lang="en-US" dirty="0" smtClean="0"/>
              <a:t> &amp; </a:t>
            </a:r>
            <a:r>
              <a:rPr lang="el-GR" dirty="0" smtClean="0"/>
              <a:t>β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86" y="3657600"/>
            <a:ext cx="759301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54362"/>
            <a:ext cx="10429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3154361"/>
            <a:ext cx="10302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54360"/>
            <a:ext cx="15478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4000" y="3276600"/>
            <a:ext cx="521493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3255963"/>
            <a:ext cx="54927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66" y="3304381"/>
            <a:ext cx="54927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296887" y="4641850"/>
            <a:ext cx="152400" cy="152400"/>
            <a:chOff x="2286000" y="4572000"/>
            <a:chExt cx="152400" cy="1524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86000" y="4572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86000" y="45720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1850"/>
            <a:ext cx="1587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5048250"/>
            <a:ext cx="1587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511" y="5142593"/>
            <a:ext cx="1587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2971800"/>
            <a:ext cx="457200" cy="365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092" y="2882900"/>
            <a:ext cx="481013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43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of </a:t>
            </a:r>
            <a:r>
              <a:rPr lang="en-US" dirty="0" err="1" smtClean="0"/>
              <a:t>Homotopy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Again let </a:t>
            </a:r>
            <a:r>
              <a:rPr lang="el-GR" dirty="0" smtClean="0"/>
              <a:t>α </a:t>
            </a:r>
            <a:r>
              <a:rPr lang="en-US" dirty="0" smtClean="0"/>
              <a:t>&amp; </a:t>
            </a:r>
            <a:r>
              <a:rPr lang="el-GR" dirty="0" smtClean="0"/>
              <a:t>β</a:t>
            </a:r>
            <a:r>
              <a:rPr lang="en-US" dirty="0" smtClean="0"/>
              <a:t> be two loops in a space X with a common base point</a:t>
            </a:r>
          </a:p>
          <a:p>
            <a:endParaRPr lang="en-US" dirty="0" smtClean="0"/>
          </a:p>
          <a:p>
            <a:r>
              <a:rPr lang="en-US" dirty="0" smtClean="0"/>
              <a:t>&lt;</a:t>
            </a:r>
            <a:r>
              <a:rPr lang="el-GR" dirty="0" smtClean="0"/>
              <a:t>α</a:t>
            </a:r>
            <a:r>
              <a:rPr lang="en-US" dirty="0" smtClean="0"/>
              <a:t>&gt;&lt;</a:t>
            </a:r>
            <a:r>
              <a:rPr lang="el-GR" dirty="0" smtClean="0"/>
              <a:t>β</a:t>
            </a:r>
            <a:r>
              <a:rPr lang="en-US" dirty="0" smtClean="0"/>
              <a:t>&gt; = &lt;</a:t>
            </a:r>
            <a:r>
              <a:rPr lang="el-GR" dirty="0" smtClean="0"/>
              <a:t>α</a:t>
            </a:r>
            <a:r>
              <a:rPr lang="en-US" dirty="0" smtClean="0"/>
              <a:t> ∙</a:t>
            </a:r>
            <a:r>
              <a:rPr lang="el-GR" dirty="0" smtClean="0"/>
              <a:t> β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 smtClean="0"/>
              <a:t>Well defined operation</a:t>
            </a:r>
          </a:p>
          <a:p>
            <a:endParaRPr lang="en-US" dirty="0"/>
          </a:p>
          <a:p>
            <a:r>
              <a:rPr lang="en-US" dirty="0" smtClean="0"/>
              <a:t>Claim that the set of </a:t>
            </a:r>
            <a:r>
              <a:rPr lang="en-US" dirty="0" err="1" smtClean="0"/>
              <a:t>homotopy</a:t>
            </a:r>
            <a:r>
              <a:rPr lang="en-US" dirty="0" smtClean="0"/>
              <a:t> classes under this product operation forms a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, G, is a set of elements with the following properties:</a:t>
            </a:r>
          </a:p>
          <a:p>
            <a:pPr marL="0" indent="0">
              <a:buNone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G is closed under the group operation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G is associative - i.e. (</a:t>
            </a:r>
            <a:r>
              <a:rPr lang="en-US" dirty="0" err="1" smtClean="0"/>
              <a:t>a∙b</a:t>
            </a:r>
            <a:r>
              <a:rPr lang="en-US" dirty="0" smtClean="0"/>
              <a:t>)∙c = a∙(</a:t>
            </a:r>
            <a:r>
              <a:rPr lang="en-US" dirty="0" err="1" smtClean="0"/>
              <a:t>b∙c</a:t>
            </a:r>
            <a:r>
              <a:rPr lang="en-US" dirty="0" smtClean="0"/>
              <a:t>)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G contains an identity element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Every element has a unique inverse</a:t>
            </a:r>
          </a:p>
          <a:p>
            <a:pPr marL="571500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set {0,1,2,3} is a group under addition modulo 4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Closed under addition</a:t>
            </a:r>
          </a:p>
          <a:p>
            <a:r>
              <a:rPr lang="en-US" dirty="0" smtClean="0"/>
              <a:t>Addition is associative</a:t>
            </a:r>
          </a:p>
          <a:p>
            <a:r>
              <a:rPr lang="en-US" dirty="0" smtClean="0"/>
              <a:t>0 is the identity</a:t>
            </a:r>
          </a:p>
          <a:p>
            <a:r>
              <a:rPr lang="en-US" dirty="0" smtClean="0"/>
              <a:t>Every element has a unique inverse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0</a:t>
            </a:r>
            <a:r>
              <a:rPr lang="en-US" baseline="30000" dirty="0" smtClean="0"/>
              <a:t>-1 </a:t>
            </a:r>
            <a:r>
              <a:rPr lang="en-US" dirty="0" smtClean="0"/>
              <a:t>= 0 , </a:t>
            </a:r>
            <a:r>
              <a:rPr lang="en-US" dirty="0"/>
              <a:t>1</a:t>
            </a:r>
            <a:r>
              <a:rPr lang="en-US" baseline="30000" dirty="0" smtClean="0"/>
              <a:t>-1 </a:t>
            </a:r>
            <a:r>
              <a:rPr lang="en-US" dirty="0" smtClean="0"/>
              <a:t> = 3 , 2</a:t>
            </a:r>
            <a:r>
              <a:rPr lang="en-US" baseline="30000" dirty="0" smtClean="0"/>
              <a:t>-1</a:t>
            </a:r>
            <a:r>
              <a:rPr lang="en-US" dirty="0" smtClean="0"/>
              <a:t> = 2 , </a:t>
            </a:r>
            <a:r>
              <a:rPr lang="en-US" dirty="0"/>
              <a:t>3</a:t>
            </a:r>
            <a:r>
              <a:rPr lang="en-US" baseline="30000" dirty="0" smtClean="0"/>
              <a:t>-1</a:t>
            </a:r>
            <a:r>
              <a:rPr lang="en-US" dirty="0" smtClean="0"/>
              <a:t> = 1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622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is the Product of </a:t>
            </a:r>
            <a:r>
              <a:rPr lang="en-US" dirty="0" err="1" smtClean="0"/>
              <a:t>Homotopy</a:t>
            </a:r>
            <a:r>
              <a:rPr lang="en-US" dirty="0" smtClean="0"/>
              <a:t> classes on a Space a Group?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under operation</a:t>
            </a:r>
          </a:p>
          <a:p>
            <a:r>
              <a:rPr lang="en-US" dirty="0" smtClean="0"/>
              <a:t>Associative</a:t>
            </a:r>
          </a:p>
          <a:p>
            <a:pPr lvl="1"/>
            <a:r>
              <a:rPr lang="en-US" dirty="0" smtClean="0"/>
              <a:t>(&lt;</a:t>
            </a:r>
            <a:r>
              <a:rPr lang="el-GR" dirty="0" smtClean="0"/>
              <a:t>α</a:t>
            </a:r>
            <a:r>
              <a:rPr lang="en-US" dirty="0" smtClean="0"/>
              <a:t>&gt;&lt;</a:t>
            </a:r>
            <a:r>
              <a:rPr lang="el-GR" dirty="0" smtClean="0"/>
              <a:t>β</a:t>
            </a:r>
            <a:r>
              <a:rPr lang="en-US" dirty="0" smtClean="0"/>
              <a:t>&gt;)&lt;</a:t>
            </a:r>
            <a:r>
              <a:rPr lang="el-GR" dirty="0" smtClean="0"/>
              <a:t>γ</a:t>
            </a:r>
            <a:r>
              <a:rPr lang="en-US" dirty="0" smtClean="0"/>
              <a:t>&gt; = &lt;</a:t>
            </a:r>
            <a:r>
              <a:rPr lang="el-GR" dirty="0" smtClean="0"/>
              <a:t>α</a:t>
            </a:r>
            <a:r>
              <a:rPr lang="en-US" dirty="0" smtClean="0"/>
              <a:t>&gt;(&lt;</a:t>
            </a:r>
            <a:r>
              <a:rPr lang="el-GR" dirty="0" smtClean="0"/>
              <a:t>β</a:t>
            </a:r>
            <a:r>
              <a:rPr lang="en-US" dirty="0" smtClean="0"/>
              <a:t>&gt;&lt;</a:t>
            </a:r>
            <a:r>
              <a:rPr lang="el-GR" dirty="0" smtClean="0"/>
              <a:t>γ</a:t>
            </a:r>
            <a:r>
              <a:rPr lang="en-US" dirty="0" smtClean="0"/>
              <a:t>&gt;)</a:t>
            </a:r>
          </a:p>
          <a:p>
            <a:r>
              <a:rPr lang="en-US" dirty="0" smtClean="0"/>
              <a:t>Identity Element</a:t>
            </a:r>
          </a:p>
          <a:p>
            <a:pPr lvl="1"/>
            <a:r>
              <a:rPr lang="en-US" dirty="0" smtClean="0"/>
              <a:t>The constant path</a:t>
            </a:r>
          </a:p>
          <a:p>
            <a:r>
              <a:rPr lang="en-US" dirty="0" smtClean="0"/>
              <a:t>Inverses</a:t>
            </a:r>
          </a:p>
          <a:p>
            <a:pPr lvl="1"/>
            <a:r>
              <a:rPr lang="en-US" dirty="0" smtClean="0"/>
              <a:t>Reverse a loop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6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347</TotalTime>
  <Words>593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Fundamental Group</vt:lpstr>
      <vt:lpstr>Definitions</vt:lpstr>
      <vt:lpstr>Examples of Loops</vt:lpstr>
      <vt:lpstr>Homotopy</vt:lpstr>
      <vt:lpstr>Concatenation</vt:lpstr>
      <vt:lpstr>Product of Homotopy Classes</vt:lpstr>
      <vt:lpstr>What is a Group?</vt:lpstr>
      <vt:lpstr>Quick Example</vt:lpstr>
      <vt:lpstr>So is the Product of Homotopy classes on a Space a Group? </vt:lpstr>
      <vt:lpstr>The Fundamental Group</vt:lpstr>
      <vt:lpstr>Homomorphism &amp; Isomorphism</vt:lpstr>
      <vt:lpstr>Theorems from Messer &amp; Straffin</vt:lpstr>
      <vt:lpstr>Theorems from Messer &amp; Straffin</vt:lpstr>
      <vt:lpstr>PowerPoint Presentation</vt:lpstr>
      <vt:lpstr>The Sphere</vt:lpstr>
      <vt:lpstr>The Circle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 Group</dc:title>
  <dc:creator>WFUT4102010</dc:creator>
  <cp:lastModifiedBy>WFUT4102010</cp:lastModifiedBy>
  <cp:revision>20</cp:revision>
  <dcterms:created xsi:type="dcterms:W3CDTF">2012-05-01T03:44:16Z</dcterms:created>
  <dcterms:modified xsi:type="dcterms:W3CDTF">2012-05-01T23:44:49Z</dcterms:modified>
</cp:coreProperties>
</file>