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A0D5F-E127-4B2A-AB1F-5FBD04C4756E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F4797-1ADD-46B7-8F41-7EAD5D678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70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talk about</a:t>
            </a:r>
            <a:r>
              <a:rPr lang="en-US" baseline="0" dirty="0" smtClean="0"/>
              <a:t> going from vertices, to edge, to faces, to cells… this will come up later in discussion of Euler characteristic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F4797-1ADD-46B7-8F41-7EAD5D6785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73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 of building shapes</a:t>
            </a:r>
            <a:r>
              <a:rPr lang="en-US" baseline="0" dirty="0" smtClean="0"/>
              <a:t> over time, </a:t>
            </a:r>
            <a:r>
              <a:rPr lang="en-US" baseline="0" dirty="0" err="1" smtClean="0"/>
              <a:t>kinda</a:t>
            </a:r>
            <a:r>
              <a:rPr lang="en-US" baseline="0" dirty="0" smtClean="0"/>
              <a:t> like a slide show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9F4797-1ADD-46B7-8F41-7EAD5D6785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69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85800" y="1143000"/>
            <a:ext cx="7772400" cy="4572000"/>
            <a:chOff x="1371600" y="1143000"/>
            <a:chExt cx="7772400" cy="5715000"/>
          </a:xfrm>
          <a:effectLst>
            <a:reflection blurRad="6350" stA="50000" endA="300" endPos="15500" dist="50800" dir="5400000" sy="-100000" algn="bl" rotWithShape="0"/>
          </a:effectLst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76612D61-6FA4-4015-A9A8-D42159370D9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8874E3D8-CFD2-499E-A150-1C00FF7B718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2286000" y="3794763"/>
            <a:ext cx="45720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2D61-6FA4-4015-A9A8-D42159370D9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E3D8-CFD2-499E-A150-1C00FF7B7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143000"/>
            <a:ext cx="7772400" cy="5715000"/>
            <a:chOff x="1371600" y="1143000"/>
            <a:chExt cx="7772400" cy="5715000"/>
          </a:xfrm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6553200" cy="45447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81600" y="6574536"/>
            <a:ext cx="2133600" cy="274320"/>
          </a:xfrm>
        </p:spPr>
        <p:txBody>
          <a:bodyPr/>
          <a:lstStyle/>
          <a:p>
            <a:fld id="{76612D61-6FA4-4015-A9A8-D42159370D9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74536"/>
            <a:ext cx="2895600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E3D8-CFD2-499E-A150-1C00FF7B71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836676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940146" y="3428206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9296" y="152400"/>
            <a:ext cx="734704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2D61-6FA4-4015-A9A8-D42159370D9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E3D8-CFD2-499E-A150-1C00FF7B7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1143000"/>
            <a:ext cx="7772400" cy="2743200"/>
            <a:chOff x="0" y="1143000"/>
            <a:chExt cx="7772400" cy="2743200"/>
          </a:xfrm>
        </p:grpSpPr>
        <p:sp>
          <p:nvSpPr>
            <p:cNvPr id="9" name="Rectangle 8"/>
            <p:cNvSpPr/>
            <p:nvPr/>
          </p:nvSpPr>
          <p:spPr>
            <a:xfrm>
              <a:off x="0" y="1143000"/>
              <a:ext cx="7772400" cy="2743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371600"/>
              <a:ext cx="7543800" cy="2286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1600200"/>
              <a:ext cx="7315200" cy="1828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68580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56848"/>
            <a:ext cx="6858000" cy="64008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>
              <a:buNone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574536"/>
            <a:ext cx="2133600" cy="274320"/>
          </a:xfrm>
        </p:spPr>
        <p:txBody>
          <a:bodyPr/>
          <a:lstStyle/>
          <a:p>
            <a:fld id="{76612D61-6FA4-4015-A9A8-D42159370D9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74536"/>
            <a:ext cx="2895600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8874E3D8-CFD2-499E-A150-1C00FF7B7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36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2D61-6FA4-4015-A9A8-D42159370D9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E3D8-CFD2-499E-A150-1C00FF7B7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288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288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103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103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2D61-6FA4-4015-A9A8-D42159370D9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E3D8-CFD2-499E-A150-1C00FF7B718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2071048" y="2548267"/>
            <a:ext cx="64008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2D61-6FA4-4015-A9A8-D42159370D9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E3D8-CFD2-499E-A150-1C00FF7B7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/>
          <p:nvPr/>
        </p:nvGrpSpPr>
        <p:grpSpPr>
          <a:xfrm>
            <a:off x="0" y="0"/>
            <a:ext cx="9144000" cy="6400800"/>
            <a:chOff x="0" y="457200"/>
            <a:chExt cx="9144000" cy="64008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1" name="Rectangle 10"/>
            <p:cNvSpPr/>
            <p:nvPr/>
          </p:nvSpPr>
          <p:spPr>
            <a:xfrm>
              <a:off x="0" y="457200"/>
              <a:ext cx="9144000" cy="6400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685800"/>
              <a:ext cx="8686800" cy="6172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914400"/>
              <a:ext cx="8229600" cy="5943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430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76612D61-6FA4-4015-A9A8-D42159370D9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E3D8-CFD2-499E-A150-1C00FF7B7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9" name="Rectangle 8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4926013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3600"/>
            <a:ext cx="1371600" cy="3886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2D61-6FA4-4015-A9A8-D42159370D9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E3D8-CFD2-499E-A150-1C00FF7B718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 rot="5400000">
            <a:off x="3268981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4678"/>
            <a:ext cx="7315200" cy="77877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rot="5400000">
            <a:off x="3268980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0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3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5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7315200" cy="77724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304" y="1828800"/>
            <a:ext cx="4928616" cy="4562856"/>
          </a:xfrm>
          <a:effectLst>
            <a:reflection blurRad="6350" stA="50000" endA="300" endPos="6000" dist="50800" dir="5400000" sy="-100000" algn="bl" rotWithShape="0"/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0552"/>
            <a:ext cx="1371600" cy="3886200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57150" prstMaterial="metal">
              <a:bevelT w="25400" h="12700" prst="softRound"/>
            </a:sp3d>
          </a:bodyPr>
          <a:lstStyle>
            <a:lvl1pPr marL="0" indent="0"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2D61-6FA4-4015-A9A8-D42159370D9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E3D8-CFD2-499E-A150-1C00FF7B71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/>
          <p:nvPr/>
        </p:nvGrpSpPr>
        <p:grpSpPr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11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828800"/>
            <a:ext cx="6400800" cy="454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8240" y="6574536"/>
            <a:ext cx="365760" cy="274320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74E3D8-CFD2-499E-A150-1C00FF7B718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>
          <a:xfrm>
            <a:off x="6553200" y="6574536"/>
            <a:ext cx="2133600" cy="27432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612D61-6FA4-4015-A9A8-D42159370D99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828800" y="6574536"/>
            <a:ext cx="2895600" cy="2743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16200000">
            <a:off x="-2660177" y="3005919"/>
            <a:ext cx="6248400" cy="8461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75000"/>
              <a:lumOff val="25000"/>
            </a:schemeClr>
          </a:solidFill>
          <a:effectLst>
            <a:innerShdw blurRad="63500">
              <a:srgbClr val="F1F1F1"/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20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1pPr>
      <a:lvl2pPr marL="682625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2pPr>
      <a:lvl3pPr marL="1023938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3pPr>
      <a:lvl4pPr marL="1377950" indent="-3540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4pPr>
      <a:lvl5pPr marL="1719263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5pPr>
      <a:lvl6pPr marL="205740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6pPr>
      <a:lvl7pPr marL="240665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7pPr>
      <a:lvl8pPr marL="274320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"/>
        <a:defRPr sz="1800" b="0" kern="1200" baseline="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8pPr>
      <a:lvl9pPr marL="309245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 baseline="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http://www.youtube.com/v/-GMC3UnA7eg?version=3&amp;hl=en_US&amp;rel=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Exploring the Fourth Dimension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Maggie Bernard</a:t>
            </a:r>
          </a:p>
          <a:p>
            <a:r>
              <a:rPr lang="en-US" dirty="0" smtClean="0"/>
              <a:t>May 8, 2012</a:t>
            </a:r>
          </a:p>
        </p:txBody>
      </p:sp>
    </p:spTree>
    <p:extLst>
      <p:ext uri="{BB962C8B-B14F-4D97-AF65-F5344CB8AC3E}">
        <p14:creationId xmlns:p14="http://schemas.microsoft.com/office/powerpoint/2010/main" val="256385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255" y="65810"/>
            <a:ext cx="6400800" cy="924790"/>
          </a:xfrm>
        </p:spPr>
        <p:txBody>
          <a:bodyPr/>
          <a:lstStyle/>
          <a:p>
            <a:r>
              <a:rPr lang="en-US" dirty="0"/>
              <a:t>Example 1: </a:t>
            </a:r>
            <a:r>
              <a:rPr lang="en-US" dirty="0" err="1" smtClean="0"/>
              <a:t>Tesseract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882" y="2286000"/>
            <a:ext cx="2341418" cy="2341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53000" y="2057400"/>
            <a:ext cx="2438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Vertices: 16</a:t>
            </a:r>
          </a:p>
          <a:p>
            <a:r>
              <a:rPr lang="en-US" dirty="0" smtClean="0"/>
              <a:t>Edges: 32</a:t>
            </a:r>
          </a:p>
          <a:p>
            <a:r>
              <a:rPr lang="en-US" dirty="0" smtClean="0"/>
              <a:t>Faces: 24</a:t>
            </a:r>
          </a:p>
          <a:p>
            <a:r>
              <a:rPr lang="en-US" dirty="0" smtClean="0"/>
              <a:t>Cells: 8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X=V-F+F-C</a:t>
            </a:r>
          </a:p>
          <a:p>
            <a:r>
              <a:rPr lang="en-US" dirty="0" smtClean="0"/>
              <a:t>   =16-32+24-8=0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2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52400"/>
            <a:ext cx="6400800" cy="1066800"/>
          </a:xfrm>
        </p:spPr>
        <p:txBody>
          <a:bodyPr/>
          <a:lstStyle/>
          <a:p>
            <a:r>
              <a:rPr lang="en-US" dirty="0" smtClean="0"/>
              <a:t>Example 2: 16-cell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14600"/>
            <a:ext cx="2075632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953000" y="2057400"/>
            <a:ext cx="2438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Vertices: 8</a:t>
            </a:r>
          </a:p>
          <a:p>
            <a:r>
              <a:rPr lang="en-US" dirty="0" smtClean="0"/>
              <a:t>Edges: 24</a:t>
            </a:r>
          </a:p>
          <a:p>
            <a:r>
              <a:rPr lang="en-US" dirty="0" smtClean="0"/>
              <a:t>Faces: 32</a:t>
            </a:r>
          </a:p>
          <a:p>
            <a:r>
              <a:rPr lang="en-US" dirty="0" smtClean="0"/>
              <a:t>Cells: 16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X=V-F+F-C</a:t>
            </a:r>
          </a:p>
          <a:p>
            <a:r>
              <a:rPr lang="en-US" dirty="0" smtClean="0"/>
              <a:t>   =8-24+32-16=0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82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76200"/>
            <a:ext cx="6400800" cy="1143000"/>
          </a:xfrm>
        </p:spPr>
        <p:txBody>
          <a:bodyPr/>
          <a:lstStyle/>
          <a:p>
            <a:r>
              <a:rPr lang="en-US" dirty="0" smtClean="0"/>
              <a:t>Example 3: 5-cell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478664"/>
            <a:ext cx="2259483" cy="216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53000" y="2057400"/>
            <a:ext cx="2438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Vertices: </a:t>
            </a:r>
          </a:p>
          <a:p>
            <a:r>
              <a:rPr lang="en-US" dirty="0" smtClean="0"/>
              <a:t>Edges: </a:t>
            </a:r>
          </a:p>
          <a:p>
            <a:r>
              <a:rPr lang="en-US" dirty="0" smtClean="0"/>
              <a:t>Faces: </a:t>
            </a:r>
          </a:p>
          <a:p>
            <a:r>
              <a:rPr lang="en-US" dirty="0" smtClean="0"/>
              <a:t>Cells: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X=V-F+F-C</a:t>
            </a:r>
          </a:p>
          <a:p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6201"/>
            <a:ext cx="6400800" cy="1066799"/>
          </a:xfrm>
        </p:spPr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3962399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Georg Friedrich Bernhard Riemann </a:t>
            </a:r>
            <a:r>
              <a:rPr lang="en-US" dirty="0" smtClean="0"/>
              <a:t>– introduction of the fourth dimension in geometry</a:t>
            </a: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err="1" smtClean="0"/>
              <a:t>Möbius</a:t>
            </a:r>
            <a:r>
              <a:rPr lang="en-US" dirty="0" smtClean="0"/>
              <a:t> - turn </a:t>
            </a:r>
            <a:r>
              <a:rPr lang="en-US" dirty="0"/>
              <a:t>a three-dimensional object into its mirror image by an appropriate rotation through four-dimensional </a:t>
            </a:r>
            <a:r>
              <a:rPr lang="en-US" dirty="0" smtClean="0"/>
              <a:t>space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W.I  Stringham </a:t>
            </a:r>
            <a:r>
              <a:rPr lang="en-US" dirty="0" smtClean="0"/>
              <a:t>– six regular polytopes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Hermann Minkowski </a:t>
            </a:r>
            <a:r>
              <a:rPr lang="en-US" dirty="0" smtClean="0"/>
              <a:t>– space/time continuum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6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76200"/>
            <a:ext cx="6400800" cy="990600"/>
          </a:xfrm>
        </p:spPr>
        <p:txBody>
          <a:bodyPr/>
          <a:lstStyle/>
          <a:p>
            <a:r>
              <a:rPr lang="en-US" dirty="0" smtClean="0"/>
              <a:t>Definition of Polytope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038599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“A </a:t>
            </a:r>
            <a:r>
              <a:rPr lang="en-US" dirty="0"/>
              <a:t>finite region of n-dimensional space enclosed by a finite number of </a:t>
            </a:r>
            <a:r>
              <a:rPr lang="en-US" dirty="0" smtClean="0"/>
              <a:t>hyperplanes”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A body formed by multiple cells, or three-dimensional elements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A 4-polytope is often called a </a:t>
            </a:r>
            <a:r>
              <a:rPr lang="en-US" dirty="0" err="1" smtClean="0"/>
              <a:t>polychronon</a:t>
            </a:r>
            <a:r>
              <a:rPr lang="en-US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		5-cell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245" y="4083854"/>
            <a:ext cx="11430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62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76200"/>
            <a:ext cx="6400800" cy="990600"/>
          </a:xfrm>
        </p:spPr>
        <p:txBody>
          <a:bodyPr/>
          <a:lstStyle/>
          <a:p>
            <a:r>
              <a:rPr lang="en-US" dirty="0" smtClean="0"/>
              <a:t>Hypersphere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3962399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Sphere lying in R4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set of points (x1, x2, x3, x4) such that x12 + x22 + x32 + x42 = R2, where R is the radius of the </a:t>
            </a:r>
            <a:r>
              <a:rPr lang="en-US" dirty="0" smtClean="0"/>
              <a:t>hypersphere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Cross sections are spheres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dirty="0" smtClean="0"/>
              <a:t>Dimensional analysis: circle, sphere, hypersphere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Gluing together 3-balls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dirty="0" smtClean="0"/>
              <a:t>Glue together along boundary, which is a 2-sphere. We are not gluing together the interior.</a:t>
            </a:r>
            <a:endParaRPr lang="en-US" dirty="0"/>
          </a:p>
          <a:p>
            <a:pPr lvl="1"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766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52400"/>
            <a:ext cx="6400800" cy="914400"/>
          </a:xfrm>
        </p:spPr>
        <p:txBody>
          <a:bodyPr/>
          <a:lstStyle/>
          <a:p>
            <a:r>
              <a:rPr lang="en-US" sz="3200" dirty="0" smtClean="0"/>
              <a:t>Hypersphere: Stereographic Projection</a:t>
            </a: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038599"/>
          </a:xfrm>
        </p:spPr>
        <p:txBody>
          <a:bodyPr/>
          <a:lstStyle/>
          <a:p>
            <a:pPr marL="800100" lvl="1" indent="-342900" algn="l">
              <a:buFont typeface="Arial" pitchFamily="34" charset="0"/>
              <a:buChar char="•"/>
            </a:pPr>
            <a:r>
              <a:rPr lang="en-US" dirty="0" smtClean="0"/>
              <a:t>Hypersphere maps to R3 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dirty="0" smtClean="0"/>
              <a:t>Send the South Pole to the origin of R3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dirty="0" smtClean="0"/>
              <a:t>Points send us further and further from origin 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en-US" dirty="0" smtClean="0"/>
              <a:t>The North Pole is sent to infinity</a:t>
            </a:r>
          </a:p>
          <a:p>
            <a:pPr lvl="2" algn="l"/>
            <a:endParaRPr lang="en-US" dirty="0" smtClean="0"/>
          </a:p>
        </p:txBody>
      </p:sp>
      <p:pic>
        <p:nvPicPr>
          <p:cNvPr id="6" name="-GMC3UnA7eg?version=3&amp;hl=en_US&amp;rel=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00400" y="3620799"/>
            <a:ext cx="2691245" cy="201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48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76200"/>
            <a:ext cx="6400800" cy="990600"/>
          </a:xfrm>
        </p:spPr>
        <p:txBody>
          <a:bodyPr/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038599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Vectors: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/>
              <a:t>The four standard basic vectors that can be used to reach any point in R4 are as follows:</a:t>
            </a:r>
          </a:p>
          <a:p>
            <a:pPr algn="l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590800" y="29718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0" y="29718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29000" y="29718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38600" y="29718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495800" y="29718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53000" y="2971800"/>
            <a:ext cx="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10200" y="2933700"/>
            <a:ext cx="0" cy="1562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57009" y="2933700"/>
            <a:ext cx="0" cy="1562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590800" y="29718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0</a:t>
            </a:r>
          </a:p>
          <a:p>
            <a:r>
              <a:rPr lang="en-US" dirty="0" smtClean="0"/>
              <a:t>0</a:t>
            </a:r>
          </a:p>
          <a:p>
            <a:r>
              <a:rPr lang="en-US" dirty="0"/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36373" y="2975264"/>
            <a:ext cx="53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0</a:t>
            </a:r>
          </a:p>
          <a:p>
            <a:r>
              <a:rPr lang="en-US" dirty="0"/>
              <a:t>0</a:t>
            </a:r>
            <a:endParaRPr lang="en-US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4495800" y="30480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</a:p>
          <a:p>
            <a:r>
              <a:rPr lang="en-US" dirty="0" smtClean="0"/>
              <a:t>0</a:t>
            </a:r>
          </a:p>
          <a:p>
            <a:r>
              <a:rPr lang="en-US" dirty="0" smtClean="0"/>
              <a:t>1</a:t>
            </a:r>
          </a:p>
          <a:p>
            <a:r>
              <a:rPr lang="en-US" dirty="0"/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10200" y="3048000"/>
            <a:ext cx="4468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</a:p>
          <a:p>
            <a:r>
              <a:rPr lang="en-US" dirty="0" smtClean="0"/>
              <a:t>0</a:t>
            </a:r>
          </a:p>
          <a:p>
            <a:r>
              <a:rPr lang="en-US" dirty="0" smtClean="0"/>
              <a:t>0</a:t>
            </a:r>
          </a:p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8632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34636"/>
            <a:ext cx="6400800" cy="1108364"/>
          </a:xfrm>
        </p:spPr>
        <p:txBody>
          <a:bodyPr/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038599"/>
          </a:xfrm>
        </p:spPr>
        <p:txBody>
          <a:bodyPr/>
          <a:lstStyle/>
          <a:p>
            <a:pPr algn="l"/>
            <a:r>
              <a:rPr lang="en-US" dirty="0" smtClean="0"/>
              <a:t>2. Adding time the three-dimensional universe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dirty="0" smtClean="0"/>
              <a:t>Example 1: Building a sphere using 2-D circles and time</a:t>
            </a:r>
          </a:p>
          <a:p>
            <a:pPr marL="800100" lvl="1" indent="-342900" algn="l">
              <a:buFont typeface="Arial" pitchFamily="34" charset="0"/>
              <a:buChar char="•"/>
            </a:pPr>
            <a:endParaRPr lang="en-US" dirty="0" smtClean="0"/>
          </a:p>
          <a:p>
            <a:pPr lvl="1" algn="l"/>
            <a:endParaRPr lang="en-US" dirty="0" smtClean="0"/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dirty="0" smtClean="0"/>
              <a:t>Example 2: Building a hypersphere using 3-D spheres and time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88027" y="2743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2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76200"/>
            <a:ext cx="6400800" cy="1066800"/>
          </a:xfrm>
        </p:spPr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038599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Shadows: A four dimensional body casts a three dimensional shadow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smtClean="0"/>
              <a:t>Bounding curves: A four dimensional body is body by three dimensional surfaces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8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34636"/>
            <a:ext cx="6400800" cy="1032164"/>
          </a:xfrm>
        </p:spPr>
        <p:txBody>
          <a:bodyPr/>
          <a:lstStyle/>
          <a:p>
            <a:r>
              <a:rPr lang="en-US" dirty="0" smtClean="0"/>
              <a:t>Euler Characteristic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4114799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Can also use dimensional analysis to determine the Euler characteristic equation for four dimensional bodies: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dirty="0" smtClean="0"/>
              <a:t>A two dimensional object has a Euler characteristic of V-E=0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dirty="0" smtClean="0"/>
              <a:t>A three dimensional surface has a X=V-E+F=2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dirty="0" smtClean="0"/>
              <a:t>A four dimensional body has a X=V-E+F-C=0, where c = number of cells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5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inity">
  <a:themeElements>
    <a:clrScheme name="Infinity">
      <a:dk1>
        <a:sysClr val="windowText" lastClr="000000"/>
      </a:dk1>
      <a:lt1>
        <a:sysClr val="window" lastClr="FFFFFF"/>
      </a:lt1>
      <a:dk2>
        <a:srgbClr val="EABB00"/>
      </a:dk2>
      <a:lt2>
        <a:srgbClr val="DEF2FA"/>
      </a:lt2>
      <a:accent1>
        <a:srgbClr val="983DB1"/>
      </a:accent1>
      <a:accent2>
        <a:srgbClr val="47D147"/>
      </a:accent2>
      <a:accent3>
        <a:srgbClr val="CC0053"/>
      </a:accent3>
      <a:accent4>
        <a:srgbClr val="EA950D"/>
      </a:accent4>
      <a:accent5>
        <a:srgbClr val="C800C8"/>
      </a:accent5>
      <a:accent6>
        <a:srgbClr val="6161FF"/>
      </a:accent6>
      <a:hlink>
        <a:srgbClr val="755D00"/>
      </a:hlink>
      <a:folHlink>
        <a:srgbClr val="31AEE0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250000"/>
              </a:schemeClr>
            </a:gs>
            <a:gs pos="40000">
              <a:schemeClr val="phClr">
                <a:tint val="90000"/>
                <a:shade val="80000"/>
                <a:satMod val="200000"/>
              </a:schemeClr>
            </a:gs>
            <a:gs pos="100000">
              <a:schemeClr val="phClr">
                <a:shade val="20000"/>
                <a:satMod val="17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Infinity</Template>
  <TotalTime>806</TotalTime>
  <Words>426</Words>
  <Application>Microsoft Office PowerPoint</Application>
  <PresentationFormat>On-screen Show (4:3)</PresentationFormat>
  <Paragraphs>93</Paragraphs>
  <Slides>12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Infinity</vt:lpstr>
      <vt:lpstr>Exploring the Fourth Dimension</vt:lpstr>
      <vt:lpstr>History</vt:lpstr>
      <vt:lpstr>Definition of Polytope</vt:lpstr>
      <vt:lpstr>Hypersphere</vt:lpstr>
      <vt:lpstr>Hypersphere: Stereographic Projection</vt:lpstr>
      <vt:lpstr>Visualization</vt:lpstr>
      <vt:lpstr>Visualization</vt:lpstr>
      <vt:lpstr>Dimensional Analysis</vt:lpstr>
      <vt:lpstr>Euler Characteristic</vt:lpstr>
      <vt:lpstr>Example 1: Tesseract</vt:lpstr>
      <vt:lpstr>Example 2: 16-cell</vt:lpstr>
      <vt:lpstr>Example 3: 5-cell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Fourth Dimension</dc:title>
  <dc:creator>WFUT4102010</dc:creator>
  <cp:lastModifiedBy>WFUT4102010</cp:lastModifiedBy>
  <cp:revision>8</cp:revision>
  <dcterms:created xsi:type="dcterms:W3CDTF">2012-05-07T21:43:50Z</dcterms:created>
  <dcterms:modified xsi:type="dcterms:W3CDTF">2012-05-08T11:10:22Z</dcterms:modified>
</cp:coreProperties>
</file>