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60" r:id="rId5"/>
    <p:sldId id="268" r:id="rId6"/>
    <p:sldId id="262" r:id="rId7"/>
    <p:sldId id="263" r:id="rId8"/>
    <p:sldId id="264" r:id="rId9"/>
    <p:sldId id="265" r:id="rId10"/>
    <p:sldId id="266" r:id="rId11"/>
    <p:sldId id="269" r:id="rId12"/>
    <p:sldId id="267" r:id="rId13"/>
    <p:sldId id="259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E9D9-D88B-4527-B91F-6F235557BD2E}" type="datetimeFigureOut">
              <a:rPr lang="fr-FR" smtClean="0"/>
              <a:t>01/05/2012</a:t>
            </a:fld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9AA5-84EC-4CDE-B736-19E353A31D2E}" type="slidenum">
              <a:rPr lang="fr-FR" smtClean="0"/>
              <a:t>‹#›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E9D9-D88B-4527-B91F-6F235557BD2E}" type="datetimeFigureOut">
              <a:rPr lang="fr-FR" smtClean="0"/>
              <a:t>01/05/2012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9AA5-84EC-4CDE-B736-19E353A31D2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E9D9-D88B-4527-B91F-6F235557BD2E}" type="datetimeFigureOut">
              <a:rPr lang="fr-FR" smtClean="0"/>
              <a:t>01/05/2012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9AA5-84EC-4CDE-B736-19E353A31D2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E9D9-D88B-4527-B91F-6F235557BD2E}" type="datetimeFigureOut">
              <a:rPr lang="fr-FR" smtClean="0"/>
              <a:t>01/05/2012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9AA5-84EC-4CDE-B736-19E353A31D2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E9D9-D88B-4527-B91F-6F235557BD2E}" type="datetimeFigureOut">
              <a:rPr lang="fr-FR" smtClean="0"/>
              <a:t>01/05/2012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9AA5-84EC-4CDE-B736-19E353A31D2E}" type="slidenum">
              <a:rPr lang="fr-FR" smtClean="0"/>
              <a:t>‹#›</a:t>
            </a:fld>
            <a:endParaRPr lang="fr-F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E9D9-D88B-4527-B91F-6F235557BD2E}" type="datetimeFigureOut">
              <a:rPr lang="fr-FR" smtClean="0"/>
              <a:t>01/05/2012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9AA5-84EC-4CDE-B736-19E353A31D2E}" type="slidenum">
              <a:rPr lang="fr-FR" smtClean="0"/>
              <a:t>‹#›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E9D9-D88B-4527-B91F-6F235557BD2E}" type="datetimeFigureOut">
              <a:rPr lang="fr-FR" smtClean="0"/>
              <a:t>01/05/2012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9AA5-84EC-4CDE-B736-19E353A31D2E}" type="slidenum">
              <a:rPr lang="fr-FR" smtClean="0"/>
              <a:t>‹#›</a:t>
            </a:fld>
            <a:endParaRPr lang="fr-F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E9D9-D88B-4527-B91F-6F235557BD2E}" type="datetimeFigureOut">
              <a:rPr lang="fr-FR" smtClean="0"/>
              <a:t>01/05/2012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9AA5-84EC-4CDE-B736-19E353A31D2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E9D9-D88B-4527-B91F-6F235557BD2E}" type="datetimeFigureOut">
              <a:rPr lang="fr-FR" smtClean="0"/>
              <a:t>01/05/2012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9AA5-84EC-4CDE-B736-19E353A31D2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E9D9-D88B-4527-B91F-6F235557BD2E}" type="datetimeFigureOut">
              <a:rPr lang="fr-FR" smtClean="0"/>
              <a:t>01/05/2012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9AA5-84EC-4CDE-B736-19E353A31D2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E9D9-D88B-4527-B91F-6F235557BD2E}" type="datetimeFigureOut">
              <a:rPr lang="fr-FR" smtClean="0"/>
              <a:t>01/05/2012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9AA5-84EC-4CDE-B736-19E353A31D2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2BDE9D9-D88B-4527-B91F-6F235557BD2E}" type="datetimeFigureOut">
              <a:rPr lang="fr-FR" smtClean="0"/>
              <a:t>01/05/2012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DAD9AA5-84EC-4CDE-B736-19E353A31D2E}" type="slidenum">
              <a:rPr lang="fr-FR" smtClean="0"/>
              <a:t>‹#›</a:t>
            </a:fld>
            <a:endParaRPr lang="fr-F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File:Sum_of_knots.png" TargetMode="External"/><Relationship Id="rId3" Type="http://schemas.openxmlformats.org/officeDocument/2006/relationships/hyperlink" Target="http://upload.wikimedia.org/wikipedia/commons/thumb/0/04/TrefoilKnot_01.svg/220px-TrefoilKnot_01.svg.png" TargetMode="External"/><Relationship Id="rId7" Type="http://schemas.openxmlformats.org/officeDocument/2006/relationships/hyperlink" Target="http://upload.wikimedia.org/wikipedia/commons/thumb/3/37/Blue_Unknot.png/150px-Blue_Unknot.png" TargetMode="External"/><Relationship Id="rId2" Type="http://schemas.openxmlformats.org/officeDocument/2006/relationships/hyperlink" Target="http://www.math.unl.edu/~mbrittenham2/ldt/celt7db.gi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pload.wikimedia.org/wikipedia/commons/thumb/6/6a/Blue_Square_Knot.png/300px-Blue_Square_Knot.png" TargetMode="External"/><Relationship Id="rId5" Type="http://schemas.openxmlformats.org/officeDocument/2006/relationships/hyperlink" Target="http://red-juridica.com/Web/socios.htm" TargetMode="External"/><Relationship Id="rId4" Type="http://schemas.openxmlformats.org/officeDocument/2006/relationships/hyperlink" Target="http://en.wikipedia.org/wiki/Prime_kno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924800" cy="1197429"/>
          </a:xfrm>
        </p:spPr>
        <p:txBody>
          <a:bodyPr/>
          <a:lstStyle/>
          <a:p>
            <a:pPr algn="ctr"/>
            <a:r>
              <a:rPr lang="en-US" sz="4000" dirty="0" smtClean="0"/>
              <a:t>What do these knots have in common?</a:t>
            </a:r>
            <a:endParaRPr lang="fr-FR" sz="4000" dirty="0"/>
          </a:p>
        </p:txBody>
      </p:sp>
      <p:pic>
        <p:nvPicPr>
          <p:cNvPr id="1026" name="Picture 2" descr="File:Knot table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25853"/>
            <a:ext cx="5791200" cy="4312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0" y="5914649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Hint: Numbers can be categorized as this, also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090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dirty="0" smtClean="0"/>
              <a:t>Uniqueness of Factorization</a:t>
            </a:r>
            <a:endParaRPr lang="fr-FR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 can be decomposed in different ways, let’s say by getting the two sequences of factors: </a:t>
            </a:r>
          </a:p>
          <a:p>
            <a:pPr marL="0" indent="0" algn="ctr">
              <a:buNone/>
            </a:pPr>
            <a:r>
              <a:rPr lang="en-US" dirty="0" smtClean="0"/>
              <a:t>K</a:t>
            </a:r>
            <a:r>
              <a:rPr lang="en-US" baseline="-25000" dirty="0" smtClean="0"/>
              <a:t>1</a:t>
            </a:r>
            <a:r>
              <a:rPr lang="en-US" dirty="0" smtClean="0"/>
              <a:t>, K</a:t>
            </a:r>
            <a:r>
              <a:rPr lang="en-US" baseline="-25000" dirty="0" smtClean="0"/>
              <a:t>2</a:t>
            </a:r>
            <a:r>
              <a:rPr lang="en-US" dirty="0" smtClean="0"/>
              <a:t>….K</a:t>
            </a:r>
            <a:r>
              <a:rPr lang="en-US" baseline="-25000" dirty="0" smtClean="0"/>
              <a:t>m</a:t>
            </a:r>
            <a:r>
              <a:rPr lang="en-US" dirty="0" smtClean="0"/>
              <a:t> and K</a:t>
            </a:r>
            <a:r>
              <a:rPr lang="en-US" baseline="-25000" dirty="0" smtClean="0"/>
              <a:t>1</a:t>
            </a:r>
            <a:r>
              <a:rPr lang="en-US" dirty="0" smtClean="0"/>
              <a:t>’,K</a:t>
            </a:r>
            <a:r>
              <a:rPr lang="en-US" baseline="-25000" dirty="0" smtClean="0"/>
              <a:t>2</a:t>
            </a:r>
            <a:r>
              <a:rPr lang="en-US" dirty="0" smtClean="0"/>
              <a:t>’…</a:t>
            </a:r>
            <a:r>
              <a:rPr lang="en-US" dirty="0" err="1" smtClean="0"/>
              <a:t>K’</a:t>
            </a:r>
            <a:r>
              <a:rPr lang="en-US" baseline="-25000" dirty="0" err="1" smtClean="0"/>
              <a:t>n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If we number the two sequences in the same way, then as they go on, </a:t>
            </a:r>
            <a:r>
              <a:rPr lang="en-US" i="1" dirty="0" smtClean="0"/>
              <a:t>m=n</a:t>
            </a:r>
            <a:r>
              <a:rPr lang="en-US" dirty="0" smtClean="0"/>
              <a:t>, and so </a:t>
            </a:r>
          </a:p>
          <a:p>
            <a:pPr marL="0" indent="0" algn="ctr">
              <a:buNone/>
            </a:pPr>
            <a:r>
              <a:rPr lang="en-US" dirty="0" smtClean="0"/>
              <a:t>K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>
                <a:latin typeface="Times New Roman"/>
                <a:cs typeface="Times New Roman"/>
              </a:rPr>
              <a:t>≈</a:t>
            </a:r>
            <a:r>
              <a:rPr lang="en-US" dirty="0" smtClean="0"/>
              <a:t> K</a:t>
            </a:r>
            <a:r>
              <a:rPr lang="en-US" baseline="-25000" dirty="0" smtClean="0"/>
              <a:t>1</a:t>
            </a:r>
            <a:r>
              <a:rPr lang="en-US" dirty="0" smtClean="0"/>
              <a:t>’, K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>
                <a:latin typeface="Times New Roman"/>
                <a:cs typeface="Times New Roman"/>
              </a:rPr>
              <a:t>≈</a:t>
            </a:r>
            <a:r>
              <a:rPr lang="en-US" dirty="0" smtClean="0"/>
              <a:t> K</a:t>
            </a:r>
            <a:r>
              <a:rPr lang="en-US" baseline="-25000" dirty="0" smtClean="0"/>
              <a:t>2</a:t>
            </a:r>
            <a:r>
              <a:rPr lang="en-US" dirty="0" smtClean="0"/>
              <a:t>’…</a:t>
            </a:r>
            <a:r>
              <a:rPr lang="en-US" dirty="0" err="1" smtClean="0"/>
              <a:t>K</a:t>
            </a:r>
            <a:r>
              <a:rPr lang="en-US" baseline="-25000" dirty="0" err="1" smtClean="0"/>
              <a:t>m</a:t>
            </a:r>
            <a:r>
              <a:rPr lang="en-US" dirty="0" err="1" smtClean="0">
                <a:latin typeface="Times New Roman"/>
                <a:cs typeface="Times New Roman"/>
              </a:rPr>
              <a:t>≈K</a:t>
            </a:r>
            <a:r>
              <a:rPr lang="en-US" baseline="-25000" dirty="0" err="1" smtClean="0">
                <a:latin typeface="Times New Roman"/>
                <a:cs typeface="Times New Roman"/>
              </a:rPr>
              <a:t>m</a:t>
            </a:r>
            <a:r>
              <a:rPr lang="en-US" dirty="0" smtClean="0">
                <a:latin typeface="Times New Roman"/>
                <a:cs typeface="Times New Roman"/>
              </a:rPr>
              <a:t>’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347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Switching Move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Idea: Remove a sphere and draw another sphere that is disjoint from the other spheres</a:t>
            </a:r>
          </a:p>
          <a:p>
            <a:pPr lvl="1"/>
            <a:r>
              <a:rPr lang="en-US" dirty="0" smtClean="0"/>
              <a:t>Result: This “switching” of spheres will still result in the same factorization, and thus factorization is unique</a:t>
            </a:r>
          </a:p>
          <a:p>
            <a:endParaRPr lang="en-US" dirty="0"/>
          </a:p>
          <a:p>
            <a:r>
              <a:rPr lang="en-US" dirty="0" smtClean="0"/>
              <a:t>Things to think about: </a:t>
            </a:r>
          </a:p>
          <a:p>
            <a:pPr lvl="1"/>
            <a:r>
              <a:rPr lang="en-US" dirty="0" smtClean="0"/>
              <a:t>Two knots cannot be encompassed in a larger sphere S, if there is no smaller sphere inside of S that separates the two knots</a:t>
            </a:r>
          </a:p>
          <a:p>
            <a:r>
              <a:rPr lang="en-US" dirty="0" smtClean="0"/>
              <a:t>Lemma: Suppose S</a:t>
            </a:r>
            <a:r>
              <a:rPr lang="en-US" baseline="-25000" dirty="0" smtClean="0"/>
              <a:t>2</a:t>
            </a:r>
            <a:r>
              <a:rPr lang="en-US" dirty="0" smtClean="0"/>
              <a:t> is the sphere to be deleted; S’</a:t>
            </a:r>
            <a:r>
              <a:rPr lang="en-US" baseline="-25000" dirty="0" smtClean="0"/>
              <a:t>2</a:t>
            </a:r>
            <a:r>
              <a:rPr lang="en-US" dirty="0" smtClean="0"/>
              <a:t> is the sphere to be added</a:t>
            </a:r>
          </a:p>
          <a:p>
            <a:pPr lvl="2"/>
            <a:r>
              <a:rPr lang="en-US" dirty="0" smtClean="0"/>
              <a:t>Once S’</a:t>
            </a:r>
            <a:r>
              <a:rPr lang="en-US" baseline="-25000" dirty="0" smtClean="0"/>
              <a:t>2</a:t>
            </a:r>
            <a:r>
              <a:rPr lang="en-US" dirty="0" smtClean="0"/>
              <a:t> is drawn, if S</a:t>
            </a:r>
            <a:r>
              <a:rPr lang="en-US" baseline="-25000" dirty="0" smtClean="0"/>
              <a:t>2</a:t>
            </a:r>
            <a:r>
              <a:rPr lang="en-US" dirty="0" smtClean="0"/>
              <a:t> was the outermost sphere within S’</a:t>
            </a:r>
            <a:r>
              <a:rPr lang="en-US" baseline="-25000" dirty="0" smtClean="0"/>
              <a:t>2</a:t>
            </a:r>
            <a:r>
              <a:rPr lang="en-US" dirty="0" smtClean="0"/>
              <a:t>, then if S’</a:t>
            </a:r>
            <a:r>
              <a:rPr lang="en-US" baseline="-25000" dirty="0" smtClean="0"/>
              <a:t>2</a:t>
            </a:r>
            <a:r>
              <a:rPr lang="en-US" dirty="0" smtClean="0"/>
              <a:t> and S determine the same knot, then S’</a:t>
            </a:r>
            <a:r>
              <a:rPr lang="en-US" baseline="-25000" dirty="0" smtClean="0"/>
              <a:t>2</a:t>
            </a:r>
            <a:r>
              <a:rPr lang="en-US" dirty="0" smtClean="0"/>
              <a:t> ~ S</a:t>
            </a:r>
          </a:p>
          <a:p>
            <a:pPr marL="45720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771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Implications of Schubert’s Discovery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Knot theorists can study the primes that compose more complex knots, which simplifies the process drastically</a:t>
            </a:r>
          </a:p>
          <a:p>
            <a:pPr lvl="1"/>
            <a:r>
              <a:rPr lang="en-US" dirty="0" smtClean="0"/>
              <a:t>Invariants of primes v. invariants of large knots</a:t>
            </a:r>
          </a:p>
          <a:p>
            <a:r>
              <a:rPr lang="en-US" dirty="0" smtClean="0"/>
              <a:t>Can tell what primes make up more complex knots</a:t>
            </a:r>
          </a:p>
          <a:p>
            <a:endParaRPr lang="en-US" dirty="0" smtClean="0"/>
          </a:p>
          <a:p>
            <a:r>
              <a:rPr lang="en-US" dirty="0" smtClean="0"/>
              <a:t>Just as Fundamental Theorem of Arithmetic was fundamental for number theory, so too is Schubert’s discovery of unique factorization of knots fundamental for knot theory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417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>
                <a:hlinkClick r:id="rId2"/>
              </a:rPr>
              <a:t>http://www.math.unl.edu/~mbrittenham2/ldt/celt7db.gif</a:t>
            </a:r>
            <a:r>
              <a:rPr lang="fr-FR" dirty="0" smtClean="0"/>
              <a:t>(second </a:t>
            </a:r>
            <a:r>
              <a:rPr lang="fr-FR" dirty="0" err="1" smtClean="0"/>
              <a:t>slide</a:t>
            </a:r>
            <a:r>
              <a:rPr lang="fr-FR" dirty="0" smtClean="0"/>
              <a:t>)</a:t>
            </a:r>
          </a:p>
          <a:p>
            <a:r>
              <a:rPr lang="fr-FR" dirty="0">
                <a:hlinkClick r:id="rId3"/>
              </a:rPr>
              <a:t>http://</a:t>
            </a:r>
            <a:r>
              <a:rPr lang="fr-FR" dirty="0" smtClean="0">
                <a:hlinkClick r:id="rId3"/>
              </a:rPr>
              <a:t>upload.wikimedia.org/wikipedia/commons/thumb/0/04/TrefoilKnot_01.svg/220px-TrefoilKnot_01.svg.png</a:t>
            </a:r>
            <a:r>
              <a:rPr lang="fr-FR" dirty="0" smtClean="0"/>
              <a:t> (2)</a:t>
            </a:r>
          </a:p>
          <a:p>
            <a:r>
              <a:rPr lang="fr-FR" dirty="0">
                <a:hlinkClick r:id="rId4"/>
              </a:rPr>
              <a:t>http://</a:t>
            </a:r>
            <a:r>
              <a:rPr lang="fr-FR" dirty="0" smtClean="0">
                <a:hlinkClick r:id="rId4"/>
              </a:rPr>
              <a:t>en.wikipedia.org/wiki/Prime_knot</a:t>
            </a:r>
            <a:r>
              <a:rPr lang="fr-FR" dirty="0" smtClean="0"/>
              <a:t> (first </a:t>
            </a:r>
            <a:r>
              <a:rPr lang="fr-FR" dirty="0" err="1" smtClean="0"/>
              <a:t>slide</a:t>
            </a:r>
            <a:r>
              <a:rPr lang="fr-FR" dirty="0" smtClean="0"/>
              <a:t>)</a:t>
            </a:r>
          </a:p>
          <a:p>
            <a:r>
              <a:rPr lang="fr-FR" dirty="0">
                <a:hlinkClick r:id="rId5"/>
              </a:rPr>
              <a:t>http://</a:t>
            </a:r>
            <a:r>
              <a:rPr lang="fr-FR" dirty="0" smtClean="0">
                <a:hlinkClick r:id="rId5"/>
              </a:rPr>
              <a:t>red-juridica.com/Web/socios.htm</a:t>
            </a:r>
            <a:r>
              <a:rPr lang="fr-FR" dirty="0" smtClean="0"/>
              <a:t> (</a:t>
            </a:r>
            <a:r>
              <a:rPr lang="fr-FR" dirty="0" err="1" smtClean="0"/>
              <a:t>trefoil</a:t>
            </a:r>
            <a:r>
              <a:rPr lang="fr-FR" dirty="0" smtClean="0"/>
              <a:t>)</a:t>
            </a:r>
          </a:p>
          <a:p>
            <a:r>
              <a:rPr lang="fr-FR" dirty="0">
                <a:hlinkClick r:id="rId6"/>
              </a:rPr>
              <a:t>http://</a:t>
            </a:r>
            <a:r>
              <a:rPr lang="fr-FR" dirty="0" smtClean="0">
                <a:hlinkClick r:id="rId6"/>
              </a:rPr>
              <a:t>upload.wikimedia.org/wikipedia/commons/thumb/6/6a/Blue_Square_Knot.png/300px-Blue_Square_Knot.png</a:t>
            </a:r>
            <a:r>
              <a:rPr lang="fr-FR" dirty="0" smtClean="0"/>
              <a:t> (composite)</a:t>
            </a:r>
          </a:p>
          <a:p>
            <a:r>
              <a:rPr lang="fr-FR" dirty="0">
                <a:hlinkClick r:id="rId7"/>
              </a:rPr>
              <a:t>http://</a:t>
            </a:r>
            <a:r>
              <a:rPr lang="fr-FR" dirty="0" smtClean="0">
                <a:hlinkClick r:id="rId7"/>
              </a:rPr>
              <a:t>upload.wikimedia.org/wikipedia/commons/thumb/3/37/Blue_Unknot.png/150px-Blue_Unknot.png</a:t>
            </a:r>
            <a:endParaRPr lang="fr-FR" dirty="0" smtClean="0"/>
          </a:p>
          <a:p>
            <a:r>
              <a:rPr lang="fr-FR" dirty="0">
                <a:hlinkClick r:id="rId8"/>
              </a:rPr>
              <a:t>http://en.wikipedia.org/wiki/File:Sum_of_knots.png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48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upload.wikimedia.org/wikipedia/commons/thumb/0/04/TrefoilKnot_01.svg/220px-TrefoilKnot_01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943" y="2971800"/>
            <a:ext cx="3200398" cy="3200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2514600"/>
          </a:xfrm>
        </p:spPr>
        <p:txBody>
          <a:bodyPr/>
          <a:lstStyle/>
          <a:p>
            <a:r>
              <a:rPr lang="en-US" dirty="0" smtClean="0"/>
              <a:t>Factorization of Knots and the Uniqueness of this Process</a:t>
            </a:r>
            <a:endParaRPr lang="fr-FR" dirty="0"/>
          </a:p>
        </p:txBody>
      </p:sp>
      <p:pic>
        <p:nvPicPr>
          <p:cNvPr id="2052" name="Picture 4" descr="http://www.math.unl.edu/~mbrittenham2/ldt/celt7db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819400"/>
            <a:ext cx="3702854" cy="3702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81400" y="60198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Lindsay Fox</a:t>
            </a:r>
          </a:p>
          <a:p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406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to Factorization of Integers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Fundamental Theorem of Arithmetic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States that every positive integer greater than 1 is either </a:t>
            </a:r>
            <a:r>
              <a:rPr lang="en-US" b="1" i="1" dirty="0" smtClean="0"/>
              <a:t>prime</a:t>
            </a:r>
            <a:r>
              <a:rPr lang="en-US" dirty="0" smtClean="0"/>
              <a:t> or </a:t>
            </a:r>
            <a:r>
              <a:rPr lang="en-US" b="1" i="1" dirty="0" smtClean="0"/>
              <a:t>composite</a:t>
            </a:r>
          </a:p>
          <a:p>
            <a:r>
              <a:rPr lang="en-US" dirty="0" smtClean="0"/>
              <a:t>Additionally, there is only one way to write the number, meaning that the factorization is </a:t>
            </a:r>
            <a:r>
              <a:rPr lang="en-US" b="1" i="1" dirty="0" smtClean="0"/>
              <a:t>unique </a:t>
            </a:r>
            <a:r>
              <a:rPr lang="en-US" dirty="0" smtClean="0"/>
              <a:t>(up to order)</a:t>
            </a:r>
          </a:p>
          <a:p>
            <a:endParaRPr lang="en-US" b="1" i="1" dirty="0"/>
          </a:p>
          <a:p>
            <a:pPr marL="0" indent="0" algn="ctr">
              <a:buNone/>
            </a:pPr>
            <a:r>
              <a:rPr lang="en-US" b="1" i="1" dirty="0" smtClean="0"/>
              <a:t>300 = 2</a:t>
            </a:r>
            <a:r>
              <a:rPr lang="en-US" b="1" i="1" baseline="30000" dirty="0" smtClean="0"/>
              <a:t>2</a:t>
            </a:r>
            <a:r>
              <a:rPr lang="en-US" b="1" i="1" dirty="0" smtClean="0"/>
              <a:t>· 3· 5</a:t>
            </a:r>
            <a:r>
              <a:rPr lang="en-US" b="1" i="1" baseline="30000" dirty="0" smtClean="0"/>
              <a:t>2</a:t>
            </a:r>
          </a:p>
          <a:p>
            <a:pPr marL="0" indent="0" algn="ctr">
              <a:buNone/>
            </a:pPr>
            <a:r>
              <a:rPr lang="en-US" sz="2800" dirty="0" smtClean="0"/>
              <a:t>Therefore, 300 is a composite number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7528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610600" cy="1752600"/>
          </a:xfrm>
        </p:spPr>
        <p:txBody>
          <a:bodyPr/>
          <a:lstStyle/>
          <a:p>
            <a:r>
              <a:rPr lang="en-US" dirty="0" smtClean="0"/>
              <a:t>Schubert &amp;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Factoring Knots </a:t>
            </a:r>
            <a:br>
              <a:rPr lang="en-US" dirty="0" smtClean="0"/>
            </a:br>
            <a:endParaRPr lang="fr-FR" sz="4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1"/>
            <a:ext cx="8229600" cy="1219200"/>
          </a:xfrm>
        </p:spPr>
        <p:txBody>
          <a:bodyPr/>
          <a:lstStyle/>
          <a:p>
            <a:r>
              <a:rPr lang="en-US" dirty="0" smtClean="0"/>
              <a:t>1949, Schubert proves that decomposition of knots is unique up to order.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3276600"/>
            <a:ext cx="2971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 smtClean="0"/>
              <a:t>Prime Knot:</a:t>
            </a:r>
          </a:p>
          <a:p>
            <a:r>
              <a:rPr lang="en-US" dirty="0" smtClean="0"/>
              <a:t>Cannot be decomposed further</a:t>
            </a:r>
          </a:p>
          <a:p>
            <a:r>
              <a:rPr lang="en-US" dirty="0" smtClean="0"/>
              <a:t>It’s factors are itself and the unknot</a:t>
            </a:r>
          </a:p>
          <a:p>
            <a:endParaRPr lang="fr-FR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3276600"/>
            <a:ext cx="289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 smtClean="0"/>
              <a:t>Composite Knot</a:t>
            </a:r>
          </a:p>
          <a:p>
            <a:r>
              <a:rPr lang="en-US" dirty="0" smtClean="0"/>
              <a:t>Can be decomposed into nontrivial knots, and this factorization is unique </a:t>
            </a:r>
          </a:p>
          <a:p>
            <a:endParaRPr lang="fr-FR" dirty="0"/>
          </a:p>
        </p:txBody>
      </p:sp>
      <p:sp>
        <p:nvSpPr>
          <p:cNvPr id="6" name="TextBox 5"/>
          <p:cNvSpPr txBox="1"/>
          <p:nvPr/>
        </p:nvSpPr>
        <p:spPr>
          <a:xfrm>
            <a:off x="6629400" y="3279615"/>
            <a:ext cx="2286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 smtClean="0"/>
              <a:t>Trivial Knot</a:t>
            </a:r>
          </a:p>
          <a:p>
            <a:r>
              <a:rPr lang="en-US" dirty="0" smtClean="0"/>
              <a:t>The unknot is the trivial knot.</a:t>
            </a:r>
          </a:p>
          <a:p>
            <a:r>
              <a:rPr lang="en-US" dirty="0" smtClean="0"/>
              <a:t>Not prime; not composite</a:t>
            </a:r>
            <a:endParaRPr lang="fr-FR" dirty="0"/>
          </a:p>
        </p:txBody>
      </p:sp>
      <p:pic>
        <p:nvPicPr>
          <p:cNvPr id="3074" name="Picture 2" descr="http://red-juridica.com/Web/images/trefoil-kno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876800"/>
            <a:ext cx="2082404" cy="1762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upload.wikimedia.org/wikipedia/commons/thumb/6/6a/Blue_Square_Knot.png/300px-Blue_Square_Kno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571910"/>
            <a:ext cx="2857500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upload.wikimedia.org/wikipedia/commons/thumb/3/37/Blue_Unknot.png/150px-Blue_Unkno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876800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990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Prime Knots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2590800"/>
            <a:ext cx="2971800" cy="3535363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Euclid proved that there are an infinite number of prime numbers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Likewise, there are an infinite number of prime knots.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 are a few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www.math.dartmouth.edu/~doyle/docs/gi/gi/img3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981200"/>
            <a:ext cx="4208723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061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en-US" dirty="0" smtClean="0"/>
              <a:t>How to factor knots?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078163"/>
          </a:xfrm>
        </p:spPr>
        <p:txBody>
          <a:bodyPr/>
          <a:lstStyle/>
          <a:p>
            <a:pPr marL="0" indent="0" algn="ctr">
              <a:buNone/>
            </a:pPr>
            <a:endParaRPr lang="en-US" b="1" u="sng" dirty="0"/>
          </a:p>
          <a:p>
            <a:pPr marL="0" indent="0" algn="ctr">
              <a:buNone/>
            </a:pPr>
            <a:r>
              <a:rPr lang="en-US" b="1" u="sng" dirty="0" smtClean="0"/>
              <a:t>Dissecting sphere system </a:t>
            </a:r>
          </a:p>
          <a:p>
            <a:r>
              <a:rPr lang="en-US" dirty="0" smtClean="0"/>
              <a:t>This incorporates a sphere, </a:t>
            </a:r>
            <a:r>
              <a:rPr lang="en-US" i="1" dirty="0" smtClean="0"/>
              <a:t>S</a:t>
            </a:r>
            <a:r>
              <a:rPr lang="en-US" dirty="0" smtClean="0"/>
              <a:t>, which intersects the knot, </a:t>
            </a:r>
            <a:r>
              <a:rPr lang="en-US" i="1" dirty="0" smtClean="0"/>
              <a:t>K</a:t>
            </a:r>
            <a:r>
              <a:rPr lang="en-US" dirty="0" smtClean="0"/>
              <a:t>, at precisely 2 points </a:t>
            </a:r>
            <a:r>
              <a:rPr lang="en-US" b="1" i="1" dirty="0" smtClean="0"/>
              <a:t>transversely </a:t>
            </a:r>
          </a:p>
          <a:p>
            <a:r>
              <a:rPr lang="en-US" i="1" dirty="0" smtClean="0"/>
              <a:t>S</a:t>
            </a:r>
            <a:r>
              <a:rPr lang="en-US" dirty="0" smtClean="0"/>
              <a:t> divides </a:t>
            </a:r>
            <a:r>
              <a:rPr lang="en-US" i="1" dirty="0" smtClean="0"/>
              <a:t>K</a:t>
            </a:r>
            <a:r>
              <a:rPr lang="en-US" dirty="0" smtClean="0"/>
              <a:t> into two components, one ball on the interior of the sphere, one on the exterior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3716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itchFamily="34" charset="0"/>
              <a:buChar char="•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Factoring is the opposite of a connect sum</a:t>
            </a:r>
          </a:p>
          <a:p>
            <a:pPr marL="285750" indent="-285750" algn="ctr">
              <a:buFont typeface="Arial" pitchFamily="34" charset="0"/>
              <a:buChar char="•"/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File:Sum of knots3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07045"/>
            <a:ext cx="28575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File:Sum of knot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884236"/>
            <a:ext cx="3460729" cy="1388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ight Arrow 7"/>
          <p:cNvSpPr/>
          <p:nvPr/>
        </p:nvSpPr>
        <p:spPr>
          <a:xfrm>
            <a:off x="3995057" y="2420898"/>
            <a:ext cx="800100" cy="3164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799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Dissecting Sphere System</a:t>
            </a:r>
            <a:endParaRPr lang="fr-F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133600"/>
            <a:ext cx="6897413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4191000"/>
            <a:ext cx="7543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Intersection of </a:t>
            </a:r>
            <a:r>
              <a:rPr lang="en-US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</a:t>
            </a:r>
            <a:r>
              <a:rPr lang="en-U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and </a:t>
            </a:r>
            <a:r>
              <a:rPr lang="en-US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</a:t>
            </a:r>
            <a:r>
              <a:rPr lang="en-U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must be transverse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S </a:t>
            </a:r>
            <a:r>
              <a:rPr lang="en-U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Wingdings" pitchFamily="2" charset="2"/>
              </a:rPr>
              <a:t> </a:t>
            </a:r>
            <a:r>
              <a:rPr lang="en-U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2S balls that are 3-D balls (one on interior; one on exterior of </a:t>
            </a:r>
            <a:r>
              <a:rPr lang="en-US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</a:t>
            </a:r>
            <a:r>
              <a:rPr lang="en-U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Each </a:t>
            </a:r>
            <a:r>
              <a:rPr lang="en-US" sz="2000" b="1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dss</a:t>
            </a:r>
            <a:r>
              <a:rPr lang="en-U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generates </a:t>
            </a:r>
            <a:r>
              <a:rPr lang="en-US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S+1</a:t>
            </a:r>
            <a:r>
              <a:rPr lang="en-U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prime factors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If S&gt;1, more than one ball will determine the same factor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96200" y="2614136"/>
            <a:ext cx="1295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Picture taken from Sullivan’s “Knot Factoring”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7854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600200"/>
          </a:xfrm>
        </p:spPr>
        <p:txBody>
          <a:bodyPr/>
          <a:lstStyle/>
          <a:p>
            <a:r>
              <a:rPr lang="en-US" dirty="0" smtClean="0"/>
              <a:t>Dissecting Sphere System </a:t>
            </a:r>
            <a:r>
              <a:rPr lang="en-US" sz="2400" dirty="0" err="1" smtClean="0"/>
              <a:t>cont</a:t>
            </a:r>
            <a:r>
              <a:rPr lang="en-US" sz="2400" dirty="0" smtClean="0"/>
              <a:t>…</a:t>
            </a:r>
            <a:endParaRPr lang="fr-F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56142"/>
            <a:ext cx="8229600" cy="1170021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 S determines a factor for its region, </a:t>
            </a:r>
            <a:r>
              <a:rPr lang="en-US" b="1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</a:t>
            </a: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b="1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b="1" i="1" baseline="-250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/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Region inside of sphere, but outside of other spheres</a:t>
            </a:r>
          </a:p>
          <a:p>
            <a:pPr lvl="1"/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Ex: S</a:t>
            </a:r>
            <a:r>
              <a:rPr lang="en-US" b="1" i="1" baseline="-25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  <a:p>
            <a:endParaRPr lang="fr-FR" i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524000"/>
            <a:ext cx="4895850" cy="3432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96200" y="2614136"/>
            <a:ext cx="1295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Picture taken from Sullivan’s “Knot Factoring”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948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dirty="0" smtClean="0"/>
              <a:t>Uniqueness of Factorization</a:t>
            </a:r>
            <a:endParaRPr lang="fr-FR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Uniqueness: One way to factor knots (disregarding order) </a:t>
            </a:r>
          </a:p>
          <a:p>
            <a:r>
              <a:rPr lang="en-US" dirty="0" smtClean="0"/>
              <a:t>We can relate this to the proof of uniqu</a:t>
            </a:r>
            <a:r>
              <a:rPr lang="en-US" dirty="0"/>
              <a:t>e</a:t>
            </a:r>
            <a:r>
              <a:rPr lang="en-US" dirty="0" smtClean="0"/>
              <a:t>ness for integers (below looks like Euclid’s Theorem):</a:t>
            </a:r>
          </a:p>
          <a:p>
            <a:endParaRPr lang="en-US" dirty="0"/>
          </a:p>
          <a:p>
            <a:pPr algn="ctr"/>
            <a:r>
              <a:rPr lang="en-US" b="1" dirty="0" smtClean="0"/>
              <a:t>K is a prime knot, then K|L+M implies that K|L or that K|M </a:t>
            </a:r>
          </a:p>
          <a:p>
            <a:pPr algn="ctr"/>
            <a:endParaRPr lang="en-US" b="1" dirty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611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716</TotalTime>
  <Words>657</Words>
  <Application>Microsoft Office PowerPoint</Application>
  <PresentationFormat>On-screen Show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Executive</vt:lpstr>
      <vt:lpstr>What do these knots have in common?</vt:lpstr>
      <vt:lpstr>Factorization of Knots and the Uniqueness of this Process</vt:lpstr>
      <vt:lpstr>Comparison to Factorization of Integers</vt:lpstr>
      <vt:lpstr>Schubert &amp; Factoring Knots  </vt:lpstr>
      <vt:lpstr>Examples of Prime Knots</vt:lpstr>
      <vt:lpstr>How to factor knots?</vt:lpstr>
      <vt:lpstr>Dissecting Sphere System</vt:lpstr>
      <vt:lpstr>Dissecting Sphere System cont…</vt:lpstr>
      <vt:lpstr>Uniqueness of Factorization</vt:lpstr>
      <vt:lpstr>Uniqueness of Factorization</vt:lpstr>
      <vt:lpstr>Switching Move</vt:lpstr>
      <vt:lpstr>Implications of Schubert’s Discovery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these knots have in common?</dc:title>
  <dc:creator>WFUT4102010</dc:creator>
  <cp:lastModifiedBy>WFUT4102010</cp:lastModifiedBy>
  <cp:revision>22</cp:revision>
  <dcterms:created xsi:type="dcterms:W3CDTF">2012-04-30T21:04:20Z</dcterms:created>
  <dcterms:modified xsi:type="dcterms:W3CDTF">2012-05-01T23:12:40Z</dcterms:modified>
</cp:coreProperties>
</file>