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72" r:id="rId7"/>
    <p:sldId id="262" r:id="rId8"/>
    <p:sldId id="271" r:id="rId9"/>
    <p:sldId id="261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B3C4-B54F-4B13-9798-34AA380C8B05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C56EE4E7-A1D4-4A6D-9028-D1C45B82AF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ormal_syst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Knot Symmetry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By:Elliot</a:t>
            </a:r>
            <a:r>
              <a:rPr lang="en-US" dirty="0" smtClean="0"/>
              <a:t> Mee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</a:t>
            </a:r>
            <a:r>
              <a:rPr lang="en-US" dirty="0" err="1" smtClean="0"/>
              <a:t>Amphicirality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or normal</a:t>
            </a:r>
          </a:p>
          <a:p>
            <a:endParaRPr lang="en-US" dirty="0" smtClean="0"/>
          </a:p>
          <a:p>
            <a:r>
              <a:rPr lang="en-US" dirty="0" smtClean="0"/>
              <a:t>Strong only when symmetry is hidden within the knot</a:t>
            </a:r>
          </a:p>
          <a:p>
            <a:endParaRPr lang="en-US" dirty="0" smtClean="0"/>
          </a:p>
          <a:p>
            <a:r>
              <a:rPr lang="en-US" dirty="0" smtClean="0"/>
              <a:t>Normal in all other cases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7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</a:t>
            </a:r>
            <a:r>
              <a:rPr lang="en-US" dirty="0" err="1" smtClean="0"/>
              <a:t>Amphichirality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negative </a:t>
            </a:r>
            <a:r>
              <a:rPr lang="en-US" dirty="0" err="1" smtClean="0"/>
              <a:t>amphichiral</a:t>
            </a:r>
            <a:r>
              <a:rPr lang="en-US" dirty="0" smtClean="0"/>
              <a:t> if it is oriented equivalent to K^(</a:t>
            </a:r>
            <a:r>
              <a:rPr lang="en-US" dirty="0" err="1" smtClean="0"/>
              <a:t>rm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Change all crossings</a:t>
            </a:r>
          </a:p>
          <a:p>
            <a:endParaRPr lang="en-US" dirty="0" smtClean="0"/>
          </a:p>
          <a:p>
            <a:r>
              <a:rPr lang="en-US" dirty="0" smtClean="0"/>
              <a:t>Change orientation</a:t>
            </a:r>
          </a:p>
          <a:p>
            <a:endParaRPr lang="en-US" dirty="0" smtClean="0"/>
          </a:p>
          <a:p>
            <a:r>
              <a:rPr lang="en-US" dirty="0" smtClean="0"/>
              <a:t>-K*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 </a:t>
            </a:r>
            <a:r>
              <a:rPr lang="en-US" dirty="0" err="1" smtClean="0"/>
              <a:t>Amphichirality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or normal</a:t>
            </a:r>
          </a:p>
          <a:p>
            <a:endParaRPr lang="en-US" dirty="0" smtClean="0"/>
          </a:p>
          <a:p>
            <a:r>
              <a:rPr lang="en-US" dirty="0" smtClean="0"/>
              <a:t>Strong only when symmetry is hidden within the knot</a:t>
            </a:r>
          </a:p>
          <a:p>
            <a:endParaRPr lang="en-US" dirty="0" smtClean="0"/>
          </a:p>
          <a:p>
            <a:r>
              <a:rPr lang="en-US" dirty="0" smtClean="0"/>
              <a:t>Normal in all other cases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Symmetries of connected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finding symmetry of connected sums, use strong </a:t>
            </a:r>
            <a:r>
              <a:rPr lang="en-US" dirty="0" err="1" smtClean="0"/>
              <a:t>amphichirality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positive, T(K)=</a:t>
            </a:r>
            <a:r>
              <a:rPr lang="en-US" dirty="0" err="1" smtClean="0"/>
              <a:t>K^m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negative, T(K)=</a:t>
            </a:r>
            <a:r>
              <a:rPr lang="en-US" dirty="0" err="1" smtClean="0"/>
              <a:t>K^rm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integer q≥2, let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q</a:t>
            </a:r>
            <a:r>
              <a:rPr lang="en-US" dirty="0" smtClean="0"/>
              <a:t> denote the linear transformation of R3 consisting of a rotation about the z-axis of 360/q</a:t>
            </a:r>
          </a:p>
          <a:p>
            <a:endParaRPr lang="en-US" dirty="0" smtClean="0"/>
          </a:p>
          <a:p>
            <a:r>
              <a:rPr lang="en-US" dirty="0" smtClean="0"/>
              <a:t>Knots K and </a:t>
            </a:r>
            <a:r>
              <a:rPr lang="en-US" dirty="0" err="1" smtClean="0"/>
              <a:t>Rq</a:t>
            </a:r>
            <a:r>
              <a:rPr lang="en-US" dirty="0" smtClean="0"/>
              <a:t> differ by a rotation of 360/q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Murasugi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at University of Toronto</a:t>
            </a:r>
          </a:p>
          <a:p>
            <a:endParaRPr lang="en-US" dirty="0"/>
          </a:p>
          <a:p>
            <a:r>
              <a:rPr lang="en-US" dirty="0" smtClean="0"/>
              <a:t>Testing a knot for possible periods</a:t>
            </a:r>
          </a:p>
          <a:p>
            <a:pPr lvl="1"/>
            <a:r>
              <a:rPr lang="en-US" dirty="0" smtClean="0"/>
              <a:t>Based on Alexander polynomial</a:t>
            </a:r>
          </a:p>
          <a:p>
            <a:endParaRPr lang="en-US" dirty="0" smtClean="0"/>
          </a:p>
          <a:p>
            <a:r>
              <a:rPr lang="en-US" dirty="0" err="1" smtClean="0"/>
              <a:t>Murasugi</a:t>
            </a:r>
            <a:r>
              <a:rPr lang="en-US" dirty="0" smtClean="0"/>
              <a:t>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3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Murasugi</a:t>
            </a:r>
            <a:r>
              <a:rPr lang="en-US" dirty="0" smtClean="0"/>
              <a:t>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Alexander polynomial of J,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(t), divides the Alex. Poly. </a:t>
            </a:r>
            <a:r>
              <a:rPr lang="en-US" dirty="0"/>
              <a:t>o</a:t>
            </a:r>
            <a:r>
              <a:rPr lang="en-US" dirty="0" smtClean="0"/>
              <a:t>f K</a:t>
            </a:r>
          </a:p>
          <a:p>
            <a:endParaRPr lang="en-US" dirty="0" smtClean="0"/>
          </a:p>
          <a:p>
            <a:r>
              <a:rPr lang="en-US" dirty="0" err="1" smtClean="0"/>
              <a:t>Ak</a:t>
            </a:r>
            <a:r>
              <a:rPr lang="en-US" dirty="0" smtClean="0"/>
              <a:t>(t)=±</a:t>
            </a:r>
            <a:r>
              <a:rPr lang="en-US" dirty="0" err="1" smtClean="0"/>
              <a:t>t^i</a:t>
            </a:r>
            <a:r>
              <a:rPr lang="en-US" dirty="0" smtClean="0"/>
              <a:t>(</a:t>
            </a:r>
            <a:r>
              <a:rPr lang="en-US" dirty="0" err="1" smtClean="0"/>
              <a:t>Aj</a:t>
            </a:r>
            <a:r>
              <a:rPr lang="en-US" dirty="0" smtClean="0"/>
              <a:t>(t))^q(1+t+t^2+…+t^(lambda-1)^(q-1)(mod 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6314" y="5638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Questions? Confused? Me too….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knot?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knot in mathematics is a closed non-self-intersecting curve in three dimensions</a:t>
            </a:r>
          </a:p>
          <a:p>
            <a:r>
              <a:rPr lang="en-US" dirty="0" smtClean="0"/>
              <a:t>Examples of knots:</a:t>
            </a:r>
          </a:p>
          <a:p>
            <a:pPr lvl="1"/>
            <a:r>
              <a:rPr lang="en-US" dirty="0" smtClean="0"/>
              <a:t>Circle (unknot)</a:t>
            </a:r>
          </a:p>
          <a:p>
            <a:pPr lvl="1"/>
            <a:r>
              <a:rPr lang="en-US" dirty="0" smtClean="0"/>
              <a:t>Trefoil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symmetry?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Imprecise </a:t>
            </a:r>
            <a:r>
              <a:rPr lang="en-US" dirty="0"/>
              <a:t>sense of harmonious or aesthetically pleasing proportionality and </a:t>
            </a:r>
            <a:r>
              <a:rPr lang="en-US" dirty="0" smtClean="0"/>
              <a:t>balance</a:t>
            </a:r>
          </a:p>
          <a:p>
            <a:r>
              <a:rPr lang="en-US" dirty="0" smtClean="0"/>
              <a:t>Precise </a:t>
            </a:r>
            <a:r>
              <a:rPr lang="en-US" dirty="0"/>
              <a:t>and well-defined concept of balance or "patterned self-similarity" that can be demonstrated or proved according to the rules of a </a:t>
            </a:r>
            <a:r>
              <a:rPr lang="en-US" dirty="0">
                <a:hlinkClick r:id="rId2" tooltip="Formal system"/>
              </a:rPr>
              <a:t>formal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Reversability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Periodicity</a:t>
            </a:r>
          </a:p>
          <a:p>
            <a:endParaRPr lang="en-US" dirty="0" smtClean="0"/>
          </a:p>
          <a:p>
            <a:r>
              <a:rPr lang="en-US" dirty="0" err="1" smtClean="0"/>
              <a:t>Amphichirality</a:t>
            </a:r>
            <a:endParaRPr lang="en-US" dirty="0" smtClean="0"/>
          </a:p>
          <a:p>
            <a:pPr lvl="1"/>
            <a:r>
              <a:rPr lang="en-US" dirty="0" smtClean="0"/>
              <a:t>Strong (+ or -)</a:t>
            </a:r>
          </a:p>
          <a:p>
            <a:pPr lvl="1"/>
            <a:r>
              <a:rPr lang="en-US" dirty="0" smtClean="0"/>
              <a:t>Normal (+ or -)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429000" cy="328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4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detect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a knot</a:t>
            </a:r>
          </a:p>
          <a:p>
            <a:endParaRPr lang="en-US" dirty="0" smtClean="0"/>
          </a:p>
          <a:p>
            <a:r>
              <a:rPr lang="en-US" dirty="0" smtClean="0"/>
              <a:t>Rotating a knot 180 degrees</a:t>
            </a:r>
          </a:p>
          <a:p>
            <a:endParaRPr lang="en-US" dirty="0"/>
          </a:p>
          <a:p>
            <a:r>
              <a:rPr lang="en-US" dirty="0" smtClean="0"/>
              <a:t>Changing crossings</a:t>
            </a:r>
          </a:p>
          <a:p>
            <a:endParaRPr lang="en-US" dirty="0"/>
          </a:p>
          <a:p>
            <a:r>
              <a:rPr lang="en-US" dirty="0" smtClean="0"/>
              <a:t>Changing orientation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5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1683544"/>
            <a:ext cx="8960924" cy="349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9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Reversability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oriented knot K is called reversible if K is oriented equivalent to K</a:t>
            </a:r>
            <a:r>
              <a:rPr lang="en-US" baseline="30000" dirty="0" smtClean="0"/>
              <a:t>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Reverses orientation</a:t>
            </a:r>
          </a:p>
          <a:p>
            <a:endParaRPr lang="en-US" dirty="0"/>
          </a:p>
          <a:p>
            <a:r>
              <a:rPr lang="en-US" dirty="0" smtClean="0"/>
              <a:t>Crossings remain the same</a:t>
            </a:r>
          </a:p>
          <a:p>
            <a:endParaRPr lang="en-US" dirty="0"/>
          </a:p>
          <a:p>
            <a:r>
              <a:rPr lang="en-US" dirty="0" smtClean="0"/>
              <a:t>-K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</a:t>
            </a:r>
          </a:p>
          <a:p>
            <a:endParaRPr lang="en-US" dirty="0"/>
          </a:p>
          <a:p>
            <a:r>
              <a:rPr lang="en-US" dirty="0" smtClean="0"/>
              <a:t>RNA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154" y="1752600"/>
            <a:ext cx="3181350" cy="441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5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</a:t>
            </a:r>
            <a:r>
              <a:rPr lang="en-US" dirty="0" err="1" smtClean="0"/>
              <a:t>Amphichirality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Called positive </a:t>
            </a:r>
            <a:r>
              <a:rPr lang="en-US" dirty="0" err="1" smtClean="0"/>
              <a:t>amphichiral</a:t>
            </a:r>
            <a:r>
              <a:rPr lang="en-US" dirty="0" smtClean="0"/>
              <a:t> if it is oriented equivalent to </a:t>
            </a:r>
            <a:r>
              <a:rPr lang="en-US" dirty="0" err="1" smtClean="0"/>
              <a:t>K^m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Change all crossings</a:t>
            </a:r>
          </a:p>
          <a:p>
            <a:endParaRPr lang="en-US" dirty="0" smtClean="0"/>
          </a:p>
          <a:p>
            <a:r>
              <a:rPr lang="en-US" dirty="0" smtClean="0"/>
              <a:t>Keep orientation</a:t>
            </a:r>
          </a:p>
          <a:p>
            <a:endParaRPr lang="en-US" dirty="0" smtClean="0"/>
          </a:p>
          <a:p>
            <a:r>
              <a:rPr lang="en-US" dirty="0" smtClean="0"/>
              <a:t>K*</a:t>
            </a:r>
          </a:p>
        </p:txBody>
      </p:sp>
    </p:spTree>
    <p:extLst>
      <p:ext uri="{BB962C8B-B14F-4D97-AF65-F5344CB8AC3E}">
        <p14:creationId xmlns:p14="http://schemas.microsoft.com/office/powerpoint/2010/main" val="42928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120</TotalTime>
  <Words>326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Book</vt:lpstr>
      <vt:lpstr>Knot Symmetry</vt:lpstr>
      <vt:lpstr>What is a knot?</vt:lpstr>
      <vt:lpstr>What is symmetry?</vt:lpstr>
      <vt:lpstr>Types of Symmetry</vt:lpstr>
      <vt:lpstr>How to detect symmetry</vt:lpstr>
      <vt:lpstr>PowerPoint Presentation</vt:lpstr>
      <vt:lpstr>Reversability</vt:lpstr>
      <vt:lpstr>Modern Example </vt:lpstr>
      <vt:lpstr>Positive Amphichirality</vt:lpstr>
      <vt:lpstr>Positive Amphicirality</vt:lpstr>
      <vt:lpstr>Negative Amphichirality</vt:lpstr>
      <vt:lpstr>Negative Amphichirality</vt:lpstr>
      <vt:lpstr>Symmetries of connected sums</vt:lpstr>
      <vt:lpstr>Periodic Symmetry</vt:lpstr>
      <vt:lpstr>Murasugi</vt:lpstr>
      <vt:lpstr>Murasugi Conditions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Knot Symmetry</dc:title>
  <dc:creator>WFUT4102010</dc:creator>
  <cp:lastModifiedBy>WFUT4102010</cp:lastModifiedBy>
  <cp:revision>12</cp:revision>
  <dcterms:created xsi:type="dcterms:W3CDTF">2012-05-08T17:33:01Z</dcterms:created>
  <dcterms:modified xsi:type="dcterms:W3CDTF">2012-05-08T19:33:55Z</dcterms:modified>
</cp:coreProperties>
</file>