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354" r:id="rId3"/>
    <p:sldId id="393" r:id="rId4"/>
    <p:sldId id="399" r:id="rId5"/>
    <p:sldId id="403" r:id="rId6"/>
    <p:sldId id="407" r:id="rId7"/>
    <p:sldId id="418" r:id="rId8"/>
    <p:sldId id="419" r:id="rId9"/>
    <p:sldId id="420" r:id="rId10"/>
    <p:sldId id="421" r:id="rId11"/>
    <p:sldId id="422" r:id="rId12"/>
    <p:sldId id="415" r:id="rId13"/>
    <p:sldId id="408" r:id="rId14"/>
    <p:sldId id="409" r:id="rId15"/>
    <p:sldId id="410" r:id="rId16"/>
    <p:sldId id="411" r:id="rId17"/>
    <p:sldId id="416" r:id="rId18"/>
    <p:sldId id="412" r:id="rId19"/>
    <p:sldId id="413" r:id="rId20"/>
    <p:sldId id="414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F00FF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5" d="100"/>
          <a:sy n="65" d="100"/>
        </p:scale>
        <p:origin x="133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84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1.png"/><Relationship Id="rId4" Type="http://schemas.openxmlformats.org/officeDocument/2006/relationships/image" Target="../media/image3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8229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12-12:50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Chapter 4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Dipolar fields and dielectrics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Electric field due to a dipole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Electric polarization  P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Electric displacement  D and dielectric functions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 continued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924474"/>
              </p:ext>
            </p:extLst>
          </p:nvPr>
        </p:nvGraphicFramePr>
        <p:xfrm>
          <a:off x="457200" y="609600"/>
          <a:ext cx="82296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3" name="Equation" r:id="rId3" imgW="4495680" imgH="2997000" progId="Equation.DSMT4">
                  <p:embed/>
                </p:oleObj>
              </mc:Choice>
              <mc:Fallback>
                <p:oleObj name="Equation" r:id="rId3" imgW="4495680" imgH="299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609600"/>
                        <a:ext cx="8229600" cy="548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6923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130272"/>
              </p:ext>
            </p:extLst>
          </p:nvPr>
        </p:nvGraphicFramePr>
        <p:xfrm>
          <a:off x="152400" y="1524000"/>
          <a:ext cx="8865566" cy="196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5" name="Equation" r:id="rId3" imgW="3327120" imgH="736560" progId="Equation.DSMT4">
                  <p:embed/>
                </p:oleObj>
              </mc:Choice>
              <mc:Fallback>
                <p:oleObj name="Equation" r:id="rId3" imgW="3327120" imgH="7365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0"/>
                        <a:ext cx="8865566" cy="196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summary --</a:t>
            </a:r>
          </a:p>
        </p:txBody>
      </p:sp>
    </p:spTree>
    <p:extLst>
      <p:ext uri="{BB962C8B-B14F-4D97-AF65-F5344CB8AC3E}">
        <p14:creationId xmlns:p14="http://schemas.microsoft.com/office/powerpoint/2010/main" val="1611076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 rot="19154300">
            <a:off x="1276569" y="2544038"/>
            <a:ext cx="494861" cy="823259"/>
          </a:xfrm>
          <a:prstGeom prst="cloudCallout">
            <a:avLst>
              <a:gd name="adj1" fmla="val -14405"/>
              <a:gd name="adj2" fmla="val 18228"/>
            </a:avLst>
          </a:prstGeom>
          <a:gradFill>
            <a:gsLst>
              <a:gs pos="96000">
                <a:srgbClr val="00B0F0"/>
              </a:gs>
              <a:gs pos="0">
                <a:srgbClr val="DA32AA">
                  <a:alpha val="66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990600" y="2425919"/>
            <a:ext cx="1003081" cy="1003081"/>
          </a:xfrm>
          <a:prstGeom prst="ellipse">
            <a:avLst/>
          </a:prstGeom>
          <a:gradFill flip="none" rotWithShape="1">
            <a:gsLst>
              <a:gs pos="96000">
                <a:schemeClr val="bg1">
                  <a:lumMod val="65000"/>
                  <a:alpha val="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key argument: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33400" y="1371600"/>
            <a:ext cx="0" cy="20574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33400" y="3406665"/>
            <a:ext cx="2120462" cy="4466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3399" y="3406665"/>
            <a:ext cx="533400" cy="55573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33399" y="2895599"/>
            <a:ext cx="1060232" cy="495278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93631" y="2558584"/>
            <a:ext cx="55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8" name="Straight Arrow Connector 17"/>
          <p:cNvCxnSpPr>
            <a:endCxn id="19" idx="1"/>
          </p:cNvCxnSpPr>
          <p:nvPr/>
        </p:nvCxnSpPr>
        <p:spPr>
          <a:xfrm flipV="1">
            <a:off x="533399" y="1662525"/>
            <a:ext cx="587779" cy="174414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21178" y="1431692"/>
            <a:ext cx="55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624881" y="1320285"/>
            <a:ext cx="933278" cy="933278"/>
          </a:xfrm>
          <a:prstGeom prst="ellipse">
            <a:avLst/>
          </a:prstGeom>
          <a:gradFill flip="none" rotWithShape="1">
            <a:gsLst>
              <a:gs pos="96000">
                <a:schemeClr val="bg1">
                  <a:lumMod val="65000"/>
                  <a:alpha val="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81692" y="3764178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45178" y="3195935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838200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913186"/>
              </p:ext>
            </p:extLst>
          </p:nvPr>
        </p:nvGraphicFramePr>
        <p:xfrm>
          <a:off x="1904415" y="861973"/>
          <a:ext cx="6086475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4" name="Equation" r:id="rId3" imgW="4051080" imgH="977760" progId="Equation.DSMT4">
                  <p:embed/>
                </p:oleObj>
              </mc:Choice>
              <mc:Fallback>
                <p:oleObj name="Equation" r:id="rId3" imgW="405108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4415" y="861973"/>
                        <a:ext cx="6086475" cy="146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56649"/>
              </p:ext>
            </p:extLst>
          </p:nvPr>
        </p:nvGraphicFramePr>
        <p:xfrm>
          <a:off x="3249613" y="2558584"/>
          <a:ext cx="5437187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5" name="Equation" r:id="rId5" imgW="3619440" imgH="1358640" progId="Equation.DSMT4">
                  <p:embed/>
                </p:oleObj>
              </mc:Choice>
              <mc:Fallback>
                <p:oleObj name="Equation" r:id="rId5" imgW="361944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49613" y="2558584"/>
                        <a:ext cx="5437187" cy="204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780571"/>
              </p:ext>
            </p:extLst>
          </p:nvPr>
        </p:nvGraphicFramePr>
        <p:xfrm>
          <a:off x="853564" y="4809546"/>
          <a:ext cx="5943600" cy="156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6" name="Equation" r:id="rId7" imgW="4000320" imgH="1054080" progId="Equation.DSMT4">
                  <p:embed/>
                </p:oleObj>
              </mc:Choice>
              <mc:Fallback>
                <p:oleObj name="Equation" r:id="rId7" imgW="400032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564" y="4809546"/>
                        <a:ext cx="5943600" cy="156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6271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425650"/>
              </p:ext>
            </p:extLst>
          </p:nvPr>
        </p:nvGraphicFramePr>
        <p:xfrm>
          <a:off x="734218" y="1283860"/>
          <a:ext cx="69389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12" name="Equation" r:id="rId3" imgW="3390840" imgH="1218960" progId="Equation.DSMT4">
                  <p:embed/>
                </p:oleObj>
              </mc:Choice>
              <mc:Fallback>
                <p:oleObj name="Equation" r:id="rId3" imgW="3390840" imgH="1218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218" y="1283860"/>
                        <a:ext cx="6938963" cy="250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93275"/>
              </p:ext>
            </p:extLst>
          </p:nvPr>
        </p:nvGraphicFramePr>
        <p:xfrm>
          <a:off x="785813" y="3962400"/>
          <a:ext cx="6835775" cy="184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13" name="Equation" r:id="rId5" imgW="3340080" imgH="901440" progId="Equation.DSMT4">
                  <p:embed/>
                </p:oleObj>
              </mc:Choice>
              <mc:Fallback>
                <p:oleObj name="Equation" r:id="rId5" imgW="3340080" imgH="901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3962400"/>
                        <a:ext cx="6835775" cy="184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166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228119"/>
              </p:ext>
            </p:extLst>
          </p:nvPr>
        </p:nvGraphicFramePr>
        <p:xfrm>
          <a:off x="129320" y="1313352"/>
          <a:ext cx="9043988" cy="497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0" name="Equation" r:id="rId3" imgW="4419360" imgH="2425680" progId="Equation.DSMT4">
                  <p:embed/>
                </p:oleObj>
              </mc:Choice>
              <mc:Fallback>
                <p:oleObj name="Equation" r:id="rId3" imgW="4419360" imgH="24256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20" y="1313352"/>
                        <a:ext cx="9043988" cy="497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4101920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921122"/>
              </p:ext>
            </p:extLst>
          </p:nvPr>
        </p:nvGraphicFramePr>
        <p:xfrm>
          <a:off x="512763" y="1573213"/>
          <a:ext cx="7845425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3" name="Equation" r:id="rId3" imgW="3835080" imgH="2222280" progId="Equation.DSMT4">
                  <p:embed/>
                </p:oleObj>
              </mc:Choice>
              <mc:Fallback>
                <p:oleObj name="Equation" r:id="rId3" imgW="3835080" imgH="222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1573213"/>
                        <a:ext cx="7845425" cy="455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145886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33258"/>
              </p:ext>
            </p:extLst>
          </p:nvPr>
        </p:nvGraphicFramePr>
        <p:xfrm>
          <a:off x="163513" y="1250950"/>
          <a:ext cx="8807450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86" name="Equation" r:id="rId3" imgW="4305240" imgH="1180800" progId="Equation.DSMT4">
                  <p:embed/>
                </p:oleObj>
              </mc:Choice>
              <mc:Fallback>
                <p:oleObj name="Equation" r:id="rId3" imgW="4305240" imgH="1180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1250950"/>
                        <a:ext cx="8807450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038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dielectric materials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565779"/>
              </p:ext>
            </p:extLst>
          </p:nvPr>
        </p:nvGraphicFramePr>
        <p:xfrm>
          <a:off x="381000" y="4572000"/>
          <a:ext cx="8602663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87" name="数式" r:id="rId5" imgW="4203360" imgH="888840" progId="Equation.3">
                  <p:embed/>
                </p:oleObj>
              </mc:Choice>
              <mc:Fallback>
                <p:oleObj name="数式" r:id="rId5" imgW="420336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8602663" cy="182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406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1526630"/>
            <a:ext cx="3070334" cy="2728639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8512" y="1526629"/>
            <a:ext cx="3046688" cy="2728639"/>
          </a:xfrm>
          <a:prstGeom prst="rect">
            <a:avLst/>
          </a:prstGeom>
          <a:solidFill>
            <a:srgbClr val="FF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1526629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2085" y="1524000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2700000" flipV="1">
            <a:off x="1981317" y="2149406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06893" y="1904482"/>
            <a:ext cx="514892" cy="83542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2700000" flipV="1">
            <a:off x="1972059" y="3288624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32187" y="2946678"/>
            <a:ext cx="806613" cy="13682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708229"/>
              </p:ext>
            </p:extLst>
          </p:nvPr>
        </p:nvGraphicFramePr>
        <p:xfrm>
          <a:off x="7421615" y="1888902"/>
          <a:ext cx="1499701" cy="918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0" name="Equation" r:id="rId3" imgW="1015920" imgH="622080" progId="Equation.DSMT4">
                  <p:embed/>
                </p:oleObj>
              </mc:Choice>
              <mc:Fallback>
                <p:oleObj name="Equation" r:id="rId3" imgW="10159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21615" y="1888902"/>
                        <a:ext cx="1499701" cy="9185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053456" y="315072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398" y="346356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3600" y="28836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95600" y="29598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32187" y="2949306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38800" y="2959870"/>
            <a:ext cx="0" cy="12953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133600" y="17406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95600" y="18168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981200" y="19692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5033198" y="1841418"/>
            <a:ext cx="488587" cy="656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560090" y="1903172"/>
            <a:ext cx="0" cy="81463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00600" y="21216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979055"/>
              </p:ext>
            </p:extLst>
          </p:nvPr>
        </p:nvGraphicFramePr>
        <p:xfrm>
          <a:off x="1904999" y="4870507"/>
          <a:ext cx="3616785" cy="140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1" name="Equation" r:id="rId5" imgW="2514600" imgH="977760" progId="Equation.DSMT4">
                  <p:embed/>
                </p:oleObj>
              </mc:Choice>
              <mc:Fallback>
                <p:oleObj name="Equation" r:id="rId5" imgW="251460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4999" y="4870507"/>
                        <a:ext cx="3616785" cy="1406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762000" y="4391087"/>
            <a:ext cx="465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isotropic dielectrics:</a:t>
            </a:r>
          </a:p>
        </p:txBody>
      </p:sp>
    </p:spTree>
    <p:extLst>
      <p:ext uri="{BB962C8B-B14F-4D97-AF65-F5344CB8AC3E}">
        <p14:creationId xmlns:p14="http://schemas.microsoft.com/office/powerpoint/2010/main" val="1395594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3048000" y="2362200"/>
            <a:ext cx="2438400" cy="2438400"/>
          </a:xfrm>
          <a:prstGeom prst="ellipse">
            <a:avLst/>
          </a:prstGeom>
          <a:solidFill>
            <a:srgbClr val="DA32AA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657600" y="2438400"/>
            <a:ext cx="609600" cy="114300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81400" y="287274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39471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000" y="40995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  <a:r>
              <a:rPr lang="en-US" sz="2400" i="1" baseline="-25000" dirty="0">
                <a:latin typeface="Symbol" pitchFamily="18" charset="2"/>
              </a:rPr>
              <a:t>0</a:t>
            </a:r>
            <a:endParaRPr lang="en-US" sz="2400" i="1" dirty="0">
              <a:latin typeface="Symbol" pitchFamily="18" charset="2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7200" y="3581400"/>
            <a:ext cx="784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05800" y="33528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86600" y="17526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86600" y="19050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86600" y="20574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86600" y="22098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86600" y="23622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43800" y="2438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67200" y="2872740"/>
            <a:ext cx="762000" cy="7086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43400" y="2814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0" y="3124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q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678027"/>
              </p:ext>
            </p:extLst>
          </p:nvPr>
        </p:nvGraphicFramePr>
        <p:xfrm>
          <a:off x="304800" y="5068887"/>
          <a:ext cx="4211637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99" name="数式" r:id="rId3" imgW="2057400" imgH="685800" progId="Equation.3">
                  <p:embed/>
                </p:oleObj>
              </mc:Choice>
              <mc:Fallback>
                <p:oleObj name="数式" r:id="rId3" imgW="205740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68887"/>
                        <a:ext cx="4211637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458699"/>
              </p:ext>
            </p:extLst>
          </p:nvPr>
        </p:nvGraphicFramePr>
        <p:xfrm>
          <a:off x="4648200" y="4884737"/>
          <a:ext cx="4289425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00" name="数式" r:id="rId5" imgW="2095200" imgH="812520" progId="Equation.3">
                  <p:embed/>
                </p:oleObj>
              </mc:Choice>
              <mc:Fallback>
                <p:oleObj name="数式" r:id="rId5" imgW="2095200" imgH="81252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884737"/>
                        <a:ext cx="4289425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917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82390"/>
              </p:ext>
            </p:extLst>
          </p:nvPr>
        </p:nvGraphicFramePr>
        <p:xfrm>
          <a:off x="4621213" y="1214438"/>
          <a:ext cx="4497387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2" name="数式" r:id="rId3" imgW="2197080" imgH="1041120" progId="Equation.3">
                  <p:embed/>
                </p:oleObj>
              </mc:Choice>
              <mc:Fallback>
                <p:oleObj name="数式" r:id="rId3" imgW="2197080" imgH="104112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1214438"/>
                        <a:ext cx="4497387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455875"/>
              </p:ext>
            </p:extLst>
          </p:nvPr>
        </p:nvGraphicFramePr>
        <p:xfrm>
          <a:off x="285750" y="1447800"/>
          <a:ext cx="41338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3" name="数式" r:id="rId5" imgW="2019240" imgH="888840" progId="Equation.3">
                  <p:embed/>
                </p:oleObj>
              </mc:Choice>
              <mc:Fallback>
                <p:oleObj name="数式" r:id="rId5" imgW="201924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447800"/>
                        <a:ext cx="4133850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362595"/>
              </p:ext>
            </p:extLst>
          </p:nvPr>
        </p:nvGraphicFramePr>
        <p:xfrm>
          <a:off x="862013" y="3733800"/>
          <a:ext cx="6240462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4" name="数式" r:id="rId7" imgW="3047760" imgH="939600" progId="Equation.3">
                  <p:embed/>
                </p:oleObj>
              </mc:Choice>
              <mc:Fallback>
                <p:oleObj name="数式" r:id="rId7" imgW="304776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3733800"/>
                        <a:ext cx="6240462" cy="192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247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FA6F300-F874-430F-992F-951D21C6AC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46655"/>
            <a:ext cx="9144000" cy="476469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52400" y="4419600"/>
            <a:ext cx="8839200" cy="228600"/>
          </a:xfrm>
          <a:prstGeom prst="roundRect">
            <a:avLst/>
          </a:prstGeom>
          <a:solidFill>
            <a:srgbClr val="DA32AA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 --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58506"/>
              </p:ext>
            </p:extLst>
          </p:nvPr>
        </p:nvGraphicFramePr>
        <p:xfrm>
          <a:off x="1524000" y="1288197"/>
          <a:ext cx="49149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4" name="数式" r:id="rId3" imgW="2400120" imgH="990360" progId="Equation.3">
                  <p:embed/>
                </p:oleObj>
              </mc:Choice>
              <mc:Fallback>
                <p:oleObj name="数式" r:id="rId3" imgW="240012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88197"/>
                        <a:ext cx="49149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856488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rot="10800000">
            <a:off x="1" y="4340666"/>
            <a:ext cx="553998" cy="12128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400" b="1" i="1" dirty="0">
                <a:latin typeface="Symbol" panose="05050102010706020507" pitchFamily="18" charset="2"/>
              </a:rPr>
              <a:t>F</a:t>
            </a:r>
            <a:r>
              <a:rPr lang="en-US" sz="2400" b="1" i="1" dirty="0"/>
              <a:t>(</a:t>
            </a:r>
            <a:r>
              <a:rPr lang="en-US" sz="2400" b="1" i="1" dirty="0" err="1"/>
              <a:t>r</a:t>
            </a:r>
            <a:r>
              <a:rPr lang="en-US" sz="2400" b="1" i="1" dirty="0" err="1">
                <a:latin typeface="Symbol" panose="05050102010706020507" pitchFamily="18" charset="2"/>
              </a:rPr>
              <a:t>,q</a:t>
            </a:r>
            <a:r>
              <a:rPr lang="en-US" sz="2400" b="1" i="1" dirty="0">
                <a:latin typeface="Symbol" panose="05050102010706020507" pitchFamily="18" charset="2"/>
              </a:rPr>
              <a:t>=0)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04800" y="3200400"/>
            <a:ext cx="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6019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r/a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800" y="6250632"/>
            <a:ext cx="1676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4343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e/e</a:t>
            </a:r>
            <a:r>
              <a:rPr lang="en-US" sz="2400" b="1" baseline="-25000" dirty="0">
                <a:latin typeface="Symbol" pitchFamily="18" charset="2"/>
              </a:rPr>
              <a:t>0</a:t>
            </a:r>
            <a:r>
              <a:rPr lang="en-US" sz="2400" b="1" dirty="0">
                <a:latin typeface="Symbol" pitchFamily="18" charset="2"/>
              </a:rPr>
              <a:t>=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524000" y="3581400"/>
            <a:ext cx="762000" cy="1752600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05000" y="4034135"/>
            <a:ext cx="1143000" cy="129986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74620" y="4264967"/>
            <a:ext cx="906780" cy="9928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3000" y="5334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+mj-lt"/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99260" y="5253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62200" y="525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9439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Review:  General results for a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analysis of the electrostatic potential due to an isolated charge distribution: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052230"/>
              </p:ext>
            </p:extLst>
          </p:nvPr>
        </p:nvGraphicFramePr>
        <p:xfrm>
          <a:off x="484188" y="1317625"/>
          <a:ext cx="8401050" cy="491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8" name="Equation" r:id="rId3" imgW="6933960" imgH="4051080" progId="Equation.DSMT4">
                  <p:embed/>
                </p:oleObj>
              </mc:Choice>
              <mc:Fallback>
                <p:oleObj name="Equation" r:id="rId3" imgW="6933960" imgH="4051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317625"/>
                        <a:ext cx="8401050" cy="491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eft Brace 5"/>
          <p:cNvSpPr/>
          <p:nvPr/>
        </p:nvSpPr>
        <p:spPr>
          <a:xfrm rot="-5400000">
            <a:off x="6421005" y="5326495"/>
            <a:ext cx="368300" cy="1932709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53200" y="624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q</a:t>
            </a:r>
            <a:r>
              <a:rPr lang="en-US" sz="2400" i="1" baseline="-25000" dirty="0" err="1">
                <a:latin typeface="+mj-lt"/>
              </a:rPr>
              <a:t>lm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4667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Notion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551415"/>
              </p:ext>
            </p:extLst>
          </p:nvPr>
        </p:nvGraphicFramePr>
        <p:xfrm>
          <a:off x="1027112" y="1074737"/>
          <a:ext cx="7888288" cy="486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5" name="数式" r:id="rId3" imgW="4203360" imgH="2590560" progId="Equation.3">
                  <p:embed/>
                </p:oleObj>
              </mc:Choice>
              <mc:Fallback>
                <p:oleObj name="数式" r:id="rId3" imgW="4203360" imgH="259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2" y="1074737"/>
                        <a:ext cx="7888288" cy="486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781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62786"/>
              </p:ext>
            </p:extLst>
          </p:nvPr>
        </p:nvGraphicFramePr>
        <p:xfrm>
          <a:off x="936625" y="1368425"/>
          <a:ext cx="68881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1" name="数式" r:id="rId3" imgW="3365280" imgH="2082600" progId="Equation.3">
                  <p:embed/>
                </p:oleObj>
              </mc:Choice>
              <mc:Fallback>
                <p:oleObj name="数式" r:id="rId3" imgW="336528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368425"/>
                        <a:ext cx="68881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 form of electrostatic potential in terms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moments:</a:t>
            </a:r>
          </a:p>
        </p:txBody>
      </p:sp>
    </p:spTree>
    <p:extLst>
      <p:ext uri="{BB962C8B-B14F-4D97-AF65-F5344CB8AC3E}">
        <p14:creationId xmlns:p14="http://schemas.microsoft.com/office/powerpoint/2010/main" val="3911550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871179"/>
              </p:ext>
            </p:extLst>
          </p:nvPr>
        </p:nvGraphicFramePr>
        <p:xfrm>
          <a:off x="1339850" y="1489075"/>
          <a:ext cx="5538788" cy="344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1" name="Equation" r:id="rId3" imgW="2705040" imgH="1676160" progId="Equation.DSMT4">
                  <p:embed/>
                </p:oleObj>
              </mc:Choice>
              <mc:Fallback>
                <p:oleObj name="Equation" r:id="rId3" imgW="2705040" imgH="1676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1489075"/>
                        <a:ext cx="5538788" cy="344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Focus on dipolar contributions:</a:t>
            </a:r>
          </a:p>
        </p:txBody>
      </p:sp>
      <p:sp>
        <p:nvSpPr>
          <p:cNvPr id="8" name="Up Arrow 7"/>
          <p:cNvSpPr/>
          <p:nvPr/>
        </p:nvSpPr>
        <p:spPr>
          <a:xfrm>
            <a:off x="3124200" y="4867656"/>
            <a:ext cx="533400" cy="3810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5499398"/>
            <a:ext cx="3048000" cy="749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582345"/>
              </p:ext>
            </p:extLst>
          </p:nvPr>
        </p:nvGraphicFramePr>
        <p:xfrm>
          <a:off x="3340100" y="2082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2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40100" y="2082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511474"/>
              </p:ext>
            </p:extLst>
          </p:nvPr>
        </p:nvGraphicFramePr>
        <p:xfrm>
          <a:off x="1139825" y="5481638"/>
          <a:ext cx="33924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3" name="Equation" r:id="rId7" imgW="1612800" imgH="203040" progId="Equation.DSMT4">
                  <p:embed/>
                </p:oleObj>
              </mc:Choice>
              <mc:Fallback>
                <p:oleObj name="Equation" r:id="rId7" imgW="1612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39825" y="5481638"/>
                        <a:ext cx="3392488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Up Arrow 11"/>
          <p:cNvSpPr/>
          <p:nvPr/>
        </p:nvSpPr>
        <p:spPr>
          <a:xfrm>
            <a:off x="5562600" y="4881562"/>
            <a:ext cx="533400" cy="381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356456"/>
              </p:ext>
            </p:extLst>
          </p:nvPr>
        </p:nvGraphicFramePr>
        <p:xfrm>
          <a:off x="4992688" y="5461000"/>
          <a:ext cx="32321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4" name="Equation" r:id="rId9" imgW="1536480" imgH="177480" progId="Equation.DSMT4">
                  <p:embed/>
                </p:oleObj>
              </mc:Choice>
              <mc:Fallback>
                <p:oleObj name="Equation" r:id="rId9" imgW="153648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92688" y="5461000"/>
                        <a:ext cx="3232150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6884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536" y="304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“Justification” of </a:t>
            </a:r>
            <a:r>
              <a:rPr lang="en-US" sz="2400" dirty="0" err="1">
                <a:latin typeface="+mj-lt"/>
              </a:rPr>
              <a:t>surprizing</a:t>
            </a:r>
            <a:r>
              <a:rPr lang="en-US" sz="2400" dirty="0">
                <a:latin typeface="+mj-lt"/>
              </a:rPr>
              <a:t> δ-function term in dipole electric field -- Assuming dipole is located at </a:t>
            </a:r>
            <a:r>
              <a:rPr lang="en-US" sz="2400" i="1" dirty="0">
                <a:latin typeface="+mj-lt"/>
              </a:rPr>
              <a:t>r=0</a:t>
            </a:r>
            <a:r>
              <a:rPr lang="en-US" sz="2400" dirty="0">
                <a:latin typeface="+mj-lt"/>
              </a:rPr>
              <a:t>, we need to need to evaluate the electrostatic field near </a:t>
            </a:r>
            <a:r>
              <a:rPr lang="en-US" sz="2400" i="1" dirty="0">
                <a:latin typeface="+mj-lt"/>
              </a:rPr>
              <a:t>r=0</a:t>
            </a:r>
            <a:r>
              <a:rPr lang="en-US" sz="2400" dirty="0">
                <a:latin typeface="+mj-lt"/>
              </a:rPr>
              <a:t>: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9638"/>
              </p:ext>
            </p:extLst>
          </p:nvPr>
        </p:nvGraphicFramePr>
        <p:xfrm>
          <a:off x="1143000" y="1981200"/>
          <a:ext cx="4265613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5" name="Equation" r:id="rId3" imgW="2019240" imgH="1117440" progId="Equation.DSMT4">
                  <p:embed/>
                </p:oleObj>
              </mc:Choice>
              <mc:Fallback>
                <p:oleObj name="Equation" r:id="rId3" imgW="201924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981200"/>
                        <a:ext cx="4265613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3045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563215"/>
              </p:ext>
            </p:extLst>
          </p:nvPr>
        </p:nvGraphicFramePr>
        <p:xfrm>
          <a:off x="152400" y="762000"/>
          <a:ext cx="8810625" cy="532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0" name="Equation" r:id="rId3" imgW="4457520" imgH="2692080" progId="Equation.DSMT4">
                  <p:embed/>
                </p:oleObj>
              </mc:Choice>
              <mc:Fallback>
                <p:oleObj name="Equation" r:id="rId3" imgW="4457520" imgH="269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762000"/>
                        <a:ext cx="8810625" cy="532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2286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details:</a:t>
            </a:r>
          </a:p>
        </p:txBody>
      </p:sp>
    </p:spTree>
    <p:extLst>
      <p:ext uri="{BB962C8B-B14F-4D97-AF65-F5344CB8AC3E}">
        <p14:creationId xmlns:p14="http://schemas.microsoft.com/office/powerpoint/2010/main" val="2270937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050548"/>
              </p:ext>
            </p:extLst>
          </p:nvPr>
        </p:nvGraphicFramePr>
        <p:xfrm>
          <a:off x="230187" y="1040140"/>
          <a:ext cx="8683625" cy="501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1" name="Equation" r:id="rId3" imgW="5448240" imgH="3149280" progId="Equation.DSMT4">
                  <p:embed/>
                </p:oleObj>
              </mc:Choice>
              <mc:Fallback>
                <p:oleObj name="Equation" r:id="rId3" imgW="5448240" imgH="314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0187" y="1040140"/>
                        <a:ext cx="8683625" cy="5019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1067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13000</TotalTime>
  <Words>447</Words>
  <Application>Microsoft Office PowerPoint</Application>
  <PresentationFormat>On-screen Show (4:3)</PresentationFormat>
  <Paragraphs>116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Symbol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727</cp:revision>
  <cp:lastPrinted>2019-02-03T04:53:02Z</cp:lastPrinted>
  <dcterms:created xsi:type="dcterms:W3CDTF">2012-01-10T18:32:24Z</dcterms:created>
  <dcterms:modified xsi:type="dcterms:W3CDTF">2020-02-01T23:18:17Z</dcterms:modified>
</cp:coreProperties>
</file>