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84" r:id="rId4"/>
    <p:sldId id="385" r:id="rId5"/>
    <p:sldId id="386" r:id="rId6"/>
    <p:sldId id="392" r:id="rId7"/>
    <p:sldId id="387" r:id="rId8"/>
    <p:sldId id="391" r:id="rId9"/>
    <p:sldId id="393" r:id="rId10"/>
    <p:sldId id="395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2.wmf"/><Relationship Id="rId4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3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6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hyperlink" Target="http://www.uic.edu/classes/eecs/eecs520/textbook/node3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Chap. 3 and start Chap.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err="1">
                <a:solidFill>
                  <a:schemeClr val="folHlink"/>
                </a:solidFill>
              </a:rPr>
              <a:t>Multipole</a:t>
            </a:r>
            <a:r>
              <a:rPr lang="en-US" sz="3200" b="1" dirty="0">
                <a:solidFill>
                  <a:schemeClr val="folHlink"/>
                </a:solidFill>
              </a:rPr>
              <a:t> moment expansion of electrostatic potential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Spherical coordinates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Cartesian coordinates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479427"/>
              </p:ext>
            </p:extLst>
          </p:nvPr>
        </p:nvGraphicFramePr>
        <p:xfrm>
          <a:off x="342900" y="973138"/>
          <a:ext cx="8458200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3" name="Equation" r:id="rId3" imgW="6946560" imgH="4025880" progId="Equation.DSMT4">
                  <p:embed/>
                </p:oleObj>
              </mc:Choice>
              <mc:Fallback>
                <p:oleObj name="Equation" r:id="rId3" imgW="6946560" imgH="4025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73138"/>
                        <a:ext cx="8458200" cy="491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34925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535341"/>
              </p:ext>
            </p:extLst>
          </p:nvPr>
        </p:nvGraphicFramePr>
        <p:xfrm>
          <a:off x="685800" y="649246"/>
          <a:ext cx="7696200" cy="575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8" name="Equation" r:id="rId3" imgW="6400800" imgH="4775040" progId="Equation.DSMT4">
                  <p:embed/>
                </p:oleObj>
              </mc:Choice>
              <mc:Fallback>
                <p:oleObj name="Equation" r:id="rId3" imgW="6400800" imgH="477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49246"/>
                        <a:ext cx="7696200" cy="5751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335560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716720"/>
            <a:ext cx="8953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2438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1066800"/>
            <a:ext cx="11430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72000" y="2436304"/>
            <a:ext cx="2057400" cy="17546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653874"/>
              </p:ext>
            </p:extLst>
          </p:nvPr>
        </p:nvGraphicFramePr>
        <p:xfrm>
          <a:off x="228600" y="435047"/>
          <a:ext cx="7053262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4" name="Equation" r:id="rId4" imgW="5168880" imgH="1384200" progId="Equation.DSMT4">
                  <p:embed/>
                </p:oleObj>
              </mc:Choice>
              <mc:Fallback>
                <p:oleObj name="Equation" r:id="rId4" imgW="5168880" imgH="13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35047"/>
                        <a:ext cx="7053262" cy="189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886200" y="2785191"/>
            <a:ext cx="0" cy="337640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236267" y="4455468"/>
            <a:ext cx="990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  <a:latin typeface="+mj-lt"/>
              </a:rPr>
              <a:t>r = a</a:t>
            </a:r>
          </a:p>
        </p:txBody>
      </p:sp>
    </p:spTree>
    <p:extLst>
      <p:ext uri="{BB962C8B-B14F-4D97-AF65-F5344CB8AC3E}">
        <p14:creationId xmlns:p14="http://schemas.microsoft.com/office/powerpoint/2010/main" val="2457202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990820"/>
              </p:ext>
            </p:extLst>
          </p:nvPr>
        </p:nvGraphicFramePr>
        <p:xfrm>
          <a:off x="612775" y="1074738"/>
          <a:ext cx="8150225" cy="48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2" name="Equation" r:id="rId3" imgW="4279680" imgH="2590560" progId="Equation.DSMT4">
                  <p:embed/>
                </p:oleObj>
              </mc:Choice>
              <mc:Fallback>
                <p:oleObj name="Equation" r:id="rId3" imgW="427968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074738"/>
                        <a:ext cx="8150225" cy="48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Significance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27740"/>
              </p:ext>
            </p:extLst>
          </p:nvPr>
        </p:nvGraphicFramePr>
        <p:xfrm>
          <a:off x="450850" y="1006475"/>
          <a:ext cx="8266113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8" name="Equation" r:id="rId3" imgW="4038480" imgH="2590560" progId="Equation.DSMT4">
                  <p:embed/>
                </p:oleObj>
              </mc:Choice>
              <mc:Fallback>
                <p:oleObj name="Equation" r:id="rId3" imgW="4038480" imgH="259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06475"/>
                        <a:ext cx="8266113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0" y="5334000"/>
            <a:ext cx="2743200" cy="690860"/>
            <a:chOff x="4572000" y="5334000"/>
            <a:chExt cx="2743200" cy="690860"/>
          </a:xfrm>
        </p:grpSpPr>
        <p:sp>
          <p:nvSpPr>
            <p:cNvPr id="7" name="Left Brace 6"/>
            <p:cNvSpPr/>
            <p:nvPr/>
          </p:nvSpPr>
          <p:spPr>
            <a:xfrm rot="-5400000">
              <a:off x="5791200" y="4114800"/>
              <a:ext cx="304800" cy="2743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562600"/>
              <a:ext cx="685800" cy="462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+mj-lt"/>
                </a:rPr>
                <a:t>q</a:t>
              </a:r>
              <a:r>
                <a:rPr lang="en-US" sz="2400" i="1" baseline="-25000" dirty="0" err="1">
                  <a:latin typeface="+mj-lt"/>
                </a:rPr>
                <a:t>lm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2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6386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Relationship between spherical harmonic and Cartesian forms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74662"/>
              </p:ext>
            </p:extLst>
          </p:nvPr>
        </p:nvGraphicFramePr>
        <p:xfrm>
          <a:off x="487680" y="3450432"/>
          <a:ext cx="280828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18" name="数式" r:id="rId3" imgW="1371600" imgH="1358640" progId="Equation.3">
                  <p:embed/>
                </p:oleObj>
              </mc:Choice>
              <mc:Fallback>
                <p:oleObj name="数式" r:id="rId3" imgW="137160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" y="3450432"/>
                        <a:ext cx="280828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41619"/>
              </p:ext>
            </p:extLst>
          </p:nvPr>
        </p:nvGraphicFramePr>
        <p:xfrm>
          <a:off x="4197350" y="3570287"/>
          <a:ext cx="410845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19" name="数式" r:id="rId5" imgW="2006280" imgH="1358640" progId="Equation.3">
                  <p:embed/>
                </p:oleObj>
              </mc:Choice>
              <mc:Fallback>
                <p:oleObj name="数式" r:id="rId5" imgW="200628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570287"/>
                        <a:ext cx="410845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73322"/>
              </p:ext>
            </p:extLst>
          </p:nvPr>
        </p:nvGraphicFramePr>
        <p:xfrm>
          <a:off x="2908300" y="20320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20" name="Equation" r:id="rId7" imgW="914400" imgH="250560" progId="Equation.DSMT4">
                  <p:embed/>
                </p:oleObj>
              </mc:Choice>
              <mc:Fallback>
                <p:oleObj name="Equation" r:id="rId7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8300" y="20320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785205"/>
              </p:ext>
            </p:extLst>
          </p:nvPr>
        </p:nvGraphicFramePr>
        <p:xfrm>
          <a:off x="182880" y="579038"/>
          <a:ext cx="4952348" cy="171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21" name="Equation" r:id="rId9" imgW="3035160" imgH="1054080" progId="Equation.DSMT4">
                  <p:embed/>
                </p:oleObj>
              </mc:Choice>
              <mc:Fallback>
                <p:oleObj name="Equation" r:id="rId9" imgW="3035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880" y="579038"/>
                        <a:ext cx="4952348" cy="1719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 continued: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46647"/>
              </p:ext>
            </p:extLst>
          </p:nvPr>
        </p:nvGraphicFramePr>
        <p:xfrm>
          <a:off x="5165708" y="33347"/>
          <a:ext cx="3833143" cy="9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22" name="Equation" r:id="rId11" imgW="2793960" imgH="672840" progId="Equation.DSMT4">
                  <p:embed/>
                </p:oleObj>
              </mc:Choice>
              <mc:Fallback>
                <p:oleObj name="Equation" r:id="rId11" imgW="2793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65708" y="33347"/>
                        <a:ext cx="3833143" cy="9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202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39681"/>
              </p:ext>
            </p:extLst>
          </p:nvPr>
        </p:nvGraphicFramePr>
        <p:xfrm>
          <a:off x="685800" y="671266"/>
          <a:ext cx="8191500" cy="582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2" name="Equation" r:id="rId3" imgW="6667200" imgH="4736880" progId="Equation.DSMT4">
                  <p:embed/>
                </p:oleObj>
              </mc:Choice>
              <mc:Fallback>
                <p:oleObj name="Equation" r:id="rId3" imgW="6667200" imgH="473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1266"/>
                        <a:ext cx="8191500" cy="5829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previous example:</a:t>
            </a:r>
          </a:p>
        </p:txBody>
      </p:sp>
    </p:spTree>
    <p:extLst>
      <p:ext uri="{BB962C8B-B14F-4D97-AF65-F5344CB8AC3E}">
        <p14:creationId xmlns:p14="http://schemas.microsoft.com/office/powerpoint/2010/main" val="660715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8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multipole expansion in evaluating energy of 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an nucleus in the field produced by electrons in an atom).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07698"/>
              </p:ext>
            </p:extLst>
          </p:nvPr>
        </p:nvGraphicFramePr>
        <p:xfrm>
          <a:off x="703263" y="225425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1" name="数式" r:id="rId3" imgW="3593880" imgH="1218960" progId="Equation.3">
                  <p:embed/>
                </p:oleObj>
              </mc:Choice>
              <mc:Fallback>
                <p:oleObj name="数式" r:id="rId3" imgW="35938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5425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99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914400"/>
            <a:ext cx="2438400" cy="2362200"/>
            <a:chOff x="381000" y="914400"/>
            <a:chExt cx="2438400" cy="2362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17320" y="1219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" y="2247900"/>
              <a:ext cx="1905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09600" y="1752600"/>
              <a:ext cx="1524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2743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914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z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264920" y="155448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80160" y="26670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2667000"/>
            <a:ext cx="2438400" cy="2362200"/>
            <a:chOff x="5257800" y="914400"/>
            <a:chExt cx="2438400" cy="2362200"/>
          </a:xfrm>
        </p:grpSpPr>
        <p:grpSp>
          <p:nvGrpSpPr>
            <p:cNvPr id="16" name="Group 15"/>
            <p:cNvGrpSpPr/>
            <p:nvPr/>
          </p:nvGrpSpPr>
          <p:grpSpPr>
            <a:xfrm>
              <a:off x="5257800" y="914400"/>
              <a:ext cx="2438400" cy="2362200"/>
              <a:chOff x="381000" y="914400"/>
              <a:chExt cx="2438400" cy="2362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417320" y="1219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09600" y="2247900"/>
                <a:ext cx="1905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09600" y="1752600"/>
                <a:ext cx="15240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" y="2743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0" y="2205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7800" y="91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6131908" y="153924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141720" y="27432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993704" y="1931096"/>
              <a:ext cx="6096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877"/>
              </p:ext>
            </p:extLst>
          </p:nvPr>
        </p:nvGraphicFramePr>
        <p:xfrm>
          <a:off x="190171" y="3453129"/>
          <a:ext cx="3856427" cy="136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8" name="Equation" r:id="rId3" imgW="3200400" imgH="1130040" progId="Equation.DSMT4">
                  <p:embed/>
                </p:oleObj>
              </mc:Choice>
              <mc:Fallback>
                <p:oleObj name="Equation" r:id="rId3" imgW="3200400" imgH="1130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71" y="3453129"/>
                        <a:ext cx="3856427" cy="1363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99484"/>
              </p:ext>
            </p:extLst>
          </p:nvPr>
        </p:nvGraphicFramePr>
        <p:xfrm>
          <a:off x="3683000" y="5182368"/>
          <a:ext cx="5384800" cy="106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9" name="Equation" r:id="rId5" imgW="4051080" imgH="799920" progId="Equation.DSMT4">
                  <p:embed/>
                </p:oleObj>
              </mc:Choice>
              <mc:Fallback>
                <p:oleObj name="Equation" r:id="rId5" imgW="4051080" imgH="7999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182368"/>
                        <a:ext cx="5384800" cy="106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55448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526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3372" y="441328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3119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29400" y="3581400"/>
            <a:ext cx="924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-2q</a:t>
            </a:r>
          </a:p>
        </p:txBody>
      </p:sp>
    </p:spTree>
    <p:extLst>
      <p:ext uri="{BB962C8B-B14F-4D97-AF65-F5344CB8AC3E}">
        <p14:creationId xmlns:p14="http://schemas.microsoft.com/office/powerpoint/2010/main" val="385835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937469-566D-42CD-A015-D166BE6D2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2998"/>
            <a:ext cx="9144000" cy="425200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4419600"/>
            <a:ext cx="8839200" cy="228600"/>
          </a:xfrm>
          <a:prstGeom prst="rect">
            <a:avLst/>
          </a:pr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9" name="数式" r:id="rId3" imgW="4622760" imgH="1841400" progId="Equation.3">
                  <p:embed/>
                </p:oleObj>
              </mc:Choice>
              <mc:Fallback>
                <p:oleObj name="数式" r:id="rId3" imgW="4622760" imgH="1841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0" name="数式" r:id="rId5" imgW="3695400" imgH="444240" progId="Equation.3">
                  <p:embed/>
                </p:oleObj>
              </mc:Choice>
              <mc:Fallback>
                <p:oleObj name="数式" r:id="rId5" imgW="36954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1" name="数式" r:id="rId7" imgW="4419360" imgH="469800" progId="Equation.3">
                  <p:embed/>
                </p:oleObj>
              </mc:Choice>
              <mc:Fallback>
                <p:oleObj name="数式" r:id="rId7" imgW="441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4" name="数式" r:id="rId3" imgW="4419360" imgH="1015920" progId="Equation.3">
                  <p:embed/>
                </p:oleObj>
              </mc:Choice>
              <mc:Fallback>
                <p:oleObj name="数式" r:id="rId3" imgW="441936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592237"/>
              </p:ext>
            </p:extLst>
          </p:nvPr>
        </p:nvGraphicFramePr>
        <p:xfrm>
          <a:off x="381000" y="3048000"/>
          <a:ext cx="55530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5" name="数式" r:id="rId5" imgW="2958840" imgH="685800" progId="Equation.3">
                  <p:embed/>
                </p:oleObj>
              </mc:Choice>
              <mc:Fallback>
                <p:oleObj name="数式" r:id="rId5" imgW="29588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555307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6" name="数式" r:id="rId7" imgW="2920680" imgH="685800" progId="Equation.3">
                  <p:embed/>
                </p:oleObj>
              </mc:Choice>
              <mc:Fallback>
                <p:oleObj name="数式" r:id="rId7" imgW="29206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7" name="Equation" r:id="rId9" imgW="2539800" imgH="634680" progId="Equation.DSMT4">
                  <p:embed/>
                </p:oleObj>
              </mc:Choice>
              <mc:Fallback>
                <p:oleObj name="Equation" r:id="rId9" imgW="2539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6" name="数式" r:id="rId3" imgW="2920680" imgH="685800" progId="Equation.3">
                  <p:embed/>
                </p:oleObj>
              </mc:Choice>
              <mc:Fallback>
                <p:oleObj name="数式" r:id="rId3" imgW="2920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7" name="数式" r:id="rId5" imgW="2933640" imgH="685800" progId="Equation.3">
                  <p:embed/>
                </p:oleObj>
              </mc:Choice>
              <mc:Fallback>
                <p:oleObj name="数式" r:id="rId5" imgW="29336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8" name="数式" r:id="rId7" imgW="2793960" imgH="1168200" progId="Equation.3">
                  <p:embed/>
                </p:oleObj>
              </mc:Choice>
              <mc:Fallback>
                <p:oleObj name="数式" r:id="rId7" imgW="2793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9" name="Equation" r:id="rId9" imgW="3543120" imgH="850680" progId="Equation.DSMT4">
                  <p:embed/>
                </p:oleObj>
              </mc:Choice>
              <mc:Fallback>
                <p:oleObj name="Equation" r:id="rId9" imgW="35431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28160"/>
              </p:ext>
            </p:extLst>
          </p:nvPr>
        </p:nvGraphicFramePr>
        <p:xfrm>
          <a:off x="694689" y="990600"/>
          <a:ext cx="8083551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8" name="数式" r:id="rId3" imgW="3949560" imgH="711000" progId="Equation.3">
                  <p:embed/>
                </p:oleObj>
              </mc:Choice>
              <mc:Fallback>
                <p:oleObj name="数式" r:id="rId3" imgW="3949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990600"/>
                        <a:ext cx="8083551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04048"/>
              </p:ext>
            </p:extLst>
          </p:nvPr>
        </p:nvGraphicFramePr>
        <p:xfrm>
          <a:off x="694689" y="2675692"/>
          <a:ext cx="7269163" cy="1973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9" name="Equation" r:id="rId5" imgW="4724280" imgH="1282680" progId="Equation.DSMT4">
                  <p:embed/>
                </p:oleObj>
              </mc:Choice>
              <mc:Fallback>
                <p:oleObj name="Equation" r:id="rId5" imgW="4724280" imgH="1282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2675692"/>
                        <a:ext cx="7269163" cy="1973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4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73234"/>
              </p:ext>
            </p:extLst>
          </p:nvPr>
        </p:nvGraphicFramePr>
        <p:xfrm>
          <a:off x="457200" y="1371600"/>
          <a:ext cx="8024813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8" name="数式" r:id="rId3" imgW="3759120" imgH="1765080" progId="Equation.3">
                  <p:embed/>
                </p:oleObj>
              </mc:Choice>
              <mc:Fallback>
                <p:oleObj name="数式" r:id="rId3" imgW="3759120" imgH="1765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24813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15299"/>
              </p:ext>
            </p:extLst>
          </p:nvPr>
        </p:nvGraphicFramePr>
        <p:xfrm>
          <a:off x="228600" y="992907"/>
          <a:ext cx="8323358" cy="487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3" name="Equation" r:id="rId3" imgW="6717960" imgH="3924000" progId="Equation.DSMT4">
                  <p:embed/>
                </p:oleObj>
              </mc:Choice>
              <mc:Fallback>
                <p:oleObj name="Equation" r:id="rId3" imgW="6717960" imgH="39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2907"/>
                        <a:ext cx="8323358" cy="487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56608"/>
              </p:ext>
            </p:extLst>
          </p:nvPr>
        </p:nvGraphicFramePr>
        <p:xfrm>
          <a:off x="1565910" y="842665"/>
          <a:ext cx="5667375" cy="535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0" name="数式" r:id="rId3" imgW="2717640" imgH="2565360" progId="Equation.3">
                  <p:embed/>
                </p:oleObj>
              </mc:Choice>
              <mc:Fallback>
                <p:oleObj name="数式" r:id="rId3" imgW="27176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910" y="842665"/>
                        <a:ext cx="5667375" cy="5358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Legendre and Associated Legendre functions</a:t>
            </a:r>
          </a:p>
        </p:txBody>
      </p:sp>
    </p:spTree>
    <p:extLst>
      <p:ext uri="{BB962C8B-B14F-4D97-AF65-F5344CB8AC3E}">
        <p14:creationId xmlns:p14="http://schemas.microsoft.com/office/powerpoint/2010/main" val="248324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3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4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01/31/2020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59509"/>
              </p:ext>
            </p:extLst>
          </p:nvPr>
        </p:nvGraphicFramePr>
        <p:xfrm>
          <a:off x="247650" y="187325"/>
          <a:ext cx="8501063" cy="593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4" name="Equation" r:id="rId3" imgW="4724280" imgH="3288960" progId="Equation.DSMT4">
                  <p:embed/>
                </p:oleObj>
              </mc:Choice>
              <mc:Fallback>
                <p:oleObj name="Equation" r:id="rId3" imgW="4724280" imgH="328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87325"/>
                        <a:ext cx="8501063" cy="593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12672</TotalTime>
  <Words>438</Words>
  <Application>Microsoft Office PowerPoint</Application>
  <PresentationFormat>On-screen Show (4:3)</PresentationFormat>
  <Paragraphs>114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717</cp:revision>
  <cp:lastPrinted>2020-01-31T17:53:07Z</cp:lastPrinted>
  <dcterms:created xsi:type="dcterms:W3CDTF">2012-01-10T18:32:24Z</dcterms:created>
  <dcterms:modified xsi:type="dcterms:W3CDTF">2020-01-31T17:53:15Z</dcterms:modified>
</cp:coreProperties>
</file>