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6" r:id="rId2"/>
    <p:sldId id="354" r:id="rId3"/>
    <p:sldId id="377" r:id="rId4"/>
    <p:sldId id="398" r:id="rId5"/>
    <p:sldId id="355" r:id="rId6"/>
    <p:sldId id="387" r:id="rId7"/>
    <p:sldId id="388" r:id="rId8"/>
    <p:sldId id="389" r:id="rId9"/>
    <p:sldId id="390" r:id="rId10"/>
    <p:sldId id="391" r:id="rId11"/>
    <p:sldId id="393" r:id="rId12"/>
    <p:sldId id="392" r:id="rId13"/>
    <p:sldId id="394" r:id="rId14"/>
    <p:sldId id="395" r:id="rId15"/>
    <p:sldId id="396" r:id="rId16"/>
    <p:sldId id="397" r:id="rId17"/>
    <p:sldId id="399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27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4810"/>
    <a:srgbClr val="DA32AA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9" d="100"/>
          <a:sy n="69" d="100"/>
        </p:scale>
        <p:origin x="978" y="72"/>
      </p:cViewPr>
      <p:guideLst>
        <p:guide orient="horz" pos="1968"/>
        <p:guide pos="273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 we will consider the phenomenon of Cherenkov radiation.   The discussion follows the treatment of Zangwill and Smith.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943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Continuing the analysis for the variables needed to determine the scalar and vector potentials.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554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order for the analysis to be consistent,   cos(theta)&lt;0 and sin(theta)&lt;1/beta.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0580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Plot showing two solutions as a function of theta for a particular beta.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2133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we use the Heaviside step function to ensure that the angle theta is in the correct range.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17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results for potentials and the corresponding electric and magnetic fields.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7530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 for finding the fields.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6842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this point, we need to calculate the intensity.    When the dust clears, we find the intensity relationship mentioned above.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5954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does this formula imply that the intensity is greatest for </a:t>
            </a:r>
            <a:r>
              <a:rPr lang="en-US"/>
              <a:t>blue light?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854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Reminder of the schedule.    No new homework is assigned;  leaving time for your work on your projects.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view of Cherenkov radiation with its typical blue glow.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02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Nobel prize was awarded for the discovery and explanation of this phenomenon.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17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diagram describing the phenomenon.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686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Snapshots of the particle as it moves through the medium  and of the wave fronts generated.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714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Analysis of the scalar and vector potentials in the dielectric medium due to the particle of charge q.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613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dirty="0" err="1"/>
              <a:t>Lienard</a:t>
            </a:r>
            <a:r>
              <a:rPr lang="en-US" dirty="0"/>
              <a:t> </a:t>
            </a:r>
            <a:r>
              <a:rPr lang="en-US" dirty="0" err="1"/>
              <a:t>Wiechert</a:t>
            </a:r>
            <a:r>
              <a:rPr lang="en-US" dirty="0"/>
              <a:t> solutions within the medium.    Here, the major difference from previous solutions is that the wave speed </a:t>
            </a:r>
            <a:r>
              <a:rPr lang="en-US" dirty="0" err="1"/>
              <a:t>c</a:t>
            </a:r>
            <a:r>
              <a:rPr lang="en-US" baseline="-25000" dirty="0" err="1"/>
              <a:t>n</a:t>
            </a:r>
            <a:r>
              <a:rPr lang="en-US" baseline="-25000" dirty="0"/>
              <a:t> </a:t>
            </a:r>
            <a:r>
              <a:rPr lang="en-US" baseline="0" dirty="0"/>
              <a:t>depends on the refractive index of the medium.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833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the vacuum case  v&lt;c, but not it is possible for v&gt;</a:t>
            </a:r>
            <a:r>
              <a:rPr lang="en-US" dirty="0" err="1"/>
              <a:t>c</a:t>
            </a:r>
            <a:r>
              <a:rPr lang="en-US" baseline="-25000" dirty="0" err="1"/>
              <a:t>n</a:t>
            </a:r>
            <a:r>
              <a:rPr lang="en-US" baseline="0" dirty="0"/>
              <a:t>.   Here we can solve the quadratic equation for the variables of the problem.  The physical solution must be positive.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438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32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32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2020 --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akeforest-university.zoom.us/my/natalie.holzwart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9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britannica.com/EBchecked/media/17473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www.nobelprize.org/prizes/physics/1958/ceremony-speech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large.stanford.edu/courses/2014/ph241/alaeian2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04800"/>
            <a:ext cx="8839200" cy="57246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2400" b="1" dirty="0"/>
              <a:t>12-12:50 AM  MWF  via video link:</a:t>
            </a:r>
          </a:p>
          <a:p>
            <a:pPr algn="ctr"/>
            <a:r>
              <a:rPr lang="en-US" sz="2400" b="1" dirty="0">
                <a:hlinkClick r:id="rId3"/>
              </a:rPr>
              <a:t>https://wakeforest-university.zoom.us/my/natalie.holzwarth </a:t>
            </a:r>
            <a:endParaRPr lang="en-US" sz="24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32: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Special Topics in Electrodynamics: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Cherenkov radiation </a:t>
            </a:r>
          </a:p>
          <a:p>
            <a:pPr marL="1371600" lvl="4"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</a:rPr>
              <a:t>References:  Jackson Chapter 13.4</a:t>
            </a:r>
          </a:p>
          <a:p>
            <a:pPr marL="1371600" lvl="4"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</a:rPr>
              <a:t>			Zangwill Chapter 23.7</a:t>
            </a:r>
          </a:p>
          <a:p>
            <a:pPr marL="1371600" lvl="4"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</a:rPr>
              <a:t>			Smith      Chapter 6.4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28600" y="91440"/>
            <a:ext cx="3474720" cy="2808625"/>
            <a:chOff x="5440680" y="91440"/>
            <a:chExt cx="3474720" cy="2808625"/>
          </a:xfrm>
        </p:grpSpPr>
        <p:grpSp>
          <p:nvGrpSpPr>
            <p:cNvPr id="5" name="Group 4"/>
            <p:cNvGrpSpPr/>
            <p:nvPr/>
          </p:nvGrpSpPr>
          <p:grpSpPr>
            <a:xfrm>
              <a:off x="5440680" y="91440"/>
              <a:ext cx="3474720" cy="2808625"/>
              <a:chOff x="5440680" y="91440"/>
              <a:chExt cx="3474720" cy="2808625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 flipV="1">
                <a:off x="5448300" y="152400"/>
                <a:ext cx="38100" cy="2209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5448300" y="2362200"/>
                <a:ext cx="33909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Right Arrow 7"/>
              <p:cNvSpPr/>
              <p:nvPr/>
            </p:nvSpPr>
            <p:spPr>
              <a:xfrm>
                <a:off x="5440680" y="2209800"/>
                <a:ext cx="2179320" cy="344554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410450" y="243840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v</a:t>
                </a:r>
                <a:r>
                  <a:rPr lang="en-US" sz="2400" i="1" dirty="0" err="1">
                    <a:latin typeface="+mj-lt"/>
                  </a:rPr>
                  <a:t>t</a:t>
                </a:r>
                <a:endParaRPr lang="en-US" sz="2400" b="1" dirty="0">
                  <a:latin typeface="+mj-lt"/>
                </a:endParaRPr>
              </a:p>
            </p:txBody>
          </p:sp>
          <p:cxnSp>
            <p:nvCxnSpPr>
              <p:cNvPr id="10" name="Straight Arrow Connector 9"/>
              <p:cNvCxnSpPr>
                <a:stCxn id="8" idx="1"/>
              </p:cNvCxnSpPr>
              <p:nvPr/>
            </p:nvCxnSpPr>
            <p:spPr>
              <a:xfrm flipV="1">
                <a:off x="5440680" y="152400"/>
                <a:ext cx="3093720" cy="2229677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639050" y="9144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2" name="Straight Arrow Connector 11"/>
              <p:cNvCxnSpPr>
                <a:stCxn id="8" idx="3"/>
              </p:cNvCxnSpPr>
              <p:nvPr/>
            </p:nvCxnSpPr>
            <p:spPr>
              <a:xfrm flipV="1">
                <a:off x="7620000" y="152400"/>
                <a:ext cx="914400" cy="222967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8020050" y="121920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R</a:t>
                </a:r>
                <a:r>
                  <a:rPr lang="en-US" sz="2400" i="1" dirty="0">
                    <a:latin typeface="+mj-lt"/>
                  </a:rPr>
                  <a:t>(t)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4" name="Right Arrow 13"/>
              <p:cNvSpPr/>
              <p:nvPr/>
            </p:nvSpPr>
            <p:spPr>
              <a:xfrm>
                <a:off x="5486400" y="2209800"/>
                <a:ext cx="1276350" cy="383232"/>
              </a:xfrm>
              <a:prstGeom prst="rightArrow">
                <a:avLst/>
              </a:prstGeom>
              <a:pattFill prst="dkUpDiag">
                <a:fgClr>
                  <a:srgbClr val="7030A0"/>
                </a:fgClr>
                <a:bgClr>
                  <a:schemeClr val="bg1"/>
                </a:bgClr>
              </a:patt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343650" y="243840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v</a:t>
                </a:r>
                <a:r>
                  <a:rPr lang="en-US" sz="2400" i="1" dirty="0" err="1">
                    <a:latin typeface="+mj-lt"/>
                  </a:rPr>
                  <a:t>t</a:t>
                </a:r>
                <a:r>
                  <a:rPr lang="en-US" sz="2400" i="1" baseline="-25000" dirty="0" err="1">
                    <a:latin typeface="+mj-lt"/>
                  </a:rPr>
                  <a:t>r</a:t>
                </a:r>
                <a:endParaRPr lang="en-US" sz="2400" b="1" dirty="0">
                  <a:latin typeface="+mj-lt"/>
                </a:endParaRPr>
              </a:p>
            </p:txBody>
          </p:sp>
          <p:cxnSp>
            <p:nvCxnSpPr>
              <p:cNvPr id="16" name="Straight Arrow Connector 15"/>
              <p:cNvCxnSpPr>
                <a:stCxn id="14" idx="3"/>
              </p:cNvCxnSpPr>
              <p:nvPr/>
            </p:nvCxnSpPr>
            <p:spPr>
              <a:xfrm flipV="1">
                <a:off x="6762750" y="152400"/>
                <a:ext cx="1771650" cy="224901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6400800" y="1748135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R</a:t>
                </a:r>
                <a:r>
                  <a:rPr lang="en-US" sz="2400" i="1" dirty="0">
                    <a:latin typeface="+mj-lt"/>
                  </a:rPr>
                  <a:t>(</a:t>
                </a:r>
                <a:r>
                  <a:rPr lang="en-US" sz="2400" i="1" dirty="0" err="1">
                    <a:latin typeface="+mj-lt"/>
                  </a:rPr>
                  <a:t>t</a:t>
                </a:r>
                <a:r>
                  <a:rPr lang="en-US" sz="2400" i="1" baseline="-25000" dirty="0" err="1">
                    <a:latin typeface="+mj-lt"/>
                  </a:rPr>
                  <a:t>r</a:t>
                </a:r>
                <a:r>
                  <a:rPr lang="en-US" sz="2400" i="1" dirty="0">
                    <a:latin typeface="+mj-lt"/>
                  </a:rPr>
                  <a:t>)</a:t>
                </a:r>
                <a:endParaRPr lang="en-US" sz="2400" b="1" dirty="0">
                  <a:latin typeface="+mj-lt"/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7696200" y="1900535"/>
              <a:ext cx="6667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q</a:t>
              </a:r>
              <a:r>
                <a:rPr lang="en-US" sz="2400" i="1" dirty="0"/>
                <a:t>(t)</a:t>
              </a:r>
              <a:endParaRPr lang="en-US" sz="2400" dirty="0">
                <a:latin typeface="Symbol" pitchFamily="18" charset="2"/>
              </a:endParaRPr>
            </a:p>
          </p:txBody>
        </p: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6239778"/>
              </p:ext>
            </p:extLst>
          </p:nvPr>
        </p:nvGraphicFramePr>
        <p:xfrm>
          <a:off x="347663" y="3424238"/>
          <a:ext cx="6840537" cy="274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08" name="Equation" r:id="rId4" imgW="3352680" imgH="1307880" progId="Equation.DSMT4">
                  <p:embed/>
                </p:oleObj>
              </mc:Choice>
              <mc:Fallback>
                <p:oleObj name="Equation" r:id="rId4" imgW="3352680" imgH="130788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3424238"/>
                        <a:ext cx="6840537" cy="2747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765824"/>
              </p:ext>
            </p:extLst>
          </p:nvPr>
        </p:nvGraphicFramePr>
        <p:xfrm>
          <a:off x="4189730" y="69850"/>
          <a:ext cx="4619625" cy="317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09" name="Equation" r:id="rId6" imgW="2019240" imgH="1346040" progId="Equation.DSMT4">
                  <p:embed/>
                </p:oleObj>
              </mc:Choice>
              <mc:Fallback>
                <p:oleObj name="Equation" r:id="rId6" imgW="2019240" imgH="134604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9730" y="69850"/>
                        <a:ext cx="4619625" cy="317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3358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560" y="112573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Li</a:t>
            </a:r>
            <a:r>
              <a:rPr lang="en-US" sz="2400" dirty="0" err="1"/>
              <a:t>é</a:t>
            </a:r>
            <a:r>
              <a:rPr lang="en-US" sz="2400" dirty="0" err="1">
                <a:latin typeface="+mj-lt"/>
              </a:rPr>
              <a:t>nard-Wiechert</a:t>
            </a:r>
            <a:r>
              <a:rPr lang="en-US" sz="2400" dirty="0">
                <a:latin typeface="+mj-lt"/>
              </a:rPr>
              <a:t> potentials for two</a:t>
            </a:r>
          </a:p>
          <a:p>
            <a:r>
              <a:rPr lang="en-US" sz="2400" dirty="0">
                <a:latin typeface="+mj-lt"/>
              </a:rPr>
              <a:t>     solutions: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296304"/>
              </p:ext>
            </p:extLst>
          </p:nvPr>
        </p:nvGraphicFramePr>
        <p:xfrm>
          <a:off x="60325" y="776288"/>
          <a:ext cx="5213350" cy="277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8" name="Equation" r:id="rId4" imgW="2108160" imgH="1091880" progId="Equation.DSMT4">
                  <p:embed/>
                </p:oleObj>
              </mc:Choice>
              <mc:Fallback>
                <p:oleObj name="Equation" r:id="rId4" imgW="2108160" imgH="10918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" y="776288"/>
                        <a:ext cx="5213350" cy="277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5255260" y="355727"/>
            <a:ext cx="3474720" cy="2808625"/>
            <a:chOff x="5440680" y="91440"/>
            <a:chExt cx="3474720" cy="2808625"/>
          </a:xfrm>
        </p:grpSpPr>
        <p:grpSp>
          <p:nvGrpSpPr>
            <p:cNvPr id="9" name="Group 8"/>
            <p:cNvGrpSpPr/>
            <p:nvPr/>
          </p:nvGrpSpPr>
          <p:grpSpPr>
            <a:xfrm>
              <a:off x="5440680" y="91440"/>
              <a:ext cx="3474720" cy="2808625"/>
              <a:chOff x="5440680" y="91440"/>
              <a:chExt cx="3474720" cy="2808625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flipV="1">
                <a:off x="5448300" y="152400"/>
                <a:ext cx="38100" cy="2209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5448300" y="2362200"/>
                <a:ext cx="33909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ight Arrow 12"/>
              <p:cNvSpPr/>
              <p:nvPr/>
            </p:nvSpPr>
            <p:spPr>
              <a:xfrm>
                <a:off x="5440680" y="2209800"/>
                <a:ext cx="2179320" cy="344554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410450" y="243840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v</a:t>
                </a:r>
                <a:r>
                  <a:rPr lang="en-US" sz="2400" i="1" dirty="0" err="1">
                    <a:latin typeface="+mj-lt"/>
                  </a:rPr>
                  <a:t>t</a:t>
                </a:r>
                <a:endParaRPr lang="en-US" sz="2400" b="1" dirty="0">
                  <a:latin typeface="+mj-lt"/>
                </a:endParaRPr>
              </a:p>
            </p:txBody>
          </p:sp>
          <p:cxnSp>
            <p:nvCxnSpPr>
              <p:cNvPr id="15" name="Straight Arrow Connector 14"/>
              <p:cNvCxnSpPr>
                <a:stCxn id="13" idx="1"/>
              </p:cNvCxnSpPr>
              <p:nvPr/>
            </p:nvCxnSpPr>
            <p:spPr>
              <a:xfrm flipV="1">
                <a:off x="5440680" y="152400"/>
                <a:ext cx="3093720" cy="2229677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7639050" y="9144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7" name="Straight Arrow Connector 16"/>
              <p:cNvCxnSpPr>
                <a:stCxn id="13" idx="3"/>
              </p:cNvCxnSpPr>
              <p:nvPr/>
            </p:nvCxnSpPr>
            <p:spPr>
              <a:xfrm flipV="1">
                <a:off x="7620000" y="152400"/>
                <a:ext cx="914400" cy="222967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8020050" y="121920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R</a:t>
                </a:r>
                <a:r>
                  <a:rPr lang="en-US" sz="2400" i="1" dirty="0">
                    <a:latin typeface="+mj-lt"/>
                  </a:rPr>
                  <a:t>(t)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9" name="Right Arrow 18"/>
              <p:cNvSpPr/>
              <p:nvPr/>
            </p:nvSpPr>
            <p:spPr>
              <a:xfrm>
                <a:off x="5486400" y="2209800"/>
                <a:ext cx="1276350" cy="383232"/>
              </a:xfrm>
              <a:prstGeom prst="rightArrow">
                <a:avLst/>
              </a:prstGeom>
              <a:pattFill prst="dkUpDiag">
                <a:fgClr>
                  <a:srgbClr val="7030A0"/>
                </a:fgClr>
                <a:bgClr>
                  <a:schemeClr val="bg1"/>
                </a:bgClr>
              </a:patt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343650" y="243840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v</a:t>
                </a:r>
                <a:r>
                  <a:rPr lang="en-US" sz="2400" i="1" dirty="0" err="1">
                    <a:latin typeface="+mj-lt"/>
                  </a:rPr>
                  <a:t>t</a:t>
                </a:r>
                <a:r>
                  <a:rPr lang="en-US" sz="2400" i="1" baseline="-25000" dirty="0" err="1">
                    <a:latin typeface="+mj-lt"/>
                  </a:rPr>
                  <a:t>r</a:t>
                </a:r>
                <a:endParaRPr lang="en-US" sz="2400" b="1" dirty="0">
                  <a:latin typeface="+mj-lt"/>
                </a:endParaRPr>
              </a:p>
            </p:txBody>
          </p:sp>
          <p:cxnSp>
            <p:nvCxnSpPr>
              <p:cNvPr id="21" name="Straight Arrow Connector 20"/>
              <p:cNvCxnSpPr>
                <a:stCxn id="19" idx="3"/>
              </p:cNvCxnSpPr>
              <p:nvPr/>
            </p:nvCxnSpPr>
            <p:spPr>
              <a:xfrm flipV="1">
                <a:off x="6762750" y="152400"/>
                <a:ext cx="1771650" cy="224901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6400800" y="1748135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R</a:t>
                </a:r>
                <a:r>
                  <a:rPr lang="en-US" sz="2400" i="1" dirty="0">
                    <a:latin typeface="+mj-lt"/>
                  </a:rPr>
                  <a:t>(</a:t>
                </a:r>
                <a:r>
                  <a:rPr lang="en-US" sz="2400" i="1" dirty="0" err="1">
                    <a:latin typeface="+mj-lt"/>
                  </a:rPr>
                  <a:t>t</a:t>
                </a:r>
                <a:r>
                  <a:rPr lang="en-US" sz="2400" i="1" baseline="-25000" dirty="0" err="1">
                    <a:latin typeface="+mj-lt"/>
                  </a:rPr>
                  <a:t>r</a:t>
                </a:r>
                <a:r>
                  <a:rPr lang="en-US" sz="2400" i="1" dirty="0">
                    <a:latin typeface="+mj-lt"/>
                  </a:rPr>
                  <a:t>)</a:t>
                </a:r>
                <a:endParaRPr lang="en-US" sz="2400" b="1" dirty="0">
                  <a:latin typeface="+mj-lt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7696200" y="1900535"/>
              <a:ext cx="6667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q</a:t>
              </a:r>
              <a:r>
                <a:rPr lang="en-US" sz="2400" i="1" dirty="0"/>
                <a:t>(t)</a:t>
              </a:r>
              <a:endParaRPr lang="en-US" sz="2400" dirty="0">
                <a:latin typeface="Symbol" pitchFamily="18" charset="2"/>
              </a:endParaRPr>
            </a:p>
          </p:txBody>
        </p:sp>
      </p:grp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073073"/>
              </p:ext>
            </p:extLst>
          </p:nvPr>
        </p:nvGraphicFramePr>
        <p:xfrm>
          <a:off x="339090" y="3603057"/>
          <a:ext cx="5908675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9" name="Equation" r:id="rId6" imgW="2895480" imgH="1346040" progId="Equation.DSMT4">
                  <p:embed/>
                </p:oleObj>
              </mc:Choice>
              <mc:Fallback>
                <p:oleObj name="Equation" r:id="rId6" imgW="2895480" imgH="134604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090" y="3603057"/>
                        <a:ext cx="5908675" cy="282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29400" y="4870449"/>
            <a:ext cx="2331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Diagram is not correct!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75571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587" y="1756601"/>
            <a:ext cx="8429625" cy="381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81418" y="5268978"/>
            <a:ext cx="685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-771297" y="2683817"/>
            <a:ext cx="2171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/>
              <a:t>R(</a:t>
            </a:r>
            <a:r>
              <a:rPr lang="en-US" sz="2400" b="1" i="1" dirty="0" err="1"/>
              <a:t>t</a:t>
            </a:r>
            <a:r>
              <a:rPr lang="en-US" sz="2400" b="1" i="1" baseline="-25000" dirty="0" err="1"/>
              <a:t>r</a:t>
            </a:r>
            <a:r>
              <a:rPr lang="en-US" sz="2400" b="1" i="1" dirty="0"/>
              <a:t>)/R(t)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4399" y="2893367"/>
            <a:ext cx="685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Symbol" panose="05050102010706020507" pitchFamily="18" charset="2"/>
              </a:rPr>
              <a:t>b=2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62198"/>
              </p:ext>
            </p:extLst>
          </p:nvPr>
        </p:nvGraphicFramePr>
        <p:xfrm>
          <a:off x="1635125" y="507128"/>
          <a:ext cx="541655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8" name="Equation" r:id="rId5" imgW="2654280" imgH="431640" progId="Equation.DSMT4">
                  <p:embed/>
                </p:oleObj>
              </mc:Choice>
              <mc:Fallback>
                <p:oleObj name="Equation" r:id="rId5" imgW="2654280" imgH="43164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507128"/>
                        <a:ext cx="5416550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2000" y="4989707"/>
            <a:ext cx="1066800" cy="461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150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993876"/>
              </p:ext>
            </p:extLst>
          </p:nvPr>
        </p:nvGraphicFramePr>
        <p:xfrm>
          <a:off x="3044580" y="5566601"/>
          <a:ext cx="4731237" cy="824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9" name="Equation" r:id="rId7" imgW="1384200" imgH="241200" progId="Equation.DSMT4">
                  <p:embed/>
                </p:oleObj>
              </mc:Choice>
              <mc:Fallback>
                <p:oleObj name="Equation" r:id="rId7" imgW="13842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44580" y="5566601"/>
                        <a:ext cx="4731237" cy="8247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8417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01980" y="1125527"/>
            <a:ext cx="38100" cy="2209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01980" y="3335327"/>
            <a:ext cx="33909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594360" y="3182927"/>
            <a:ext cx="2179320" cy="3445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64130" y="3411527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v</a:t>
            </a:r>
            <a:r>
              <a:rPr lang="en-US" sz="2400" i="1" dirty="0" err="1">
                <a:latin typeface="+mj-lt"/>
              </a:rPr>
              <a:t>t</a:t>
            </a:r>
            <a:endParaRPr lang="en-US" sz="2400" b="1" dirty="0">
              <a:latin typeface="+mj-lt"/>
            </a:endParaRPr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flipV="1">
            <a:off x="594360" y="1125527"/>
            <a:ext cx="773430" cy="2229677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30580" y="1295399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  <p:cxnSp>
        <p:nvCxnSpPr>
          <p:cNvPr id="14" name="Straight Arrow Connector 13"/>
          <p:cNvCxnSpPr>
            <a:stCxn id="10" idx="3"/>
          </p:cNvCxnSpPr>
          <p:nvPr/>
        </p:nvCxnSpPr>
        <p:spPr>
          <a:xfrm flipH="1" flipV="1">
            <a:off x="1367790" y="1125527"/>
            <a:ext cx="1405890" cy="222967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93570" y="1728429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  <a:r>
              <a:rPr lang="en-US" sz="2400" i="1" dirty="0">
                <a:latin typeface="+mj-lt"/>
              </a:rPr>
              <a:t>(t)</a:t>
            </a:r>
            <a:endParaRPr lang="en-US" sz="2400" b="1" dirty="0">
              <a:latin typeface="+mj-lt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640080" y="3182927"/>
            <a:ext cx="1276350" cy="383232"/>
          </a:xfrm>
          <a:prstGeom prst="rightArrow">
            <a:avLst/>
          </a:prstGeom>
          <a:pattFill prst="dkUpDiag">
            <a:fgClr>
              <a:srgbClr val="7030A0"/>
            </a:fgClr>
            <a:bgClr>
              <a:schemeClr val="bg1"/>
            </a:bgClr>
          </a:patt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497330" y="3411527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v</a:t>
            </a:r>
            <a:r>
              <a:rPr lang="en-US" sz="2400" i="1" dirty="0" err="1">
                <a:latin typeface="+mj-lt"/>
              </a:rPr>
              <a:t>t</a:t>
            </a:r>
            <a:r>
              <a:rPr lang="en-US" sz="2400" i="1" baseline="-25000" dirty="0" err="1">
                <a:latin typeface="+mj-lt"/>
              </a:rPr>
              <a:t>r</a:t>
            </a:r>
            <a:endParaRPr lang="en-US" sz="2400" b="1" dirty="0">
              <a:latin typeface="+mj-lt"/>
            </a:endParaRPr>
          </a:p>
        </p:txBody>
      </p:sp>
      <p:cxnSp>
        <p:nvCxnSpPr>
          <p:cNvPr id="18" name="Straight Arrow Connector 17"/>
          <p:cNvCxnSpPr>
            <a:stCxn id="16" idx="3"/>
          </p:cNvCxnSpPr>
          <p:nvPr/>
        </p:nvCxnSpPr>
        <p:spPr>
          <a:xfrm flipH="1" flipV="1">
            <a:off x="1367790" y="1125527"/>
            <a:ext cx="548640" cy="2249016"/>
          </a:xfrm>
          <a:prstGeom prst="straightConnector1">
            <a:avLst/>
          </a:prstGeom>
          <a:ln w="25400">
            <a:solidFill>
              <a:srgbClr val="800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06314" y="2658296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  <a:r>
              <a:rPr lang="en-US" sz="2400" i="1" dirty="0">
                <a:latin typeface="+mj-lt"/>
              </a:rPr>
              <a:t>(</a:t>
            </a:r>
            <a:r>
              <a:rPr lang="en-US" sz="2400" i="1" dirty="0" err="1">
                <a:latin typeface="+mj-lt"/>
              </a:rPr>
              <a:t>t</a:t>
            </a:r>
            <a:r>
              <a:rPr lang="en-US" sz="2400" i="1" baseline="-25000" dirty="0" err="1">
                <a:latin typeface="+mj-lt"/>
              </a:rPr>
              <a:t>r</a:t>
            </a:r>
            <a:r>
              <a:rPr lang="en-US" sz="2400" i="1" dirty="0">
                <a:latin typeface="+mj-lt"/>
              </a:rPr>
              <a:t>)</a:t>
            </a:r>
            <a:endParaRPr lang="en-US" sz="24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88895" y="2636131"/>
            <a:ext cx="666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itchFamily="18" charset="2"/>
              </a:rPr>
              <a:t>q</a:t>
            </a:r>
            <a:r>
              <a:rPr lang="en-US" sz="2400" i="1" dirty="0"/>
              <a:t>(t)</a:t>
            </a:r>
            <a:endParaRPr lang="en-US" sz="2400" dirty="0">
              <a:latin typeface="Symbol" pitchFamily="18" charset="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2286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Physical fields for </a:t>
            </a:r>
            <a:r>
              <a:rPr lang="en-US" sz="2400" dirty="0" err="1">
                <a:latin typeface="Symbol" pitchFamily="18" charset="2"/>
              </a:rPr>
              <a:t>b</a:t>
            </a:r>
            <a:r>
              <a:rPr lang="en-US" sz="2400" baseline="-25000" dirty="0" err="1"/>
              <a:t>n</a:t>
            </a:r>
            <a:r>
              <a:rPr lang="en-US" sz="2400" dirty="0">
                <a:latin typeface="+mj-lt"/>
              </a:rPr>
              <a:t> &gt; 1   -- two retarded solutions contribute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40758"/>
              </p:ext>
            </p:extLst>
          </p:nvPr>
        </p:nvGraphicFramePr>
        <p:xfrm>
          <a:off x="4532313" y="774700"/>
          <a:ext cx="3471862" cy="253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78" name="Equation" r:id="rId4" imgW="1701720" imgH="1206360" progId="Equation.DSMT4">
                  <p:embed/>
                </p:oleObj>
              </mc:Choice>
              <mc:Fallback>
                <p:oleObj name="Equation" r:id="rId4" imgW="1701720" imgH="1206360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2313" y="774700"/>
                        <a:ext cx="3471862" cy="253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26898"/>
              </p:ext>
            </p:extLst>
          </p:nvPr>
        </p:nvGraphicFramePr>
        <p:xfrm>
          <a:off x="800100" y="3936244"/>
          <a:ext cx="6926262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79" name="Equation" r:id="rId6" imgW="3263760" imgH="1180800" progId="Equation.DSMT4">
                  <p:embed/>
                </p:oleObj>
              </mc:Choice>
              <mc:Fallback>
                <p:oleObj name="Equation" r:id="rId6" imgW="3263760" imgH="118080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3936244"/>
                        <a:ext cx="6926262" cy="257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ight Arrow 20"/>
          <p:cNvSpPr/>
          <p:nvPr/>
        </p:nvSpPr>
        <p:spPr>
          <a:xfrm>
            <a:off x="636796" y="3163588"/>
            <a:ext cx="575310" cy="383232"/>
          </a:xfrm>
          <a:prstGeom prst="rightArrow">
            <a:avLst/>
          </a:prstGeom>
          <a:pattFill prst="dkUpDiag">
            <a:fgClr>
              <a:srgbClr val="33CC33"/>
            </a:fgClr>
            <a:bgClr>
              <a:schemeClr val="bg1"/>
            </a:bgClr>
          </a:patt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202844" y="1188747"/>
            <a:ext cx="199762" cy="2203441"/>
          </a:xfrm>
          <a:prstGeom prst="straightConnector1">
            <a:avLst/>
          </a:prstGeom>
          <a:ln w="25400">
            <a:solidFill>
              <a:srgbClr val="33CC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436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Physical fields for </a:t>
            </a:r>
            <a:r>
              <a:rPr lang="en-US" sz="2400" dirty="0">
                <a:latin typeface="Symbol" pitchFamily="18" charset="2"/>
              </a:rPr>
              <a:t>b</a:t>
            </a:r>
            <a:r>
              <a:rPr lang="en-US" sz="2400" dirty="0">
                <a:latin typeface="+mj-lt"/>
              </a:rPr>
              <a:t> &gt; 1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891662"/>
              </p:ext>
            </p:extLst>
          </p:nvPr>
        </p:nvGraphicFramePr>
        <p:xfrm>
          <a:off x="1074738" y="914400"/>
          <a:ext cx="6088062" cy="185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02" name="Equation" r:id="rId4" imgW="3263760" imgH="965160" progId="Equation.DSMT4">
                  <p:embed/>
                </p:oleObj>
              </mc:Choice>
              <mc:Fallback>
                <p:oleObj name="Equation" r:id="rId4" imgW="3263760" imgH="9651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914400"/>
                        <a:ext cx="6088062" cy="185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371676"/>
              </p:ext>
            </p:extLst>
          </p:nvPr>
        </p:nvGraphicFramePr>
        <p:xfrm>
          <a:off x="956411" y="2978150"/>
          <a:ext cx="7806589" cy="327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03" name="Equation" r:id="rId6" imgW="4368600" imgH="1777680" progId="Equation.DSMT4">
                  <p:embed/>
                </p:oleObj>
              </mc:Choice>
              <mc:Fallback>
                <p:oleObj name="Equation" r:id="rId6" imgW="4368600" imgH="17776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6411" y="2978150"/>
                        <a:ext cx="7806589" cy="327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436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Intermediate steps: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398478"/>
              </p:ext>
            </p:extLst>
          </p:nvPr>
        </p:nvGraphicFramePr>
        <p:xfrm>
          <a:off x="609600" y="2477387"/>
          <a:ext cx="8229600" cy="402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3" name="Equation" r:id="rId4" imgW="5638680" imgH="2679480" progId="Equation.DSMT4">
                  <p:embed/>
                </p:oleObj>
              </mc:Choice>
              <mc:Fallback>
                <p:oleObj name="Equation" r:id="rId4" imgW="5638680" imgH="2679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477387"/>
                        <a:ext cx="8229600" cy="402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5143500" y="224135"/>
            <a:ext cx="38100" cy="2209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143500" y="2433935"/>
            <a:ext cx="33909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5135880" y="2281535"/>
            <a:ext cx="2179320" cy="3445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172200" y="2510135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v</a:t>
            </a:r>
            <a:r>
              <a:rPr lang="en-US" sz="2400" i="1" dirty="0" err="1">
                <a:latin typeface="+mj-lt"/>
              </a:rPr>
              <a:t>t</a:t>
            </a:r>
            <a:endParaRPr lang="en-US" sz="2400" b="1" dirty="0">
              <a:latin typeface="+mj-lt"/>
            </a:endParaRPr>
          </a:p>
        </p:txBody>
      </p:sp>
      <p:cxnSp>
        <p:nvCxnSpPr>
          <p:cNvPr id="11" name="Straight Arrow Connector 10"/>
          <p:cNvCxnSpPr>
            <a:stCxn id="9" idx="1"/>
          </p:cNvCxnSpPr>
          <p:nvPr/>
        </p:nvCxnSpPr>
        <p:spPr>
          <a:xfrm flipV="1">
            <a:off x="5135880" y="224135"/>
            <a:ext cx="773430" cy="2229677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72100" y="394007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  <p:cxnSp>
        <p:nvCxnSpPr>
          <p:cNvPr id="13" name="Straight Arrow Connector 12"/>
          <p:cNvCxnSpPr>
            <a:stCxn id="9" idx="3"/>
          </p:cNvCxnSpPr>
          <p:nvPr/>
        </p:nvCxnSpPr>
        <p:spPr>
          <a:xfrm flipH="1" flipV="1">
            <a:off x="5909310" y="224135"/>
            <a:ext cx="1405890" cy="222967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05525" y="1329035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  <a:r>
              <a:rPr lang="en-US" sz="2400" i="1" dirty="0">
                <a:latin typeface="+mj-lt"/>
              </a:rPr>
              <a:t>(t)</a:t>
            </a:r>
            <a:endParaRPr lang="en-US" sz="2400" b="1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81825" y="1874344"/>
            <a:ext cx="666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itchFamily="18" charset="2"/>
              </a:rPr>
              <a:t>q</a:t>
            </a:r>
            <a:r>
              <a:rPr lang="en-US" sz="2400" i="1" dirty="0"/>
              <a:t>(t)</a:t>
            </a:r>
            <a:endParaRPr lang="en-US" sz="2400" dirty="0">
              <a:latin typeface="Symbol" pitchFamily="18" charset="2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7315200" y="2246246"/>
            <a:ext cx="361950" cy="344554"/>
          </a:xfrm>
          <a:prstGeom prst="rightArrow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410450" y="2510135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v</a:t>
            </a:r>
            <a:r>
              <a:rPr lang="en-US" sz="2400" b="1" dirty="0" err="1">
                <a:latin typeface="Symbol" panose="05050102010706020507" pitchFamily="18" charset="2"/>
              </a:rPr>
              <a:t>D</a:t>
            </a:r>
            <a:r>
              <a:rPr lang="en-US" sz="2400" i="1" dirty="0" err="1">
                <a:latin typeface="+mj-lt"/>
              </a:rPr>
              <a:t>t</a:t>
            </a:r>
            <a:endParaRPr lang="en-US" sz="2400" b="1" dirty="0">
              <a:latin typeface="+mj-lt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5878830" y="200560"/>
            <a:ext cx="1775460" cy="223784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934200" y="1219200"/>
            <a:ext cx="1154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  <a:r>
              <a:rPr lang="en-US" sz="2400" i="1" dirty="0">
                <a:latin typeface="+mj-lt"/>
              </a:rPr>
              <a:t>(</a:t>
            </a:r>
            <a:r>
              <a:rPr lang="en-US" sz="2400" i="1" dirty="0" err="1">
                <a:latin typeface="+mj-lt"/>
              </a:rPr>
              <a:t>t+</a:t>
            </a:r>
            <a:r>
              <a:rPr lang="en-US" sz="2400" i="1" dirty="0" err="1">
                <a:latin typeface="Symbol" panose="05050102010706020507" pitchFamily="18" charset="2"/>
              </a:rPr>
              <a:t>D</a:t>
            </a:r>
            <a:r>
              <a:rPr lang="en-US" sz="2400" i="1" dirty="0" err="1">
                <a:latin typeface="+mj-lt"/>
              </a:rPr>
              <a:t>t</a:t>
            </a:r>
            <a:r>
              <a:rPr lang="en-US" sz="2400" i="1" dirty="0">
                <a:latin typeface="+mj-lt"/>
              </a:rPr>
              <a:t>)</a:t>
            </a:r>
            <a:endParaRPr lang="en-US" sz="2400" b="1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0" y="1976735"/>
            <a:ext cx="116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itchFamily="18" charset="2"/>
              </a:rPr>
              <a:t>q</a:t>
            </a:r>
            <a:r>
              <a:rPr lang="en-US" sz="2400" i="1" dirty="0"/>
              <a:t>(</a:t>
            </a:r>
            <a:r>
              <a:rPr lang="en-US" sz="2400" i="1" dirty="0" err="1"/>
              <a:t>t+</a:t>
            </a:r>
            <a:r>
              <a:rPr lang="en-US" sz="2400" i="1" dirty="0" err="1">
                <a:latin typeface="Symbol" panose="05050102010706020507" pitchFamily="18" charset="2"/>
              </a:rPr>
              <a:t>D</a:t>
            </a:r>
            <a:r>
              <a:rPr lang="en-US" sz="2400" i="1" dirty="0" err="1"/>
              <a:t>t</a:t>
            </a:r>
            <a:r>
              <a:rPr lang="en-US" sz="2400" i="1" dirty="0"/>
              <a:t>)</a:t>
            </a:r>
            <a:endParaRPr lang="en-US" sz="2400" dirty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26837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649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Cherenkov radiation observed near the angle </a:t>
            </a:r>
            <a:r>
              <a:rPr lang="en-US" sz="2400" dirty="0">
                <a:latin typeface="Symbol" pitchFamily="18" charset="2"/>
              </a:rPr>
              <a:t>q</a:t>
            </a:r>
            <a:r>
              <a:rPr lang="en-US" sz="2400" baseline="-25000" dirty="0">
                <a:latin typeface="+mj-lt"/>
              </a:rPr>
              <a:t>c</a:t>
            </a:r>
            <a:r>
              <a:rPr lang="en-US" sz="2400" dirty="0">
                <a:latin typeface="+mj-lt"/>
              </a:rPr>
              <a:t>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996362"/>
              </p:ext>
            </p:extLst>
          </p:nvPr>
        </p:nvGraphicFramePr>
        <p:xfrm>
          <a:off x="431800" y="462833"/>
          <a:ext cx="8712200" cy="275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8" name="Equation" r:id="rId4" imgW="4343400" imgH="1333440" progId="Equation.DSMT4">
                  <p:embed/>
                </p:oleObj>
              </mc:Choice>
              <mc:Fallback>
                <p:oleObj name="Equation" r:id="rId4" imgW="4343400" imgH="13334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462833"/>
                        <a:ext cx="8712200" cy="275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6934200" y="48768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010400" y="4953000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99456" y="4953000"/>
            <a:ext cx="586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6" idx="1"/>
          </p:cNvCxnSpPr>
          <p:nvPr/>
        </p:nvCxnSpPr>
        <p:spPr>
          <a:xfrm>
            <a:off x="1371600" y="3549650"/>
            <a:ext cx="5584918" cy="13494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19001025">
            <a:off x="6737918" y="4749215"/>
            <a:ext cx="609600" cy="838200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89581"/>
              </p:ext>
            </p:extLst>
          </p:nvPr>
        </p:nvGraphicFramePr>
        <p:xfrm>
          <a:off x="6979102" y="4419600"/>
          <a:ext cx="343882" cy="465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9" name="Equation" r:id="rId6" imgW="215640" imgH="291960" progId="Equation.DSMT4">
                  <p:embed/>
                </p:oleObj>
              </mc:Choice>
              <mc:Fallback>
                <p:oleObj name="Equation" r:id="rId6" imgW="215640" imgH="29196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979102" y="4419600"/>
                        <a:ext cx="343882" cy="4652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2895600" y="4267200"/>
            <a:ext cx="609600" cy="152400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124200" y="4391620"/>
            <a:ext cx="76200" cy="356154"/>
          </a:xfrm>
          <a:prstGeom prst="straightConnector1">
            <a:avLst/>
          </a:prstGeom>
          <a:ln w="76200">
            <a:solidFill>
              <a:srgbClr val="00B05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431722" y="4222403"/>
            <a:ext cx="451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43251" y="4601540"/>
            <a:ext cx="451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j-lt"/>
              </a:rPr>
              <a:t>S</a:t>
            </a:r>
          </a:p>
        </p:txBody>
      </p:sp>
      <p:sp>
        <p:nvSpPr>
          <p:cNvPr id="26" name="Isosceles Triangle 25"/>
          <p:cNvSpPr/>
          <p:nvPr/>
        </p:nvSpPr>
        <p:spPr>
          <a:xfrm>
            <a:off x="1371600" y="3658952"/>
            <a:ext cx="5324060" cy="1248428"/>
          </a:xfrm>
          <a:prstGeom prst="triangle">
            <a:avLst>
              <a:gd name="adj" fmla="val 0"/>
            </a:avLst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065905"/>
              </p:ext>
            </p:extLst>
          </p:nvPr>
        </p:nvGraphicFramePr>
        <p:xfrm>
          <a:off x="609600" y="5139406"/>
          <a:ext cx="4010536" cy="1259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0" name="Equation" r:id="rId8" imgW="2184120" imgH="685800" progId="Equation.DSMT4">
                  <p:embed/>
                </p:oleObj>
              </mc:Choice>
              <mc:Fallback>
                <p:oleObj name="Equation" r:id="rId8" imgW="218412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9600" y="5139406"/>
                        <a:ext cx="4010536" cy="12591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783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3909" y="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few details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107232"/>
              </p:ext>
            </p:extLst>
          </p:nvPr>
        </p:nvGraphicFramePr>
        <p:xfrm>
          <a:off x="679450" y="298306"/>
          <a:ext cx="8737600" cy="466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9" name="Equation" r:id="rId4" imgW="4356000" imgH="2260440" progId="Equation.DSMT4">
                  <p:embed/>
                </p:oleObj>
              </mc:Choice>
              <mc:Fallback>
                <p:oleObj name="Equation" r:id="rId4" imgW="4356000" imgH="22604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298306"/>
                        <a:ext cx="8737600" cy="466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EE087D8-6219-4FC2-BA1B-C5F05B3364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18056"/>
              </p:ext>
            </p:extLst>
          </p:nvPr>
        </p:nvGraphicFramePr>
        <p:xfrm>
          <a:off x="679450" y="5099050"/>
          <a:ext cx="40005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0" name="Equation" r:id="rId6" imgW="4000469" imgH="1257383" progId="Equation.DSMT4">
                  <p:embed/>
                </p:oleObj>
              </mc:Choice>
              <mc:Fallback>
                <p:oleObj name="Equation" r:id="rId6" imgW="4000469" imgH="125738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9450" y="5099050"/>
                        <a:ext cx="4000500" cy="1257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5583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616772-BE3C-403B-8A1C-AE43F6347A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10709"/>
            <a:ext cx="9144000" cy="503658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32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4300" y="4114800"/>
            <a:ext cx="8915400" cy="228600"/>
          </a:xfrm>
          <a:prstGeom prst="rect">
            <a:avLst/>
          </a:prstGeom>
          <a:solidFill>
            <a:srgbClr val="DA32AA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2" descr="http://media-2.web.britannica.com/eb-media/34/163334-004-85D3FD5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8167"/>
            <a:ext cx="3381375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46482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Cherenkov radiation emitted by the core of the Reed Research Reactor located at Reed College in Portland, Oregon, U.S.</a:t>
            </a:r>
            <a:endParaRPr lang="en-US" sz="2400" i="1" dirty="0"/>
          </a:p>
          <a:p>
            <a:r>
              <a:rPr lang="en-US" sz="2400" i="1" dirty="0"/>
              <a:t>Cherenkov radiation</a:t>
            </a:r>
            <a:r>
              <a:rPr lang="en-US" sz="2400" dirty="0"/>
              <a:t>. Photograph. </a:t>
            </a:r>
            <a:r>
              <a:rPr lang="en-US" sz="2400" i="1" dirty="0" err="1"/>
              <a:t>Encyclopædia</a:t>
            </a:r>
            <a:r>
              <a:rPr lang="en-US" sz="2400" i="1" dirty="0"/>
              <a:t> Britannica Online</a:t>
            </a:r>
            <a:r>
              <a:rPr lang="en-US" sz="2400" dirty="0"/>
              <a:t>. Web. 12 Apr. 2013. </a:t>
            </a:r>
            <a:r>
              <a:rPr lang="en-US" sz="2400" dirty="0">
                <a:hlinkClick r:id="rId4"/>
              </a:rPr>
              <a:t>http://www.britannica.com/EBchecked/media/174732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9823" y="14478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Cherenkov radiation</a:t>
            </a:r>
          </a:p>
        </p:txBody>
      </p:sp>
    </p:spTree>
    <p:extLst>
      <p:ext uri="{BB962C8B-B14F-4D97-AF65-F5344CB8AC3E}">
        <p14:creationId xmlns:p14="http://schemas.microsoft.com/office/powerpoint/2010/main" val="2478163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1321" r="77754" b="66037"/>
          <a:stretch/>
        </p:blipFill>
        <p:spPr>
          <a:xfrm>
            <a:off x="304800" y="176797"/>
            <a:ext cx="3429000" cy="16459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0810" y="762000"/>
            <a:ext cx="1519989" cy="23132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2546" y="762000"/>
            <a:ext cx="1523986" cy="22970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27224" t="47825" r="58758" b="9434"/>
          <a:stretch/>
        </p:blipFill>
        <p:spPr>
          <a:xfrm>
            <a:off x="3124200" y="762000"/>
            <a:ext cx="1614864" cy="23221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3099" y="3163655"/>
            <a:ext cx="7229475" cy="19145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5486432"/>
            <a:ext cx="937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7"/>
              </a:rPr>
              <a:t>https://www.nobelprize.org/prizes/physics/1958/ceremony-speech/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5070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References for notes:   Glenn S. Smith, </a:t>
            </a:r>
            <a:r>
              <a:rPr lang="en-US" sz="2400" i="1" dirty="0">
                <a:latin typeface="+mj-lt"/>
              </a:rPr>
              <a:t>An Introduction to Electromagnetic Radiation</a:t>
            </a:r>
            <a:r>
              <a:rPr lang="en-US" sz="2400" dirty="0">
                <a:latin typeface="+mj-lt"/>
              </a:rPr>
              <a:t> (Cambridge UP, 1997), Andrew Zangwill, Modern Electrodynamics (Cambridge UP, 2013)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Cherenkov radiation     </a:t>
            </a:r>
          </a:p>
          <a:p>
            <a:r>
              <a:rPr lang="en-US" sz="2400" dirty="0">
                <a:latin typeface="+mj-lt"/>
              </a:rPr>
              <a:t>          Discovered ~1930; bluish light emitted by energetic charged particles traveling within dielectric materials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451934" y="3941717"/>
            <a:ext cx="2601907" cy="1547723"/>
            <a:chOff x="1375854" y="3941717"/>
            <a:chExt cx="2677986" cy="1547723"/>
          </a:xfrm>
        </p:grpSpPr>
        <p:sp>
          <p:nvSpPr>
            <p:cNvPr id="10" name="Isosceles Triangle 9"/>
            <p:cNvSpPr/>
            <p:nvPr/>
          </p:nvSpPr>
          <p:spPr>
            <a:xfrm rot="16200000" flipV="1">
              <a:off x="1779715" y="3537856"/>
              <a:ext cx="1325879" cy="213360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810000" y="4495800"/>
              <a:ext cx="228600" cy="228600"/>
            </a:xfrm>
            <a:prstGeom prst="ellipse">
              <a:avLst/>
            </a:prstGeom>
            <a:solidFill>
              <a:srgbClr val="FC481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233057" y="4604658"/>
              <a:ext cx="762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048000" y="46482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q</a:t>
              </a:r>
            </a:p>
          </p:txBody>
        </p:sp>
        <p:sp>
          <p:nvSpPr>
            <p:cNvPr id="11" name="Arc 10"/>
            <p:cNvSpPr/>
            <p:nvPr/>
          </p:nvSpPr>
          <p:spPr>
            <a:xfrm rot="20502974">
              <a:off x="2801230" y="4348563"/>
              <a:ext cx="918605" cy="1140877"/>
            </a:xfrm>
            <a:prstGeom prst="arc">
              <a:avLst>
                <a:gd name="adj1" fmla="val 16200000"/>
                <a:gd name="adj2" fmla="val 20107073"/>
              </a:avLst>
            </a:prstGeom>
            <a:ln w="25400">
              <a:solidFill>
                <a:srgbClr val="FC481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368040" y="4074028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0000"/>
                  </a:solidFill>
                  <a:latin typeface="Symbol" pitchFamily="18" charset="2"/>
                </a:rPr>
                <a:t>q</a:t>
              </a:r>
              <a:r>
                <a:rPr lang="en-US" sz="2400" b="1" i="1" baseline="-25000" dirty="0">
                  <a:solidFill>
                    <a:srgbClr val="FF0000"/>
                  </a:solidFill>
                  <a:latin typeface="+mj-lt"/>
                </a:rPr>
                <a:t>c</a:t>
              </a:r>
              <a:endParaRPr lang="en-US" sz="2400" b="1" i="1" dirty="0">
                <a:solidFill>
                  <a:srgbClr val="FF0000"/>
                </a:solidFill>
                <a:latin typeface="+mj-lt"/>
              </a:endParaRPr>
            </a:p>
          </p:txBody>
        </p:sp>
      </p:grpSp>
      <p:sp>
        <p:nvSpPr>
          <p:cNvPr id="24" name="Cube 23"/>
          <p:cNvSpPr/>
          <p:nvPr/>
        </p:nvSpPr>
        <p:spPr>
          <a:xfrm>
            <a:off x="1219200" y="3713229"/>
            <a:ext cx="4236286" cy="1696971"/>
          </a:xfrm>
          <a:prstGeom prst="cube">
            <a:avLst/>
          </a:prstGeom>
          <a:solidFill>
            <a:schemeClr val="bg1">
              <a:lumMod val="75000"/>
              <a:alpha val="19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D39ED8-B20D-4AB5-998A-5D632BA09D01}"/>
              </a:ext>
            </a:extLst>
          </p:cNvPr>
          <p:cNvSpPr txBox="1"/>
          <p:nvPr/>
        </p:nvSpPr>
        <p:spPr>
          <a:xfrm>
            <a:off x="6553200" y="3713229"/>
            <a:ext cx="236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some treatments give the critical angle as </a:t>
            </a:r>
            <a:r>
              <a:rPr lang="en-US" sz="2400" dirty="0">
                <a:latin typeface="Symbol" panose="05050102010706020507" pitchFamily="18" charset="2"/>
              </a:rPr>
              <a:t>q</a:t>
            </a:r>
            <a:r>
              <a:rPr lang="en-US" sz="2400" baseline="-25000" dirty="0">
                <a:latin typeface="+mj-lt"/>
              </a:rPr>
              <a:t>c</a:t>
            </a:r>
            <a:r>
              <a:rPr lang="en-US" sz="2400" dirty="0">
                <a:latin typeface="+mj-lt"/>
              </a:rPr>
              <a:t>-</a:t>
            </a:r>
            <a:r>
              <a:rPr lang="en-US" sz="2400" dirty="0">
                <a:latin typeface="Symbol" panose="05050102010706020507" pitchFamily="18" charset="2"/>
              </a:rPr>
              <a:t>p</a:t>
            </a:r>
            <a:r>
              <a:rPr lang="en-US" sz="2400" dirty="0">
                <a:latin typeface="+mj-lt"/>
              </a:rPr>
              <a:t>/2.</a:t>
            </a:r>
          </a:p>
        </p:txBody>
      </p:sp>
    </p:spTree>
    <p:extLst>
      <p:ext uri="{BB962C8B-B14F-4D97-AF65-F5344CB8AC3E}">
        <p14:creationId xmlns:p14="http://schemas.microsoft.com/office/powerpoint/2010/main" val="3714812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7400"/>
            <a:ext cx="5004648" cy="30162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5334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From: </a:t>
            </a:r>
            <a:r>
              <a:rPr lang="en-US" sz="2400" dirty="0">
                <a:latin typeface="+mj-lt"/>
                <a:hlinkClick r:id="rId4"/>
              </a:rPr>
              <a:t>http://large.stanford.edu/courses/2014/ph241/alaeian2/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20574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Electric field direction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6600" y="4391005"/>
            <a:ext cx="685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3683963"/>
            <a:ext cx="294724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Particle velocity</a:t>
            </a:r>
          </a:p>
        </p:txBody>
      </p:sp>
    </p:spTree>
    <p:extLst>
      <p:ext uri="{BB962C8B-B14F-4D97-AF65-F5344CB8AC3E}">
        <p14:creationId xmlns:p14="http://schemas.microsoft.com/office/powerpoint/2010/main" val="2361565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419639"/>
              </p:ext>
            </p:extLst>
          </p:nvPr>
        </p:nvGraphicFramePr>
        <p:xfrm>
          <a:off x="711200" y="337212"/>
          <a:ext cx="8020050" cy="2544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38" name="Equation" r:id="rId4" imgW="6222960" imgH="1917360" progId="Equation.DSMT4">
                  <p:embed/>
                </p:oleObj>
              </mc:Choice>
              <mc:Fallback>
                <p:oleObj name="Equation" r:id="rId4" imgW="6222960" imgH="19173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337212"/>
                        <a:ext cx="8020050" cy="25447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957017"/>
              </p:ext>
            </p:extLst>
          </p:nvPr>
        </p:nvGraphicFramePr>
        <p:xfrm>
          <a:off x="594360" y="3281385"/>
          <a:ext cx="8128000" cy="2124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39" name="Equation" r:id="rId6" imgW="4851360" imgH="1231560" progId="Equation.DSMT4">
                  <p:embed/>
                </p:oleObj>
              </mc:Choice>
              <mc:Fallback>
                <p:oleObj name="Equation" r:id="rId6" imgW="4851360" imgH="12315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" y="3281385"/>
                        <a:ext cx="8128000" cy="21240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5638800" y="4343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30240" y="4084320"/>
            <a:ext cx="2362200" cy="396240"/>
          </a:xfrm>
          <a:custGeom>
            <a:avLst/>
            <a:gdLst>
              <a:gd name="connsiteX0" fmla="*/ 0 w 2362200"/>
              <a:gd name="connsiteY0" fmla="*/ 396240 h 396240"/>
              <a:gd name="connsiteX1" fmla="*/ 91440 w 2362200"/>
              <a:gd name="connsiteY1" fmla="*/ 335280 h 396240"/>
              <a:gd name="connsiteX2" fmla="*/ 182880 w 2362200"/>
              <a:gd name="connsiteY2" fmla="*/ 243840 h 396240"/>
              <a:gd name="connsiteX3" fmla="*/ 243840 w 2362200"/>
              <a:gd name="connsiteY3" fmla="*/ 198120 h 396240"/>
              <a:gd name="connsiteX4" fmla="*/ 289560 w 2362200"/>
              <a:gd name="connsiteY4" fmla="*/ 152400 h 396240"/>
              <a:gd name="connsiteX5" fmla="*/ 365760 w 2362200"/>
              <a:gd name="connsiteY5" fmla="*/ 121920 h 396240"/>
              <a:gd name="connsiteX6" fmla="*/ 487680 w 2362200"/>
              <a:gd name="connsiteY6" fmla="*/ 60960 h 396240"/>
              <a:gd name="connsiteX7" fmla="*/ 533400 w 2362200"/>
              <a:gd name="connsiteY7" fmla="*/ 30480 h 396240"/>
              <a:gd name="connsiteX8" fmla="*/ 624840 w 2362200"/>
              <a:gd name="connsiteY8" fmla="*/ 15240 h 396240"/>
              <a:gd name="connsiteX9" fmla="*/ 670560 w 2362200"/>
              <a:gd name="connsiteY9" fmla="*/ 0 h 396240"/>
              <a:gd name="connsiteX10" fmla="*/ 716280 w 2362200"/>
              <a:gd name="connsiteY10" fmla="*/ 30480 h 396240"/>
              <a:gd name="connsiteX11" fmla="*/ 746760 w 2362200"/>
              <a:gd name="connsiteY11" fmla="*/ 121920 h 396240"/>
              <a:gd name="connsiteX12" fmla="*/ 792480 w 2362200"/>
              <a:gd name="connsiteY12" fmla="*/ 213360 h 396240"/>
              <a:gd name="connsiteX13" fmla="*/ 883920 w 2362200"/>
              <a:gd name="connsiteY13" fmla="*/ 259080 h 396240"/>
              <a:gd name="connsiteX14" fmla="*/ 929640 w 2362200"/>
              <a:gd name="connsiteY14" fmla="*/ 289560 h 396240"/>
              <a:gd name="connsiteX15" fmla="*/ 975360 w 2362200"/>
              <a:gd name="connsiteY15" fmla="*/ 304800 h 396240"/>
              <a:gd name="connsiteX16" fmla="*/ 1036320 w 2362200"/>
              <a:gd name="connsiteY16" fmla="*/ 335280 h 396240"/>
              <a:gd name="connsiteX17" fmla="*/ 1097280 w 2362200"/>
              <a:gd name="connsiteY17" fmla="*/ 350520 h 396240"/>
              <a:gd name="connsiteX18" fmla="*/ 1249680 w 2362200"/>
              <a:gd name="connsiteY18" fmla="*/ 396240 h 396240"/>
              <a:gd name="connsiteX19" fmla="*/ 1432560 w 2362200"/>
              <a:gd name="connsiteY19" fmla="*/ 335280 h 396240"/>
              <a:gd name="connsiteX20" fmla="*/ 1478280 w 2362200"/>
              <a:gd name="connsiteY20" fmla="*/ 320040 h 396240"/>
              <a:gd name="connsiteX21" fmla="*/ 1524000 w 2362200"/>
              <a:gd name="connsiteY21" fmla="*/ 289560 h 396240"/>
              <a:gd name="connsiteX22" fmla="*/ 1615440 w 2362200"/>
              <a:gd name="connsiteY22" fmla="*/ 259080 h 396240"/>
              <a:gd name="connsiteX23" fmla="*/ 1645920 w 2362200"/>
              <a:gd name="connsiteY23" fmla="*/ 213360 h 396240"/>
              <a:gd name="connsiteX24" fmla="*/ 1783080 w 2362200"/>
              <a:gd name="connsiteY24" fmla="*/ 137160 h 396240"/>
              <a:gd name="connsiteX25" fmla="*/ 1905000 w 2362200"/>
              <a:gd name="connsiteY25" fmla="*/ 91440 h 396240"/>
              <a:gd name="connsiteX26" fmla="*/ 1996440 w 2362200"/>
              <a:gd name="connsiteY26" fmla="*/ 60960 h 396240"/>
              <a:gd name="connsiteX27" fmla="*/ 2042160 w 2362200"/>
              <a:gd name="connsiteY27" fmla="*/ 45720 h 396240"/>
              <a:gd name="connsiteX28" fmla="*/ 2286000 w 2362200"/>
              <a:gd name="connsiteY28" fmla="*/ 60960 h 396240"/>
              <a:gd name="connsiteX29" fmla="*/ 2362200 w 2362200"/>
              <a:gd name="connsiteY29" fmla="*/ 76200 h 39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362200" h="396240">
                <a:moveTo>
                  <a:pt x="0" y="396240"/>
                </a:moveTo>
                <a:cubicBezTo>
                  <a:pt x="30480" y="375920"/>
                  <a:pt x="63298" y="358731"/>
                  <a:pt x="91440" y="335280"/>
                </a:cubicBezTo>
                <a:cubicBezTo>
                  <a:pt x="124554" y="307685"/>
                  <a:pt x="148396" y="269703"/>
                  <a:pt x="182880" y="243840"/>
                </a:cubicBezTo>
                <a:cubicBezTo>
                  <a:pt x="203200" y="228600"/>
                  <a:pt x="224555" y="214650"/>
                  <a:pt x="243840" y="198120"/>
                </a:cubicBezTo>
                <a:cubicBezTo>
                  <a:pt x="260204" y="184094"/>
                  <a:pt x="271283" y="163823"/>
                  <a:pt x="289560" y="152400"/>
                </a:cubicBezTo>
                <a:cubicBezTo>
                  <a:pt x="312758" y="137901"/>
                  <a:pt x="340360" y="132080"/>
                  <a:pt x="365760" y="121920"/>
                </a:cubicBezTo>
                <a:cubicBezTo>
                  <a:pt x="452473" y="35207"/>
                  <a:pt x="363092" y="107680"/>
                  <a:pt x="487680" y="60960"/>
                </a:cubicBezTo>
                <a:cubicBezTo>
                  <a:pt x="504830" y="54529"/>
                  <a:pt x="516024" y="36272"/>
                  <a:pt x="533400" y="30480"/>
                </a:cubicBezTo>
                <a:cubicBezTo>
                  <a:pt x="562715" y="20708"/>
                  <a:pt x="594675" y="21943"/>
                  <a:pt x="624840" y="15240"/>
                </a:cubicBezTo>
                <a:cubicBezTo>
                  <a:pt x="640522" y="11755"/>
                  <a:pt x="655320" y="5080"/>
                  <a:pt x="670560" y="0"/>
                </a:cubicBezTo>
                <a:cubicBezTo>
                  <a:pt x="685800" y="10160"/>
                  <a:pt x="706572" y="14948"/>
                  <a:pt x="716280" y="30480"/>
                </a:cubicBezTo>
                <a:cubicBezTo>
                  <a:pt x="733308" y="57725"/>
                  <a:pt x="736600" y="91440"/>
                  <a:pt x="746760" y="121920"/>
                </a:cubicBezTo>
                <a:cubicBezTo>
                  <a:pt x="759155" y="159105"/>
                  <a:pt x="762937" y="183817"/>
                  <a:pt x="792480" y="213360"/>
                </a:cubicBezTo>
                <a:cubicBezTo>
                  <a:pt x="836156" y="257036"/>
                  <a:pt x="834340" y="234290"/>
                  <a:pt x="883920" y="259080"/>
                </a:cubicBezTo>
                <a:cubicBezTo>
                  <a:pt x="900303" y="267271"/>
                  <a:pt x="913257" y="281369"/>
                  <a:pt x="929640" y="289560"/>
                </a:cubicBezTo>
                <a:cubicBezTo>
                  <a:pt x="944008" y="296744"/>
                  <a:pt x="960595" y="298472"/>
                  <a:pt x="975360" y="304800"/>
                </a:cubicBezTo>
                <a:cubicBezTo>
                  <a:pt x="996242" y="313749"/>
                  <a:pt x="1015048" y="327303"/>
                  <a:pt x="1036320" y="335280"/>
                </a:cubicBezTo>
                <a:cubicBezTo>
                  <a:pt x="1055932" y="342634"/>
                  <a:pt x="1077218" y="344501"/>
                  <a:pt x="1097280" y="350520"/>
                </a:cubicBezTo>
                <a:cubicBezTo>
                  <a:pt x="1282798" y="406175"/>
                  <a:pt x="1109173" y="361113"/>
                  <a:pt x="1249680" y="396240"/>
                </a:cubicBezTo>
                <a:cubicBezTo>
                  <a:pt x="1466237" y="342101"/>
                  <a:pt x="1294760" y="394337"/>
                  <a:pt x="1432560" y="335280"/>
                </a:cubicBezTo>
                <a:cubicBezTo>
                  <a:pt x="1447325" y="328952"/>
                  <a:pt x="1463912" y="327224"/>
                  <a:pt x="1478280" y="320040"/>
                </a:cubicBezTo>
                <a:cubicBezTo>
                  <a:pt x="1494663" y="311849"/>
                  <a:pt x="1507262" y="296999"/>
                  <a:pt x="1524000" y="289560"/>
                </a:cubicBezTo>
                <a:cubicBezTo>
                  <a:pt x="1553360" y="276511"/>
                  <a:pt x="1615440" y="259080"/>
                  <a:pt x="1615440" y="259080"/>
                </a:cubicBezTo>
                <a:cubicBezTo>
                  <a:pt x="1625600" y="243840"/>
                  <a:pt x="1632136" y="225421"/>
                  <a:pt x="1645920" y="213360"/>
                </a:cubicBezTo>
                <a:cubicBezTo>
                  <a:pt x="1740965" y="130196"/>
                  <a:pt x="1706888" y="169814"/>
                  <a:pt x="1783080" y="137160"/>
                </a:cubicBezTo>
                <a:cubicBezTo>
                  <a:pt x="1942059" y="69026"/>
                  <a:pt x="1748903" y="138269"/>
                  <a:pt x="1905000" y="91440"/>
                </a:cubicBezTo>
                <a:cubicBezTo>
                  <a:pt x="1935774" y="82208"/>
                  <a:pt x="1965960" y="71120"/>
                  <a:pt x="1996440" y="60960"/>
                </a:cubicBezTo>
                <a:lnTo>
                  <a:pt x="2042160" y="45720"/>
                </a:lnTo>
                <a:cubicBezTo>
                  <a:pt x="2123440" y="50800"/>
                  <a:pt x="2205009" y="52435"/>
                  <a:pt x="2286000" y="60960"/>
                </a:cubicBezTo>
                <a:cubicBezTo>
                  <a:pt x="2461302" y="79413"/>
                  <a:pt x="2239797" y="76200"/>
                  <a:pt x="2362200" y="76200"/>
                </a:cubicBezTo>
              </a:path>
            </a:pathLst>
          </a:cu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86400" y="4724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q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05600" y="3886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R</a:t>
            </a:r>
            <a:r>
              <a:rPr lang="en-US" sz="2400" i="1" baseline="-25000" dirty="0" err="1">
                <a:latin typeface="+mj-lt"/>
              </a:rPr>
              <a:t>q</a:t>
            </a:r>
            <a:r>
              <a:rPr lang="en-US" sz="2400" i="1" dirty="0">
                <a:latin typeface="+mj-lt"/>
              </a:rPr>
              <a:t>(t)</a:t>
            </a:r>
            <a:endParaRPr lang="en-US" sz="2400" i="1" baseline="-25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1964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Li</a:t>
            </a:r>
            <a:r>
              <a:rPr lang="en-US" sz="2400" dirty="0" err="1"/>
              <a:t>é</a:t>
            </a:r>
            <a:r>
              <a:rPr lang="en-US" sz="2400" dirty="0" err="1">
                <a:latin typeface="+mj-lt"/>
              </a:rPr>
              <a:t>nard-Wiechert</a:t>
            </a:r>
            <a:r>
              <a:rPr lang="en-US" sz="2400" dirty="0">
                <a:latin typeface="+mj-lt"/>
              </a:rPr>
              <a:t> potential solutions: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654672"/>
              </p:ext>
            </p:extLst>
          </p:nvPr>
        </p:nvGraphicFramePr>
        <p:xfrm>
          <a:off x="1077913" y="908050"/>
          <a:ext cx="6326187" cy="560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7" name="Equation" r:id="rId4" imgW="3746160" imgH="3225600" progId="Equation.DSMT4">
                  <p:embed/>
                </p:oleObj>
              </mc:Choice>
              <mc:Fallback>
                <p:oleObj name="Equation" r:id="rId4" imgW="3746160" imgH="32256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913" y="908050"/>
                        <a:ext cx="6326187" cy="560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2216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615118"/>
              </p:ext>
            </p:extLst>
          </p:nvPr>
        </p:nvGraphicFramePr>
        <p:xfrm>
          <a:off x="246062" y="1273175"/>
          <a:ext cx="8516937" cy="497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86" name="数式" r:id="rId4" imgW="3377880" imgH="1955520" progId="Equation.3">
                  <p:embed/>
                </p:oleObj>
              </mc:Choice>
              <mc:Fallback>
                <p:oleObj name="数式" r:id="rId4" imgW="3377880" imgH="195552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2" y="1273175"/>
                        <a:ext cx="8516937" cy="497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440680" y="91440"/>
            <a:ext cx="3474720" cy="2808625"/>
            <a:chOff x="5440680" y="91440"/>
            <a:chExt cx="3474720" cy="2808625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5448300" y="152400"/>
              <a:ext cx="38100" cy="2209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448300" y="2362200"/>
              <a:ext cx="33909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ight Arrow 10"/>
            <p:cNvSpPr/>
            <p:nvPr/>
          </p:nvSpPr>
          <p:spPr>
            <a:xfrm>
              <a:off x="5440680" y="2209800"/>
              <a:ext cx="2179320" cy="34455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10450" y="2438400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+mj-lt"/>
                </a:rPr>
                <a:t>v</a:t>
              </a:r>
              <a:r>
                <a:rPr lang="en-US" sz="2400" i="1" dirty="0" err="1">
                  <a:latin typeface="+mj-lt"/>
                </a:rPr>
                <a:t>t</a:t>
              </a:r>
              <a:endParaRPr lang="en-US" sz="2400" b="1" dirty="0">
                <a:latin typeface="+mj-lt"/>
              </a:endParaRPr>
            </a:p>
          </p:txBody>
        </p:sp>
        <p:cxnSp>
          <p:nvCxnSpPr>
            <p:cNvPr id="14" name="Straight Arrow Connector 13"/>
            <p:cNvCxnSpPr>
              <a:stCxn id="11" idx="1"/>
            </p:cNvCxnSpPr>
            <p:nvPr/>
          </p:nvCxnSpPr>
          <p:spPr>
            <a:xfrm flipV="1">
              <a:off x="5440680" y="152400"/>
              <a:ext cx="3093720" cy="2229677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639050" y="91440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r</a:t>
              </a:r>
            </a:p>
          </p:txBody>
        </p:sp>
        <p:cxnSp>
          <p:nvCxnSpPr>
            <p:cNvPr id="17" name="Straight Arrow Connector 16"/>
            <p:cNvCxnSpPr>
              <a:stCxn id="11" idx="3"/>
            </p:cNvCxnSpPr>
            <p:nvPr/>
          </p:nvCxnSpPr>
          <p:spPr>
            <a:xfrm flipV="1">
              <a:off x="7620000" y="152400"/>
              <a:ext cx="914400" cy="222967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8020050" y="1219200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R</a:t>
              </a:r>
              <a:r>
                <a:rPr lang="en-US" sz="2400" i="1" dirty="0">
                  <a:latin typeface="+mj-lt"/>
                </a:rPr>
                <a:t>(t)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5486400" y="2209800"/>
              <a:ext cx="1276350" cy="383232"/>
            </a:xfrm>
            <a:prstGeom prst="rightArrow">
              <a:avLst/>
            </a:prstGeom>
            <a:pattFill prst="dkUpDiag">
              <a:fgClr>
                <a:srgbClr val="7030A0"/>
              </a:fgClr>
              <a:bgClr>
                <a:schemeClr val="bg1"/>
              </a:bgClr>
            </a:patt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43650" y="2438400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+mj-lt"/>
                </a:rPr>
                <a:t>v</a:t>
              </a:r>
              <a:r>
                <a:rPr lang="en-US" sz="2400" i="1" dirty="0" err="1">
                  <a:latin typeface="+mj-lt"/>
                </a:rPr>
                <a:t>t</a:t>
              </a:r>
              <a:r>
                <a:rPr lang="en-US" sz="2400" i="1" baseline="-25000" dirty="0" err="1">
                  <a:latin typeface="+mj-lt"/>
                </a:rPr>
                <a:t>r</a:t>
              </a:r>
              <a:endParaRPr lang="en-US" sz="2400" b="1" dirty="0">
                <a:latin typeface="+mj-lt"/>
              </a:endParaRPr>
            </a:p>
          </p:txBody>
        </p:sp>
        <p:cxnSp>
          <p:nvCxnSpPr>
            <p:cNvPr id="23" name="Straight Arrow Connector 22"/>
            <p:cNvCxnSpPr>
              <a:stCxn id="20" idx="3"/>
            </p:cNvCxnSpPr>
            <p:nvPr/>
          </p:nvCxnSpPr>
          <p:spPr>
            <a:xfrm flipV="1">
              <a:off x="6762750" y="152400"/>
              <a:ext cx="1771650" cy="224901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896101" y="1534775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R</a:t>
              </a:r>
              <a:r>
                <a:rPr lang="en-US" sz="2400" i="1" dirty="0">
                  <a:latin typeface="+mj-lt"/>
                </a:rPr>
                <a:t>(</a:t>
              </a:r>
              <a:r>
                <a:rPr lang="en-US" sz="2400" i="1" dirty="0" err="1">
                  <a:latin typeface="+mj-lt"/>
                </a:rPr>
                <a:t>t</a:t>
              </a:r>
              <a:r>
                <a:rPr lang="en-US" sz="2400" i="1" baseline="-25000" dirty="0" err="1">
                  <a:latin typeface="+mj-lt"/>
                </a:rPr>
                <a:t>r</a:t>
              </a:r>
              <a:r>
                <a:rPr lang="en-US" sz="2400" i="1" dirty="0">
                  <a:latin typeface="+mj-lt"/>
                </a:rPr>
                <a:t>)</a:t>
              </a:r>
              <a:endParaRPr lang="en-US" sz="2400" b="1" dirty="0">
                <a:latin typeface="+mj-lt"/>
              </a:endParaRPr>
            </a:p>
          </p:txBody>
        </p:sp>
      </p:grp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724216"/>
              </p:ext>
            </p:extLst>
          </p:nvPr>
        </p:nvGraphicFramePr>
        <p:xfrm>
          <a:off x="140334" y="265777"/>
          <a:ext cx="5139703" cy="899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87" name="Equation" r:id="rId6" imgW="3555720" imgH="622080" progId="Equation.DSMT4">
                  <p:embed/>
                </p:oleObj>
              </mc:Choice>
              <mc:Fallback>
                <p:oleObj name="Equation" r:id="rId6" imgW="3555720" imgH="6220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0334" y="265777"/>
                        <a:ext cx="5139703" cy="899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455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25987</TotalTime>
  <Words>828</Words>
  <Application>Microsoft Office PowerPoint</Application>
  <PresentationFormat>On-screen Show (4:3)</PresentationFormat>
  <Paragraphs>156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Symbol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1340</cp:revision>
  <cp:lastPrinted>2019-04-10T14:35:21Z</cp:lastPrinted>
  <dcterms:created xsi:type="dcterms:W3CDTF">2012-01-10T18:32:24Z</dcterms:created>
  <dcterms:modified xsi:type="dcterms:W3CDTF">2020-04-20T01:41:47Z</dcterms:modified>
</cp:coreProperties>
</file>