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96" r:id="rId2"/>
    <p:sldId id="354" r:id="rId3"/>
    <p:sldId id="408" r:id="rId4"/>
    <p:sldId id="409" r:id="rId5"/>
    <p:sldId id="407" r:id="rId6"/>
    <p:sldId id="411" r:id="rId7"/>
    <p:sldId id="410" r:id="rId8"/>
    <p:sldId id="419" r:id="rId9"/>
    <p:sldId id="425" r:id="rId10"/>
    <p:sldId id="412" r:id="rId11"/>
    <p:sldId id="426" r:id="rId12"/>
    <p:sldId id="413" r:id="rId13"/>
    <p:sldId id="414" r:id="rId14"/>
    <p:sldId id="415" r:id="rId15"/>
    <p:sldId id="416" r:id="rId16"/>
    <p:sldId id="417" r:id="rId17"/>
    <p:sldId id="418" r:id="rId18"/>
    <p:sldId id="420" r:id="rId19"/>
    <p:sldId id="421" r:id="rId20"/>
    <p:sldId id="422" r:id="rId21"/>
    <p:sldId id="423"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zwarth, Natalie" initials="HN" lastIdx="1" clrIdx="0">
    <p:extLst>
      <p:ext uri="{19B8F6BF-5375-455C-9EA6-DF929625EA0E}">
        <p15:presenceInfo xmlns:p15="http://schemas.microsoft.com/office/powerpoint/2012/main" userId="Holzwarth, Natal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6" d="100"/>
          <a:sy n="66" d="100"/>
        </p:scale>
        <p:origin x="1066" y="62"/>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16T22:11:21.679" idx="1">
    <p:pos x="10" y="10"/>
    <p:text/>
    <p:extLst>
      <p:ext uri="{C676402C-5697-4E1C-873F-D02D1690AC5C}">
        <p15:threadingInfo xmlns:p15="http://schemas.microsoft.com/office/powerpoint/2012/main" timeZoneBias="240"/>
      </p:ext>
    </p:extLst>
  </p:cm>
</p:cmLst>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1.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4/16/2020</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4/16/2020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discuss some examples of radiation due to charged particles colliding.  It is a complicated topic which quite a few famous physicists have worked on.     </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702060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 of the analysis.    With all of these considerations,   we still need to estimate delta beta.</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402027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Delta beta will depend on the particular system.    As an example, consider the case of Rutherford scattering..    Here are some of the equations we used in classical mechanics class.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211237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convenient to express the results in terms of the momentum transfer Q.</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053288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of interest to estimate the probability of the radiation occurring which depends on the product of the radiation intensity for a given momentum transfer and the cross section as a function of momentum transfer. </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6612281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we are not done.     Thinking of the case of the charged particle moving through the target material, there will be a range of momentum transfers that should be integrated as indicated here.     Note that we have assumed that the frequency of the radiation is very small.    Here we consider how frequency might </a:t>
            </a:r>
            <a:r>
              <a:rPr lang="en-US" dirty="0" err="1"/>
              <a:t>ener</a:t>
            </a:r>
            <a:r>
              <a:rPr lang="en-US" dirty="0"/>
              <a:t> this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6771813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Hans Bethe considered this problem and also introduced a “correction” for quantum effects.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4908519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Electromagnetism affects energy loss processes more generally.   In this case, there is not necessarily radiation involved.   In Chapter 13 (which we will not cover in detail),    energy loss by a charged particles moving through media was considered.     In this case the charged particle could be a nucleus and the media effects are dominated by electrons.     In this case, we can use the Rutherford model to derive the interaction cross section.</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883412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estimate the energy loss per unit length traveled by the particle</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499308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Analysis by Fermi and Bethe.</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906987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Estimate of energy loss   expressed in terms of the plasma frequency and other </a:t>
            </a:r>
            <a:r>
              <a:rPr lang="en-US"/>
              <a:t>materials parameters.    </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4292480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revised schedule, subject to your input.</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214731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Starting from the intensity analysis for radiation due to a charged particle moving in a trajectory with beta representing its velocity/c.    We will consider the velocity changing due to a collision process and analyze the radiation at small frequencies.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331565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beta&lt;&lt;1, we can neglect the denominator of the expression and obtain the non-relativistic expression.   It is also convenient to analyze the relativistic case when the change in velocity is small.</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899450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convenient to consider two different polarizations of the radiation – parallel (meaning in the plane of the observation point r and the initial velocity of the particle) and perpendicular (meaning perpendicular to that plane).</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543768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Showing the detailed geometry of the scattering process.</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179703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vectors.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764675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possible to analytically integrate over all solid angles.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966832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04/17/2020</a:t>
            </a:r>
            <a:endParaRPr lang="en-US" dirty="0"/>
          </a:p>
        </p:txBody>
      </p:sp>
      <p:sp>
        <p:nvSpPr>
          <p:cNvPr id="5" name="Footer Placeholder 4"/>
          <p:cNvSpPr>
            <a:spLocks noGrp="1"/>
          </p:cNvSpPr>
          <p:nvPr>
            <p:ph type="ftr" sz="quarter" idx="11"/>
          </p:nvPr>
        </p:nvSpPr>
        <p:spPr/>
        <p:txBody>
          <a:bodyPr/>
          <a:lstStyle/>
          <a:p>
            <a:r>
              <a:rPr lang="en-US"/>
              <a:t>PHY 712  Spring 2020 --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04/17/2020</a:t>
            </a:r>
            <a:endParaRPr lang="en-US" dirty="0"/>
          </a:p>
        </p:txBody>
      </p:sp>
      <p:sp>
        <p:nvSpPr>
          <p:cNvPr id="5" name="Footer Placeholder 4"/>
          <p:cNvSpPr>
            <a:spLocks noGrp="1"/>
          </p:cNvSpPr>
          <p:nvPr>
            <p:ph type="ftr" sz="quarter" idx="11"/>
          </p:nvPr>
        </p:nvSpPr>
        <p:spPr/>
        <p:txBody>
          <a:bodyPr/>
          <a:lstStyle/>
          <a:p>
            <a:r>
              <a:rPr lang="en-US"/>
              <a:t>PHY 712  Spring 2020 --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04/17/2020</a:t>
            </a:r>
            <a:endParaRPr lang="en-US" dirty="0"/>
          </a:p>
        </p:txBody>
      </p:sp>
      <p:sp>
        <p:nvSpPr>
          <p:cNvPr id="5" name="Footer Placeholder 4"/>
          <p:cNvSpPr>
            <a:spLocks noGrp="1"/>
          </p:cNvSpPr>
          <p:nvPr>
            <p:ph type="ftr" sz="quarter" idx="11"/>
          </p:nvPr>
        </p:nvSpPr>
        <p:spPr/>
        <p:txBody>
          <a:bodyPr/>
          <a:lstStyle/>
          <a:p>
            <a:r>
              <a:rPr lang="en-US"/>
              <a:t>PHY 712  Spring 2020 --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04/17/2020</a:t>
            </a:r>
            <a:endParaRPr lang="en-US" dirty="0"/>
          </a:p>
        </p:txBody>
      </p:sp>
      <p:sp>
        <p:nvSpPr>
          <p:cNvPr id="5" name="Footer Placeholder 4"/>
          <p:cNvSpPr>
            <a:spLocks noGrp="1"/>
          </p:cNvSpPr>
          <p:nvPr>
            <p:ph type="ftr" sz="quarter" idx="11"/>
          </p:nvPr>
        </p:nvSpPr>
        <p:spPr/>
        <p:txBody>
          <a:bodyPr/>
          <a:lstStyle/>
          <a:p>
            <a:r>
              <a:rPr lang="en-US"/>
              <a:t>PHY 712  Spring 2020 --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04/17/2020</a:t>
            </a:r>
            <a:endParaRPr lang="en-US" dirty="0"/>
          </a:p>
        </p:txBody>
      </p:sp>
      <p:sp>
        <p:nvSpPr>
          <p:cNvPr id="5" name="Footer Placeholder 4"/>
          <p:cNvSpPr>
            <a:spLocks noGrp="1"/>
          </p:cNvSpPr>
          <p:nvPr>
            <p:ph type="ftr" sz="quarter" idx="11"/>
          </p:nvPr>
        </p:nvSpPr>
        <p:spPr/>
        <p:txBody>
          <a:bodyPr/>
          <a:lstStyle/>
          <a:p>
            <a:r>
              <a:rPr lang="en-US"/>
              <a:t>PHY 712  Spring 2020 --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04/17/2020</a:t>
            </a:r>
            <a:endParaRPr lang="en-US" dirty="0"/>
          </a:p>
        </p:txBody>
      </p:sp>
      <p:sp>
        <p:nvSpPr>
          <p:cNvPr id="6" name="Footer Placeholder 5"/>
          <p:cNvSpPr>
            <a:spLocks noGrp="1"/>
          </p:cNvSpPr>
          <p:nvPr>
            <p:ph type="ftr" sz="quarter" idx="11"/>
          </p:nvPr>
        </p:nvSpPr>
        <p:spPr/>
        <p:txBody>
          <a:bodyPr/>
          <a:lstStyle/>
          <a:p>
            <a:r>
              <a:rPr lang="en-US"/>
              <a:t>PHY 712  Spring 2020 -- Lecture 31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04/17/2020</a:t>
            </a:r>
            <a:endParaRPr lang="en-US" dirty="0"/>
          </a:p>
        </p:txBody>
      </p:sp>
      <p:sp>
        <p:nvSpPr>
          <p:cNvPr id="8" name="Footer Placeholder 7"/>
          <p:cNvSpPr>
            <a:spLocks noGrp="1"/>
          </p:cNvSpPr>
          <p:nvPr>
            <p:ph type="ftr" sz="quarter" idx="11"/>
          </p:nvPr>
        </p:nvSpPr>
        <p:spPr/>
        <p:txBody>
          <a:bodyPr/>
          <a:lstStyle/>
          <a:p>
            <a:r>
              <a:rPr lang="en-US"/>
              <a:t>PHY 712  Spring 2020 -- Lecture 31</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04/17/2020</a:t>
            </a:r>
            <a:endParaRPr lang="en-US" dirty="0"/>
          </a:p>
        </p:txBody>
      </p:sp>
      <p:sp>
        <p:nvSpPr>
          <p:cNvPr id="4" name="Footer Placeholder 3"/>
          <p:cNvSpPr>
            <a:spLocks noGrp="1"/>
          </p:cNvSpPr>
          <p:nvPr>
            <p:ph type="ftr" sz="quarter" idx="11"/>
          </p:nvPr>
        </p:nvSpPr>
        <p:spPr/>
        <p:txBody>
          <a:bodyPr/>
          <a:lstStyle/>
          <a:p>
            <a:r>
              <a:rPr lang="en-US"/>
              <a:t>PHY 712  Spring 2020 -- Lecture 31</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04/17/2020</a:t>
            </a:r>
            <a:endParaRPr lang="en-US" dirty="0"/>
          </a:p>
        </p:txBody>
      </p:sp>
      <p:sp>
        <p:nvSpPr>
          <p:cNvPr id="3" name="Footer Placeholder 2"/>
          <p:cNvSpPr>
            <a:spLocks noGrp="1"/>
          </p:cNvSpPr>
          <p:nvPr>
            <p:ph type="ftr" sz="quarter" idx="11"/>
          </p:nvPr>
        </p:nvSpPr>
        <p:spPr/>
        <p:txBody>
          <a:bodyPr/>
          <a:lstStyle/>
          <a:p>
            <a:r>
              <a:rPr lang="en-US"/>
              <a:t>PHY 712  Spring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04/17/2020</a:t>
            </a:r>
            <a:endParaRPr lang="en-US" dirty="0"/>
          </a:p>
        </p:txBody>
      </p:sp>
      <p:sp>
        <p:nvSpPr>
          <p:cNvPr id="6" name="Footer Placeholder 5"/>
          <p:cNvSpPr>
            <a:spLocks noGrp="1"/>
          </p:cNvSpPr>
          <p:nvPr>
            <p:ph type="ftr" sz="quarter" idx="11"/>
          </p:nvPr>
        </p:nvSpPr>
        <p:spPr/>
        <p:txBody>
          <a:bodyPr/>
          <a:lstStyle/>
          <a:p>
            <a:r>
              <a:rPr lang="en-US"/>
              <a:t>PHY 712  Spring 2020 -- Lecture 31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04/17/2020</a:t>
            </a:r>
            <a:endParaRPr lang="en-US" dirty="0"/>
          </a:p>
        </p:txBody>
      </p:sp>
      <p:sp>
        <p:nvSpPr>
          <p:cNvPr id="6" name="Footer Placeholder 5"/>
          <p:cNvSpPr>
            <a:spLocks noGrp="1"/>
          </p:cNvSpPr>
          <p:nvPr>
            <p:ph type="ftr" sz="quarter" idx="11"/>
          </p:nvPr>
        </p:nvSpPr>
        <p:spPr/>
        <p:txBody>
          <a:bodyPr/>
          <a:lstStyle/>
          <a:p>
            <a:r>
              <a:rPr lang="en-US"/>
              <a:t>PHY 712  Spring 2020 -- Lecture 31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04/17/2020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2020 -- Lecture 31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akeforest-university.zoom.us/my/natalie.holzwart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9.bin"/><Relationship Id="rId5" Type="http://schemas.openxmlformats.org/officeDocument/2006/relationships/image" Target="../media/image17.wmf"/><Relationship Id="rId4" Type="http://schemas.openxmlformats.org/officeDocument/2006/relationships/oleObject" Target="../embeddings/oleObject18.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9.wmf"/><Relationship Id="rId4" Type="http://schemas.openxmlformats.org/officeDocument/2006/relationships/oleObject" Target="../embeddings/oleObject20.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1.wmf"/><Relationship Id="rId5" Type="http://schemas.openxmlformats.org/officeDocument/2006/relationships/oleObject" Target="../embeddings/oleObject22.bin"/><Relationship Id="rId4" Type="http://schemas.openxmlformats.org/officeDocument/2006/relationships/image" Target="../media/image20.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22.wmf"/><Relationship Id="rId4" Type="http://schemas.openxmlformats.org/officeDocument/2006/relationships/oleObject" Target="../embeddings/oleObject2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5.bin"/><Relationship Id="rId5" Type="http://schemas.openxmlformats.org/officeDocument/2006/relationships/image" Target="../media/image23.wmf"/><Relationship Id="rId4" Type="http://schemas.openxmlformats.org/officeDocument/2006/relationships/oleObject" Target="../embeddings/oleObject2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5.wmf"/><Relationship Id="rId4" Type="http://schemas.openxmlformats.org/officeDocument/2006/relationships/oleObject" Target="../embeddings/oleObject26.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8.bin"/><Relationship Id="rId5" Type="http://schemas.openxmlformats.org/officeDocument/2006/relationships/image" Target="../media/image26.wmf"/><Relationship Id="rId4" Type="http://schemas.openxmlformats.org/officeDocument/2006/relationships/oleObject" Target="../embeddings/oleObject27.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15.xml"/><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30.bin"/><Relationship Id="rId5" Type="http://schemas.openxmlformats.org/officeDocument/2006/relationships/image" Target="../media/image28.wmf"/><Relationship Id="rId4" Type="http://schemas.openxmlformats.org/officeDocument/2006/relationships/oleObject" Target="../embeddings/oleObject29.bin"/><Relationship Id="rId9" Type="http://schemas.openxmlformats.org/officeDocument/2006/relationships/image" Target="../media/image30.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33.bin"/><Relationship Id="rId5" Type="http://schemas.openxmlformats.org/officeDocument/2006/relationships/image" Target="../media/image31.wmf"/><Relationship Id="rId4" Type="http://schemas.openxmlformats.org/officeDocument/2006/relationships/oleObject" Target="../embeddings/oleObject3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35.bin"/><Relationship Id="rId5" Type="http://schemas.openxmlformats.org/officeDocument/2006/relationships/image" Target="../media/image33.wmf"/><Relationship Id="rId4" Type="http://schemas.openxmlformats.org/officeDocument/2006/relationships/oleObject" Target="../embeddings/oleObject34.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37.bin"/><Relationship Id="rId5" Type="http://schemas.openxmlformats.org/officeDocument/2006/relationships/image" Target="../media/image35.wmf"/><Relationship Id="rId4" Type="http://schemas.openxmlformats.org/officeDocument/2006/relationships/oleObject" Target="../embeddings/oleObject36.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notesSlide" Target="../notesSlides/notesSlide19.xml"/><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9.bin"/><Relationship Id="rId5" Type="http://schemas.openxmlformats.org/officeDocument/2006/relationships/image" Target="../media/image37.wmf"/><Relationship Id="rId4" Type="http://schemas.openxmlformats.org/officeDocument/2006/relationships/oleObject" Target="../embeddings/oleObject38.bin"/><Relationship Id="rId9" Type="http://schemas.openxmlformats.org/officeDocument/2006/relationships/image" Target="../media/image39.wmf"/></Relationships>
</file>

<file path=ppt/slides/_rels/slide3.xml.rels><?xml version="1.0" encoding="UTF-8" standalone="yes"?>
<Relationships xmlns="http://schemas.openxmlformats.org/package/2006/relationships"><Relationship Id="rId3" Type="http://schemas.openxmlformats.org/officeDocument/2006/relationships/hyperlink" Target="https://www.orau.org/ptp/collection/xraytubescoolidge/coolidgeinformation.ht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www.ndt-ed.org/EducationResources/CommunityCollege/Radiography/Physics/xrays.htm"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4.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comments" Target="../comments/comment1.xml"/><Relationship Id="rId5" Type="http://schemas.openxmlformats.org/officeDocument/2006/relationships/image" Target="../media/image8.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1.wmf"/><Relationship Id="rId3" Type="http://schemas.openxmlformats.org/officeDocument/2006/relationships/notesSlide" Target="../notesSlides/notesSlide6.xml"/><Relationship Id="rId7" Type="http://schemas.openxmlformats.org/officeDocument/2006/relationships/image" Target="../media/image10.wmf"/><Relationship Id="rId12"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11" Type="http://schemas.openxmlformats.org/officeDocument/2006/relationships/image" Target="../media/image7.wmf"/><Relationship Id="rId5" Type="http://schemas.openxmlformats.org/officeDocument/2006/relationships/image" Target="../media/image9.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6.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14.wmf"/><Relationship Id="rId3" Type="http://schemas.openxmlformats.org/officeDocument/2006/relationships/notesSlide" Target="../notesSlides/notesSlide7.xml"/><Relationship Id="rId7" Type="http://schemas.openxmlformats.org/officeDocument/2006/relationships/image" Target="../media/image7.wmf"/><Relationship Id="rId12"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2.bin"/><Relationship Id="rId11" Type="http://schemas.openxmlformats.org/officeDocument/2006/relationships/image" Target="../media/image13.wmf"/><Relationship Id="rId5" Type="http://schemas.openxmlformats.org/officeDocument/2006/relationships/image" Target="../media/image6.wmf"/><Relationship Id="rId15" Type="http://schemas.openxmlformats.org/officeDocument/2006/relationships/image" Target="../media/image15.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2.wmf"/><Relationship Id="rId14" Type="http://schemas.openxmlformats.org/officeDocument/2006/relationships/oleObject" Target="../embeddings/oleObject16.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6.wmf"/><Relationship Id="rId4" Type="http://schemas.openxmlformats.org/officeDocument/2006/relationships/oleObject" Target="../embeddings/oleObject1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152400"/>
            <a:ext cx="8839200" cy="6186309"/>
          </a:xfrm>
          <a:prstGeom prst="rect">
            <a:avLst/>
          </a:prstGeom>
          <a:noFill/>
          <a:ln>
            <a:noFill/>
          </a:ln>
        </p:spPr>
        <p:txBody>
          <a:bodyPr wrap="square" rtlCol="0">
            <a:spAutoFit/>
          </a:bodyPr>
          <a:lstStyle/>
          <a:p>
            <a:pPr algn="ctr"/>
            <a:r>
              <a:rPr lang="en-US" sz="3200" b="1" dirty="0"/>
              <a:t>PHY 712 Electrodynamics</a:t>
            </a:r>
          </a:p>
          <a:p>
            <a:pPr algn="ctr"/>
            <a:r>
              <a:rPr lang="en-US" sz="2400" b="1" dirty="0"/>
              <a:t>12-12:50 AM  MWF  via video link:</a:t>
            </a:r>
          </a:p>
          <a:p>
            <a:pPr algn="ctr"/>
            <a:r>
              <a:rPr lang="en-US" sz="2400" b="1" dirty="0">
                <a:hlinkClick r:id="rId3"/>
              </a:rPr>
              <a:t>https://wakeforest-university.zoom.us/my/natalie.holzwarth </a:t>
            </a:r>
            <a:endParaRPr lang="en-US" sz="2400" b="1" dirty="0"/>
          </a:p>
          <a:p>
            <a:pPr algn="ctr"/>
            <a:endParaRPr lang="en-US" sz="3200" b="1" dirty="0"/>
          </a:p>
          <a:p>
            <a:pPr algn="ctr"/>
            <a:r>
              <a:rPr lang="en-US" sz="3200" b="1" dirty="0"/>
              <a:t>Plan for Lecture 31:</a:t>
            </a:r>
          </a:p>
          <a:p>
            <a:pPr marL="457200" lvl="2" algn="ctr">
              <a:spcBef>
                <a:spcPct val="50000"/>
              </a:spcBef>
            </a:pPr>
            <a:r>
              <a:rPr lang="en-US" sz="2800" b="1" dirty="0">
                <a:solidFill>
                  <a:schemeClr val="folHlink"/>
                </a:solidFill>
              </a:rPr>
              <a:t>Start reading Chap. 15 – </a:t>
            </a:r>
          </a:p>
          <a:p>
            <a:pPr marL="457200" lvl="2" algn="ctr">
              <a:spcBef>
                <a:spcPct val="50000"/>
              </a:spcBef>
            </a:pPr>
            <a:r>
              <a:rPr lang="en-US" sz="2800" b="1" dirty="0">
                <a:solidFill>
                  <a:schemeClr val="folHlink"/>
                </a:solidFill>
              </a:rPr>
              <a:t>Radiation from collisions of charged particles</a:t>
            </a:r>
          </a:p>
          <a:p>
            <a:pPr marL="1885950" lvl="4" indent="-514350">
              <a:spcBef>
                <a:spcPct val="50000"/>
              </a:spcBef>
              <a:buFont typeface="+mj-lt"/>
              <a:buAutoNum type="arabicPeriod"/>
            </a:pPr>
            <a:r>
              <a:rPr lang="en-US" sz="2800" b="1" dirty="0">
                <a:solidFill>
                  <a:schemeClr val="folHlink"/>
                </a:solidFill>
              </a:rPr>
              <a:t>Overview</a:t>
            </a:r>
          </a:p>
          <a:p>
            <a:pPr marL="1885950" lvl="4" indent="-514350">
              <a:spcBef>
                <a:spcPct val="50000"/>
              </a:spcBef>
              <a:buFont typeface="+mj-lt"/>
              <a:buAutoNum type="arabicPeriod"/>
            </a:pPr>
            <a:r>
              <a:rPr lang="en-US" sz="2800" b="1" dirty="0">
                <a:solidFill>
                  <a:schemeClr val="folHlink"/>
                </a:solidFill>
              </a:rPr>
              <a:t>X-ray tube</a:t>
            </a:r>
          </a:p>
          <a:p>
            <a:pPr marL="1885950" lvl="4" indent="-514350">
              <a:spcBef>
                <a:spcPct val="50000"/>
              </a:spcBef>
              <a:buFont typeface="+mj-lt"/>
              <a:buAutoNum type="arabicPeriod"/>
            </a:pPr>
            <a:r>
              <a:rPr lang="en-US" sz="2800" b="1" dirty="0">
                <a:solidFill>
                  <a:schemeClr val="folHlink"/>
                </a:solidFill>
              </a:rPr>
              <a:t>Radiation from Rutherford scattering</a:t>
            </a:r>
          </a:p>
          <a:p>
            <a:pPr marL="1885950" lvl="4" indent="-514350">
              <a:spcBef>
                <a:spcPct val="50000"/>
              </a:spcBef>
              <a:buFont typeface="+mj-lt"/>
              <a:buAutoNum type="arabicPeriod"/>
            </a:pPr>
            <a:r>
              <a:rPr lang="en-US" sz="2800" b="1" dirty="0">
                <a:solidFill>
                  <a:schemeClr val="folHlink"/>
                </a:solidFill>
              </a:rPr>
              <a:t>Other collision models</a:t>
            </a:r>
          </a:p>
        </p:txBody>
      </p:sp>
      <p:sp>
        <p:nvSpPr>
          <p:cNvPr id="6" name="Date Placeholder 5"/>
          <p:cNvSpPr>
            <a:spLocks noGrp="1"/>
          </p:cNvSpPr>
          <p:nvPr>
            <p:ph type="dt" sz="half" idx="10"/>
          </p:nvPr>
        </p:nvSpPr>
        <p:spPr/>
        <p:txBody>
          <a:bodyPr/>
          <a:lstStyle/>
          <a:p>
            <a:r>
              <a:rPr lang="en-US"/>
              <a:t>04/17/2020</a:t>
            </a:r>
            <a:endParaRPr lang="en-US" dirty="0"/>
          </a:p>
        </p:txBody>
      </p:sp>
      <p:sp>
        <p:nvSpPr>
          <p:cNvPr id="7" name="Footer Placeholder 6"/>
          <p:cNvSpPr>
            <a:spLocks noGrp="1"/>
          </p:cNvSpPr>
          <p:nvPr>
            <p:ph type="ftr" sz="quarter" idx="11"/>
          </p:nvPr>
        </p:nvSpPr>
        <p:spPr/>
        <p:txBody>
          <a:bodyPr/>
          <a:lstStyle/>
          <a:p>
            <a:r>
              <a:rPr lang="en-US"/>
              <a:t>PHY 712  Spring 2020 -- Lecture 31</a:t>
            </a:r>
            <a:endParaRPr lang="en-US" dirty="0"/>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04/17/2020</a:t>
            </a:r>
            <a:endParaRPr lang="en-US" dirty="0"/>
          </a:p>
        </p:txBody>
      </p:sp>
      <p:sp>
        <p:nvSpPr>
          <p:cNvPr id="3" name="Footer Placeholder 2"/>
          <p:cNvSpPr>
            <a:spLocks noGrp="1"/>
          </p:cNvSpPr>
          <p:nvPr>
            <p:ph type="ftr" sz="quarter" idx="11"/>
          </p:nvPr>
        </p:nvSpPr>
        <p:spPr/>
        <p:txBody>
          <a:bodyPr/>
          <a:lstStyle/>
          <a:p>
            <a:r>
              <a:rPr lang="en-US"/>
              <a:t>PHY 712  Spring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228600" y="150167"/>
            <a:ext cx="8001000" cy="461665"/>
          </a:xfrm>
          <a:prstGeom prst="rect">
            <a:avLst/>
          </a:prstGeom>
          <a:noFill/>
        </p:spPr>
        <p:txBody>
          <a:bodyPr wrap="square" rtlCol="0">
            <a:spAutoFit/>
          </a:bodyPr>
          <a:lstStyle/>
          <a:p>
            <a:r>
              <a:rPr lang="en-US" sz="2400" dirty="0">
                <a:latin typeface="+mj-lt"/>
              </a:rPr>
              <a:t>Radiation during collisions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836976544"/>
              </p:ext>
            </p:extLst>
          </p:nvPr>
        </p:nvGraphicFramePr>
        <p:xfrm>
          <a:off x="152400" y="3386137"/>
          <a:ext cx="6438900" cy="3167063"/>
        </p:xfrm>
        <a:graphic>
          <a:graphicData uri="http://schemas.openxmlformats.org/presentationml/2006/ole">
            <mc:AlternateContent xmlns:mc="http://schemas.openxmlformats.org/markup-compatibility/2006">
              <mc:Choice xmlns:v="urn:schemas-microsoft-com:vml" Requires="v">
                <p:oleObj spid="_x0000_s59502" name="Equation" r:id="rId4" imgW="2997000" imgH="1434960" progId="Equation.DSMT4">
                  <p:embed/>
                </p:oleObj>
              </mc:Choice>
              <mc:Fallback>
                <p:oleObj name="Equation" r:id="rId4" imgW="2997000" imgH="1434960" progId="Equation.DSMT4">
                  <p:embed/>
                  <p:pic>
                    <p:nvPicPr>
                      <p:cNvPr id="0" name=""/>
                      <p:cNvPicPr>
                        <a:picLocks noChangeAspect="1" noChangeArrowheads="1"/>
                      </p:cNvPicPr>
                      <p:nvPr/>
                    </p:nvPicPr>
                    <p:blipFill>
                      <a:blip r:embed="rId5"/>
                      <a:srcRect/>
                      <a:stretch>
                        <a:fillRect/>
                      </a:stretch>
                    </p:blipFill>
                    <p:spPr bwMode="auto">
                      <a:xfrm>
                        <a:off x="152400" y="3386137"/>
                        <a:ext cx="6438900" cy="316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7" name="Straight Arrow Connector 6"/>
          <p:cNvCxnSpPr/>
          <p:nvPr/>
        </p:nvCxnSpPr>
        <p:spPr>
          <a:xfrm flipV="1">
            <a:off x="6934200" y="304800"/>
            <a:ext cx="0" cy="19005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5867400" y="0"/>
            <a:ext cx="2971800" cy="3429000"/>
            <a:chOff x="6096000" y="381000"/>
            <a:chExt cx="2971800" cy="3429000"/>
          </a:xfrm>
        </p:grpSpPr>
        <p:sp>
          <p:nvSpPr>
            <p:cNvPr id="19" name="TextBox 18"/>
            <p:cNvSpPr txBox="1"/>
            <p:nvPr/>
          </p:nvSpPr>
          <p:spPr>
            <a:xfrm>
              <a:off x="8705850" y="2433935"/>
              <a:ext cx="361950" cy="461665"/>
            </a:xfrm>
            <a:prstGeom prst="rect">
              <a:avLst/>
            </a:prstGeom>
            <a:noFill/>
          </p:spPr>
          <p:txBody>
            <a:bodyPr wrap="square" rtlCol="0">
              <a:spAutoFit/>
            </a:bodyPr>
            <a:lstStyle/>
            <a:p>
              <a:r>
                <a:rPr lang="en-US" sz="2400" b="1" dirty="0">
                  <a:latin typeface="+mj-lt"/>
                </a:rPr>
                <a:t>y</a:t>
              </a:r>
            </a:p>
          </p:txBody>
        </p:sp>
        <p:grpSp>
          <p:nvGrpSpPr>
            <p:cNvPr id="21" name="Group 20"/>
            <p:cNvGrpSpPr/>
            <p:nvPr/>
          </p:nvGrpSpPr>
          <p:grpSpPr>
            <a:xfrm>
              <a:off x="6096000" y="381000"/>
              <a:ext cx="2746901" cy="3429000"/>
              <a:chOff x="6096000" y="381000"/>
              <a:chExt cx="2746901" cy="3429000"/>
            </a:xfrm>
          </p:grpSpPr>
          <p:cxnSp>
            <p:nvCxnSpPr>
              <p:cNvPr id="8" name="Straight Arrow Connector 7"/>
              <p:cNvCxnSpPr/>
              <p:nvPr/>
            </p:nvCxnSpPr>
            <p:spPr>
              <a:xfrm>
                <a:off x="7162800" y="2586335"/>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6324600" y="2586335"/>
                <a:ext cx="8382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315200" y="1290935"/>
                <a:ext cx="304800" cy="461665"/>
              </a:xfrm>
              <a:prstGeom prst="rect">
                <a:avLst/>
              </a:prstGeom>
              <a:noFill/>
            </p:spPr>
            <p:txBody>
              <a:bodyPr wrap="square" rtlCol="0">
                <a:spAutoFit/>
              </a:bodyPr>
              <a:lstStyle/>
              <a:p>
                <a:r>
                  <a:rPr lang="en-US" sz="2400" b="1" dirty="0">
                    <a:latin typeface="Symbol" pitchFamily="18" charset="2"/>
                  </a:rPr>
                  <a:t>b</a:t>
                </a:r>
              </a:p>
            </p:txBody>
          </p:sp>
          <p:sp>
            <p:nvSpPr>
              <p:cNvPr id="11" name="Down Arrow 10"/>
              <p:cNvSpPr/>
              <p:nvPr/>
            </p:nvSpPr>
            <p:spPr>
              <a:xfrm rot="10800000">
                <a:off x="7071360" y="986135"/>
                <a:ext cx="198119" cy="16002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2196424">
                <a:off x="7117079" y="2708255"/>
                <a:ext cx="883921"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004701" y="2949750"/>
                <a:ext cx="838200" cy="461665"/>
              </a:xfrm>
              <a:prstGeom prst="rect">
                <a:avLst/>
              </a:prstGeom>
              <a:noFill/>
            </p:spPr>
            <p:txBody>
              <a:bodyPr wrap="square" rtlCol="0">
                <a:spAutoFit/>
              </a:bodyPr>
              <a:lstStyle/>
              <a:p>
                <a:r>
                  <a:rPr lang="en-US" sz="2400" b="1" dirty="0" err="1">
                    <a:latin typeface="Symbol" pitchFamily="18" charset="2"/>
                  </a:rPr>
                  <a:t>Db</a:t>
                </a:r>
                <a:endParaRPr lang="en-US" sz="2400" b="1" dirty="0">
                  <a:latin typeface="Symbol" pitchFamily="18" charset="2"/>
                </a:endParaRPr>
              </a:p>
            </p:txBody>
          </p:sp>
          <p:cxnSp>
            <p:nvCxnSpPr>
              <p:cNvPr id="14" name="Straight Arrow Connector 13"/>
              <p:cNvCxnSpPr>
                <a:stCxn id="11" idx="0"/>
              </p:cNvCxnSpPr>
              <p:nvPr/>
            </p:nvCxnSpPr>
            <p:spPr>
              <a:xfrm flipH="1" flipV="1">
                <a:off x="6553200" y="1976735"/>
                <a:ext cx="617219"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1743670"/>
                <a:ext cx="419100" cy="461665"/>
              </a:xfrm>
              <a:prstGeom prst="rect">
                <a:avLst/>
              </a:prstGeom>
              <a:noFill/>
            </p:spPr>
            <p:txBody>
              <a:bodyPr wrap="square" rtlCol="0">
                <a:spAutoFit/>
              </a:bodyPr>
              <a:lstStyle/>
              <a:p>
                <a:r>
                  <a:rPr lang="en-US" sz="2400" b="1" dirty="0">
                    <a:latin typeface="+mj-lt"/>
                  </a:rPr>
                  <a:t>r</a:t>
                </a:r>
              </a:p>
            </p:txBody>
          </p:sp>
          <p:sp>
            <p:nvSpPr>
              <p:cNvPr id="16" name="TextBox 15"/>
              <p:cNvSpPr txBox="1"/>
              <p:nvPr/>
            </p:nvSpPr>
            <p:spPr>
              <a:xfrm>
                <a:off x="6781800" y="1819870"/>
                <a:ext cx="304800" cy="461665"/>
              </a:xfrm>
              <a:prstGeom prst="rect">
                <a:avLst/>
              </a:prstGeom>
              <a:noFill/>
            </p:spPr>
            <p:txBody>
              <a:bodyPr wrap="square" rtlCol="0">
                <a:spAutoFit/>
              </a:bodyPr>
              <a:lstStyle/>
              <a:p>
                <a:r>
                  <a:rPr lang="en-US" sz="2400" b="1" dirty="0">
                    <a:latin typeface="Symbol" pitchFamily="18" charset="2"/>
                  </a:rPr>
                  <a:t>q</a:t>
                </a:r>
              </a:p>
            </p:txBody>
          </p:sp>
          <p:sp>
            <p:nvSpPr>
              <p:cNvPr id="17" name="TextBox 16"/>
              <p:cNvSpPr txBox="1"/>
              <p:nvPr/>
            </p:nvSpPr>
            <p:spPr>
              <a:xfrm>
                <a:off x="7010400" y="2738735"/>
                <a:ext cx="304800" cy="461665"/>
              </a:xfrm>
              <a:prstGeom prst="rect">
                <a:avLst/>
              </a:prstGeom>
              <a:noFill/>
            </p:spPr>
            <p:txBody>
              <a:bodyPr wrap="square" rtlCol="0">
                <a:spAutoFit/>
              </a:bodyPr>
              <a:lstStyle/>
              <a:p>
                <a:r>
                  <a:rPr lang="en-US" sz="2400" b="1" dirty="0">
                    <a:latin typeface="Symbol" pitchFamily="18" charset="2"/>
                  </a:rPr>
                  <a:t>f</a:t>
                </a:r>
              </a:p>
            </p:txBody>
          </p:sp>
          <p:sp>
            <p:nvSpPr>
              <p:cNvPr id="18" name="TextBox 17"/>
              <p:cNvSpPr txBox="1"/>
              <p:nvPr/>
            </p:nvSpPr>
            <p:spPr>
              <a:xfrm>
                <a:off x="6096000" y="3348335"/>
                <a:ext cx="361950" cy="461665"/>
              </a:xfrm>
              <a:prstGeom prst="rect">
                <a:avLst/>
              </a:prstGeom>
              <a:noFill/>
            </p:spPr>
            <p:txBody>
              <a:bodyPr wrap="square" rtlCol="0">
                <a:spAutoFit/>
              </a:bodyPr>
              <a:lstStyle/>
              <a:p>
                <a:r>
                  <a:rPr lang="en-US" sz="2400" b="1" dirty="0">
                    <a:latin typeface="+mj-lt"/>
                  </a:rPr>
                  <a:t>x</a:t>
                </a:r>
              </a:p>
            </p:txBody>
          </p:sp>
          <p:sp>
            <p:nvSpPr>
              <p:cNvPr id="20" name="TextBox 19"/>
              <p:cNvSpPr txBox="1"/>
              <p:nvPr/>
            </p:nvSpPr>
            <p:spPr>
              <a:xfrm>
                <a:off x="7086600" y="381000"/>
                <a:ext cx="361950" cy="461665"/>
              </a:xfrm>
              <a:prstGeom prst="rect">
                <a:avLst/>
              </a:prstGeom>
              <a:noFill/>
            </p:spPr>
            <p:txBody>
              <a:bodyPr wrap="square" rtlCol="0">
                <a:spAutoFit/>
              </a:bodyPr>
              <a:lstStyle/>
              <a:p>
                <a:r>
                  <a:rPr lang="en-US" sz="2400" b="1" dirty="0">
                    <a:latin typeface="+mj-lt"/>
                  </a:rPr>
                  <a:t>z</a:t>
                </a:r>
              </a:p>
            </p:txBody>
          </p:sp>
        </p:grpSp>
      </p:grpSp>
      <p:graphicFrame>
        <p:nvGraphicFramePr>
          <p:cNvPr id="23" name="Object 22"/>
          <p:cNvGraphicFramePr>
            <a:graphicFrameLocks noChangeAspect="1"/>
          </p:cNvGraphicFramePr>
          <p:nvPr>
            <p:extLst>
              <p:ext uri="{D42A27DB-BD31-4B8C-83A1-F6EECF244321}">
                <p14:modId xmlns:p14="http://schemas.microsoft.com/office/powerpoint/2010/main" val="2916813983"/>
              </p:ext>
            </p:extLst>
          </p:nvPr>
        </p:nvGraphicFramePr>
        <p:xfrm>
          <a:off x="525463" y="519410"/>
          <a:ext cx="4892675" cy="2762250"/>
        </p:xfrm>
        <a:graphic>
          <a:graphicData uri="http://schemas.openxmlformats.org/presentationml/2006/ole">
            <mc:AlternateContent xmlns:mc="http://schemas.openxmlformats.org/markup-compatibility/2006">
              <mc:Choice xmlns:v="urn:schemas-microsoft-com:vml" Requires="v">
                <p:oleObj spid="_x0000_s59503" name="Equation" r:id="rId6" imgW="3225600" imgH="1841400" progId="Equation.DSMT4">
                  <p:embed/>
                </p:oleObj>
              </mc:Choice>
              <mc:Fallback>
                <p:oleObj name="Equation" r:id="rId6" imgW="3225600" imgH="1841400" progId="Equation.DSMT4">
                  <p:embed/>
                  <p:pic>
                    <p:nvPicPr>
                      <p:cNvPr id="0" name=""/>
                      <p:cNvPicPr>
                        <a:picLocks noChangeAspect="1" noChangeArrowheads="1"/>
                      </p:cNvPicPr>
                      <p:nvPr/>
                    </p:nvPicPr>
                    <p:blipFill>
                      <a:blip r:embed="rId7"/>
                      <a:srcRect/>
                      <a:stretch>
                        <a:fillRect/>
                      </a:stretch>
                    </p:blipFill>
                    <p:spPr bwMode="auto">
                      <a:xfrm>
                        <a:off x="525463" y="519410"/>
                        <a:ext cx="4892675" cy="27622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66983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04/17/2020</a:t>
            </a:r>
            <a:endParaRPr lang="en-US" dirty="0"/>
          </a:p>
        </p:txBody>
      </p:sp>
      <p:sp>
        <p:nvSpPr>
          <p:cNvPr id="3" name="Footer Placeholder 2"/>
          <p:cNvSpPr>
            <a:spLocks noGrp="1"/>
          </p:cNvSpPr>
          <p:nvPr>
            <p:ph type="ftr" sz="quarter" idx="11"/>
          </p:nvPr>
        </p:nvSpPr>
        <p:spPr/>
        <p:txBody>
          <a:bodyPr/>
          <a:lstStyle/>
          <a:p>
            <a:r>
              <a:rPr lang="en-US"/>
              <a:t>PHY 712  Spring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988867849"/>
              </p:ext>
            </p:extLst>
          </p:nvPr>
        </p:nvGraphicFramePr>
        <p:xfrm>
          <a:off x="960438" y="155575"/>
          <a:ext cx="7223125" cy="6267450"/>
        </p:xfrm>
        <a:graphic>
          <a:graphicData uri="http://schemas.openxmlformats.org/presentationml/2006/ole">
            <mc:AlternateContent xmlns:mc="http://schemas.openxmlformats.org/markup-compatibility/2006">
              <mc:Choice xmlns:v="urn:schemas-microsoft-com:vml" Requires="v">
                <p:oleObj spid="_x0000_s72728" name="Equation" r:id="rId4" imgW="4762440" imgH="4178160" progId="Equation.DSMT4">
                  <p:embed/>
                </p:oleObj>
              </mc:Choice>
              <mc:Fallback>
                <p:oleObj name="Equation" r:id="rId4" imgW="4762440" imgH="4178160" progId="Equation.DSMT4">
                  <p:embed/>
                  <p:pic>
                    <p:nvPicPr>
                      <p:cNvPr id="0" name=""/>
                      <p:cNvPicPr>
                        <a:picLocks noChangeAspect="1" noChangeArrowheads="1"/>
                      </p:cNvPicPr>
                      <p:nvPr/>
                    </p:nvPicPr>
                    <p:blipFill>
                      <a:blip r:embed="rId5"/>
                      <a:srcRect/>
                      <a:stretch>
                        <a:fillRect/>
                      </a:stretch>
                    </p:blipFill>
                    <p:spPr bwMode="auto">
                      <a:xfrm>
                        <a:off x="960438" y="155575"/>
                        <a:ext cx="7223125" cy="62674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28113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04/17/2020</a:t>
            </a:r>
            <a:endParaRPr lang="en-US" dirty="0"/>
          </a:p>
        </p:txBody>
      </p:sp>
      <p:sp>
        <p:nvSpPr>
          <p:cNvPr id="3" name="Footer Placeholder 2"/>
          <p:cNvSpPr>
            <a:spLocks noGrp="1"/>
          </p:cNvSpPr>
          <p:nvPr>
            <p:ph type="ftr" sz="quarter" idx="11"/>
          </p:nvPr>
        </p:nvSpPr>
        <p:spPr/>
        <p:txBody>
          <a:bodyPr/>
          <a:lstStyle/>
          <a:p>
            <a:r>
              <a:rPr lang="en-US"/>
              <a:t>PHY 712  Spring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pSp>
        <p:nvGrpSpPr>
          <p:cNvPr id="5" name="Group 4"/>
          <p:cNvGrpSpPr/>
          <p:nvPr/>
        </p:nvGrpSpPr>
        <p:grpSpPr>
          <a:xfrm>
            <a:off x="1459523" y="1556101"/>
            <a:ext cx="4788877" cy="1263299"/>
            <a:chOff x="1459523" y="1027166"/>
            <a:chExt cx="4788877" cy="1263299"/>
          </a:xfrm>
        </p:grpSpPr>
        <p:sp>
          <p:nvSpPr>
            <p:cNvPr id="6" name="Oval 5"/>
            <p:cNvSpPr/>
            <p:nvPr/>
          </p:nvSpPr>
          <p:spPr>
            <a:xfrm>
              <a:off x="3505200" y="1828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008811">
              <a:off x="1831569" y="159123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20826428">
              <a:off x="3873729" y="168267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986738" y="1671935"/>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(t)</a:t>
              </a:r>
            </a:p>
          </p:txBody>
        </p:sp>
        <p:sp>
          <p:nvSpPr>
            <p:cNvPr id="10" name="TextBox 9"/>
            <p:cNvSpPr txBox="1"/>
            <p:nvPr/>
          </p:nvSpPr>
          <p:spPr>
            <a:xfrm>
              <a:off x="4272738" y="1828800"/>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a:t>
              </a:r>
              <a:r>
                <a:rPr lang="en-US" sz="2400" b="1" dirty="0" err="1">
                  <a:latin typeface="+mj-lt"/>
                </a:rPr>
                <a:t>t+</a:t>
              </a:r>
              <a:r>
                <a:rPr lang="en-US" sz="2400" b="1" dirty="0" err="1">
                  <a:latin typeface="Symbol" pitchFamily="18" charset="2"/>
                </a:rPr>
                <a:t>D</a:t>
              </a:r>
              <a:r>
                <a:rPr lang="en-US" sz="2400" b="1" dirty="0" err="1">
                  <a:latin typeface="+mj-lt"/>
                </a:rPr>
                <a:t>t</a:t>
              </a:r>
              <a:r>
                <a:rPr lang="en-US" sz="2400" b="1" dirty="0">
                  <a:latin typeface="+mj-lt"/>
                </a:rPr>
                <a:t>)</a:t>
              </a:r>
            </a:p>
          </p:txBody>
        </p:sp>
        <p:sp>
          <p:nvSpPr>
            <p:cNvPr id="11" name="Oval 10"/>
            <p:cNvSpPr/>
            <p:nvPr/>
          </p:nvSpPr>
          <p:spPr>
            <a:xfrm>
              <a:off x="1694219" y="1343966"/>
              <a:ext cx="146304" cy="144865"/>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486400" y="1496366"/>
              <a:ext cx="146304" cy="144865"/>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459523" y="1027166"/>
              <a:ext cx="762000" cy="461665"/>
            </a:xfrm>
            <a:prstGeom prst="rect">
              <a:avLst/>
            </a:prstGeom>
            <a:noFill/>
          </p:spPr>
          <p:txBody>
            <a:bodyPr wrap="square" rtlCol="0">
              <a:spAutoFit/>
            </a:bodyPr>
            <a:lstStyle/>
            <a:p>
              <a:r>
                <a:rPr lang="en-US" sz="2400" b="1" i="1" dirty="0">
                  <a:latin typeface="+mj-lt"/>
                </a:rPr>
                <a:t>q</a:t>
              </a:r>
            </a:p>
          </p:txBody>
        </p:sp>
        <p:sp>
          <p:nvSpPr>
            <p:cNvPr id="14" name="TextBox 13"/>
            <p:cNvSpPr txBox="1"/>
            <p:nvPr/>
          </p:nvSpPr>
          <p:spPr>
            <a:xfrm>
              <a:off x="5486400" y="1143000"/>
              <a:ext cx="762000" cy="461665"/>
            </a:xfrm>
            <a:prstGeom prst="rect">
              <a:avLst/>
            </a:prstGeom>
            <a:noFill/>
          </p:spPr>
          <p:txBody>
            <a:bodyPr wrap="square" rtlCol="0">
              <a:spAutoFit/>
            </a:bodyPr>
            <a:lstStyle/>
            <a:p>
              <a:r>
                <a:rPr lang="en-US" sz="2400" b="1" i="1" dirty="0">
                  <a:latin typeface="+mj-lt"/>
                </a:rPr>
                <a:t>q</a:t>
              </a:r>
            </a:p>
          </p:txBody>
        </p:sp>
      </p:grpSp>
      <p:sp>
        <p:nvSpPr>
          <p:cNvPr id="15" name="TextBox 14"/>
          <p:cNvSpPr txBox="1"/>
          <p:nvPr/>
        </p:nvSpPr>
        <p:spPr>
          <a:xfrm>
            <a:off x="228600" y="228600"/>
            <a:ext cx="7924800" cy="461665"/>
          </a:xfrm>
          <a:prstGeom prst="rect">
            <a:avLst/>
          </a:prstGeom>
          <a:noFill/>
        </p:spPr>
        <p:txBody>
          <a:bodyPr wrap="square" rtlCol="0">
            <a:spAutoFit/>
          </a:bodyPr>
          <a:lstStyle/>
          <a:p>
            <a:r>
              <a:rPr lang="en-US" sz="2400" dirty="0">
                <a:latin typeface="+mj-lt"/>
              </a:rPr>
              <a:t>Estimation of </a:t>
            </a:r>
            <a:r>
              <a:rPr lang="en-US" sz="2400" b="1" dirty="0" err="1">
                <a:latin typeface="Symbol" pitchFamily="18" charset="2"/>
              </a:rPr>
              <a:t>Db</a:t>
            </a:r>
            <a:endParaRPr lang="en-US" sz="2400" b="1" dirty="0">
              <a:latin typeface="+mj-lt"/>
            </a:endParaRPr>
          </a:p>
        </p:txBody>
      </p:sp>
      <p:sp>
        <p:nvSpPr>
          <p:cNvPr id="16" name="Right Arrow 15"/>
          <p:cNvSpPr/>
          <p:nvPr/>
        </p:nvSpPr>
        <p:spPr>
          <a:xfrm rot="16357037">
            <a:off x="3039767" y="1597628"/>
            <a:ext cx="1322649" cy="33173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815538" y="1524000"/>
            <a:ext cx="1213662" cy="461665"/>
          </a:xfrm>
          <a:prstGeom prst="rect">
            <a:avLst/>
          </a:prstGeom>
          <a:noFill/>
        </p:spPr>
        <p:txBody>
          <a:bodyPr wrap="square" rtlCol="0">
            <a:spAutoFit/>
          </a:bodyPr>
          <a:lstStyle/>
          <a:p>
            <a:r>
              <a:rPr lang="en-US" sz="2400" b="1" dirty="0" err="1">
                <a:latin typeface="Symbol" pitchFamily="18" charset="2"/>
              </a:rPr>
              <a:t>Db</a:t>
            </a:r>
            <a:endParaRPr lang="en-US" sz="2400" b="1" dirty="0">
              <a:latin typeface="+mj-lt"/>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3827551503"/>
              </p:ext>
            </p:extLst>
          </p:nvPr>
        </p:nvGraphicFramePr>
        <p:xfrm>
          <a:off x="68262" y="3149675"/>
          <a:ext cx="5486239" cy="1230287"/>
        </p:xfrm>
        <a:graphic>
          <a:graphicData uri="http://schemas.openxmlformats.org/presentationml/2006/ole">
            <mc:AlternateContent xmlns:mc="http://schemas.openxmlformats.org/markup-compatibility/2006">
              <mc:Choice xmlns:v="urn:schemas-microsoft-com:vml" Requires="v">
                <p:oleObj spid="_x0000_s60524" name="Equation" r:id="rId3" imgW="3200400" imgH="698400" progId="Equation.DSMT4">
                  <p:embed/>
                </p:oleObj>
              </mc:Choice>
              <mc:Fallback>
                <p:oleObj name="Equation" r:id="rId3" imgW="3200400" imgH="698400" progId="Equation.DSMT4">
                  <p:embed/>
                  <p:pic>
                    <p:nvPicPr>
                      <p:cNvPr id="0" name=""/>
                      <p:cNvPicPr>
                        <a:picLocks noChangeAspect="1" noChangeArrowheads="1"/>
                      </p:cNvPicPr>
                      <p:nvPr/>
                    </p:nvPicPr>
                    <p:blipFill>
                      <a:blip r:embed="rId4"/>
                      <a:srcRect/>
                      <a:stretch>
                        <a:fillRect/>
                      </a:stretch>
                    </p:blipFill>
                    <p:spPr bwMode="auto">
                      <a:xfrm>
                        <a:off x="68262" y="3149675"/>
                        <a:ext cx="5486239" cy="1230287"/>
                      </a:xfrm>
                      <a:prstGeom prst="rect">
                        <a:avLst/>
                      </a:prstGeom>
                      <a:noFill/>
                      <a:ln>
                        <a:noFill/>
                      </a:ln>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999276482"/>
              </p:ext>
            </p:extLst>
          </p:nvPr>
        </p:nvGraphicFramePr>
        <p:xfrm>
          <a:off x="1190625" y="4711700"/>
          <a:ext cx="5019675" cy="925513"/>
        </p:xfrm>
        <a:graphic>
          <a:graphicData uri="http://schemas.openxmlformats.org/presentationml/2006/ole">
            <mc:AlternateContent xmlns:mc="http://schemas.openxmlformats.org/markup-compatibility/2006">
              <mc:Choice xmlns:v="urn:schemas-microsoft-com:vml" Requires="v">
                <p:oleObj spid="_x0000_s60525" name="数式" r:id="rId5" imgW="2336760" imgH="419040" progId="Equation.3">
                  <p:embed/>
                </p:oleObj>
              </mc:Choice>
              <mc:Fallback>
                <p:oleObj name="数式" r:id="rId5" imgW="2336760" imgH="419040" progId="Equation.3">
                  <p:embed/>
                  <p:pic>
                    <p:nvPicPr>
                      <p:cNvPr id="0" name=""/>
                      <p:cNvPicPr>
                        <a:picLocks noChangeAspect="1" noChangeArrowheads="1"/>
                      </p:cNvPicPr>
                      <p:nvPr/>
                    </p:nvPicPr>
                    <p:blipFill>
                      <a:blip r:embed="rId6"/>
                      <a:srcRect/>
                      <a:stretch>
                        <a:fillRect/>
                      </a:stretch>
                    </p:blipFill>
                    <p:spPr bwMode="auto">
                      <a:xfrm>
                        <a:off x="1190625" y="4711700"/>
                        <a:ext cx="5019675"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U-Turn Arrow 19"/>
          <p:cNvSpPr/>
          <p:nvPr/>
        </p:nvSpPr>
        <p:spPr>
          <a:xfrm flipH="1">
            <a:off x="4343400" y="3352800"/>
            <a:ext cx="2590800" cy="6096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TextBox 20"/>
          <p:cNvSpPr txBox="1"/>
          <p:nvPr/>
        </p:nvSpPr>
        <p:spPr>
          <a:xfrm>
            <a:off x="6248400" y="4038600"/>
            <a:ext cx="2438400" cy="830997"/>
          </a:xfrm>
          <a:prstGeom prst="rect">
            <a:avLst/>
          </a:prstGeom>
          <a:noFill/>
        </p:spPr>
        <p:txBody>
          <a:bodyPr wrap="square" rtlCol="0">
            <a:spAutoFit/>
          </a:bodyPr>
          <a:lstStyle/>
          <a:p>
            <a:r>
              <a:rPr lang="en-US" sz="2400" dirty="0">
                <a:latin typeface="+mj-lt"/>
              </a:rPr>
              <a:t>mass of particle having charge </a:t>
            </a:r>
            <a:r>
              <a:rPr lang="en-US" sz="2400" i="1" dirty="0">
                <a:latin typeface="+mj-lt"/>
              </a:rPr>
              <a:t>q</a:t>
            </a:r>
          </a:p>
        </p:txBody>
      </p:sp>
    </p:spTree>
    <p:extLst>
      <p:ext uri="{BB962C8B-B14F-4D97-AF65-F5344CB8AC3E}">
        <p14:creationId xmlns:p14="http://schemas.microsoft.com/office/powerpoint/2010/main" val="560564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04/17/2020</a:t>
            </a:r>
            <a:endParaRPr lang="en-US" dirty="0"/>
          </a:p>
        </p:txBody>
      </p:sp>
      <p:sp>
        <p:nvSpPr>
          <p:cNvPr id="3" name="Footer Placeholder 2"/>
          <p:cNvSpPr>
            <a:spLocks noGrp="1"/>
          </p:cNvSpPr>
          <p:nvPr>
            <p:ph type="ftr" sz="quarter" idx="11"/>
          </p:nvPr>
        </p:nvSpPr>
        <p:spPr/>
        <p:txBody>
          <a:bodyPr/>
          <a:lstStyle/>
          <a:p>
            <a:r>
              <a:rPr lang="en-US"/>
              <a:t>PHY 712  Spring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pSp>
        <p:nvGrpSpPr>
          <p:cNvPr id="5" name="Group 4"/>
          <p:cNvGrpSpPr/>
          <p:nvPr/>
        </p:nvGrpSpPr>
        <p:grpSpPr>
          <a:xfrm>
            <a:off x="1459523" y="1556101"/>
            <a:ext cx="4788877" cy="1263299"/>
            <a:chOff x="1459523" y="1027166"/>
            <a:chExt cx="4788877" cy="1263299"/>
          </a:xfrm>
        </p:grpSpPr>
        <p:sp>
          <p:nvSpPr>
            <p:cNvPr id="6" name="Oval 5"/>
            <p:cNvSpPr/>
            <p:nvPr/>
          </p:nvSpPr>
          <p:spPr>
            <a:xfrm>
              <a:off x="3505200" y="1828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008811">
              <a:off x="1831569" y="159123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20826428">
              <a:off x="3873729" y="168267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986738" y="1671935"/>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(t)</a:t>
              </a:r>
            </a:p>
          </p:txBody>
        </p:sp>
        <p:sp>
          <p:nvSpPr>
            <p:cNvPr id="10" name="TextBox 9"/>
            <p:cNvSpPr txBox="1"/>
            <p:nvPr/>
          </p:nvSpPr>
          <p:spPr>
            <a:xfrm>
              <a:off x="4272738" y="1828800"/>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a:t>
              </a:r>
              <a:r>
                <a:rPr lang="en-US" sz="2400" b="1" dirty="0" err="1">
                  <a:latin typeface="+mj-lt"/>
                </a:rPr>
                <a:t>t+</a:t>
              </a:r>
              <a:r>
                <a:rPr lang="en-US" sz="2400" b="1" dirty="0" err="1">
                  <a:latin typeface="Symbol" pitchFamily="18" charset="2"/>
                </a:rPr>
                <a:t>D</a:t>
              </a:r>
              <a:r>
                <a:rPr lang="en-US" sz="2400" b="1" dirty="0" err="1">
                  <a:latin typeface="+mj-lt"/>
                </a:rPr>
                <a:t>t</a:t>
              </a:r>
              <a:r>
                <a:rPr lang="en-US" sz="2400" b="1" dirty="0">
                  <a:latin typeface="+mj-lt"/>
                </a:rPr>
                <a:t>)</a:t>
              </a:r>
            </a:p>
          </p:txBody>
        </p:sp>
        <p:sp>
          <p:nvSpPr>
            <p:cNvPr id="11" name="Oval 10"/>
            <p:cNvSpPr/>
            <p:nvPr/>
          </p:nvSpPr>
          <p:spPr>
            <a:xfrm>
              <a:off x="1694219" y="1343966"/>
              <a:ext cx="146304" cy="144865"/>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486400" y="1496366"/>
              <a:ext cx="146304" cy="144865"/>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459523" y="1027166"/>
              <a:ext cx="762000" cy="461665"/>
            </a:xfrm>
            <a:prstGeom prst="rect">
              <a:avLst/>
            </a:prstGeom>
            <a:noFill/>
          </p:spPr>
          <p:txBody>
            <a:bodyPr wrap="square" rtlCol="0">
              <a:spAutoFit/>
            </a:bodyPr>
            <a:lstStyle/>
            <a:p>
              <a:r>
                <a:rPr lang="en-US" sz="2400" b="1" i="1" dirty="0">
                  <a:latin typeface="+mj-lt"/>
                </a:rPr>
                <a:t>q</a:t>
              </a:r>
            </a:p>
          </p:txBody>
        </p:sp>
        <p:sp>
          <p:nvSpPr>
            <p:cNvPr id="14" name="TextBox 13"/>
            <p:cNvSpPr txBox="1"/>
            <p:nvPr/>
          </p:nvSpPr>
          <p:spPr>
            <a:xfrm>
              <a:off x="5486400" y="1143000"/>
              <a:ext cx="762000" cy="461665"/>
            </a:xfrm>
            <a:prstGeom prst="rect">
              <a:avLst/>
            </a:prstGeom>
            <a:noFill/>
          </p:spPr>
          <p:txBody>
            <a:bodyPr wrap="square" rtlCol="0">
              <a:spAutoFit/>
            </a:bodyPr>
            <a:lstStyle/>
            <a:p>
              <a:r>
                <a:rPr lang="en-US" sz="2400" b="1" i="1" dirty="0">
                  <a:latin typeface="+mj-lt"/>
                </a:rPr>
                <a:t>q</a:t>
              </a:r>
            </a:p>
          </p:txBody>
        </p:sp>
      </p:grpSp>
      <p:sp>
        <p:nvSpPr>
          <p:cNvPr id="15" name="TextBox 14"/>
          <p:cNvSpPr txBox="1"/>
          <p:nvPr/>
        </p:nvSpPr>
        <p:spPr>
          <a:xfrm>
            <a:off x="228599" y="228600"/>
            <a:ext cx="8748087" cy="461665"/>
          </a:xfrm>
          <a:prstGeom prst="rect">
            <a:avLst/>
          </a:prstGeom>
          <a:noFill/>
        </p:spPr>
        <p:txBody>
          <a:bodyPr wrap="square" rtlCol="0">
            <a:spAutoFit/>
          </a:bodyPr>
          <a:lstStyle/>
          <a:p>
            <a:r>
              <a:rPr lang="en-US" sz="2400" dirty="0">
                <a:latin typeface="+mj-lt"/>
              </a:rPr>
              <a:t>Estimation of </a:t>
            </a:r>
            <a:r>
              <a:rPr lang="en-US" sz="2400" b="1" dirty="0">
                <a:latin typeface="Symbol" pitchFamily="18" charset="2"/>
              </a:rPr>
              <a:t>Db  </a:t>
            </a:r>
            <a:r>
              <a:rPr lang="en-US" sz="2400" dirty="0"/>
              <a:t>or </a:t>
            </a:r>
            <a:r>
              <a:rPr lang="en-US" sz="2400" i="1" dirty="0"/>
              <a:t>Q </a:t>
            </a:r>
            <a:r>
              <a:rPr lang="en-US" sz="2400" dirty="0"/>
              <a:t>-- for the case of Rutherford scattering</a:t>
            </a:r>
            <a:endParaRPr lang="en-US" sz="2400" dirty="0">
              <a:latin typeface="+mj-lt"/>
            </a:endParaRPr>
          </a:p>
        </p:txBody>
      </p:sp>
      <p:sp>
        <p:nvSpPr>
          <p:cNvPr id="16" name="Right Arrow 15"/>
          <p:cNvSpPr/>
          <p:nvPr/>
        </p:nvSpPr>
        <p:spPr>
          <a:xfrm rot="16357037">
            <a:off x="3039767" y="1597628"/>
            <a:ext cx="1322649" cy="33173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815538" y="1524000"/>
            <a:ext cx="1213662" cy="461665"/>
          </a:xfrm>
          <a:prstGeom prst="rect">
            <a:avLst/>
          </a:prstGeom>
          <a:noFill/>
        </p:spPr>
        <p:txBody>
          <a:bodyPr wrap="square" rtlCol="0">
            <a:spAutoFit/>
          </a:bodyPr>
          <a:lstStyle/>
          <a:p>
            <a:r>
              <a:rPr lang="en-US" sz="2400" b="1" dirty="0" err="1">
                <a:latin typeface="Symbol" pitchFamily="18" charset="2"/>
              </a:rPr>
              <a:t>Db</a:t>
            </a:r>
            <a:endParaRPr lang="en-US" sz="2400" b="1" dirty="0">
              <a:latin typeface="+mj-lt"/>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1463769386"/>
              </p:ext>
            </p:extLst>
          </p:nvPr>
        </p:nvGraphicFramePr>
        <p:xfrm>
          <a:off x="746125" y="3332163"/>
          <a:ext cx="7353300" cy="2992437"/>
        </p:xfrm>
        <a:graphic>
          <a:graphicData uri="http://schemas.openxmlformats.org/presentationml/2006/ole">
            <mc:AlternateContent xmlns:mc="http://schemas.openxmlformats.org/markup-compatibility/2006">
              <mc:Choice xmlns:v="urn:schemas-microsoft-com:vml" Requires="v">
                <p:oleObj spid="_x0000_s62523" name="Equation" r:id="rId4" imgW="5740200" imgH="2273040" progId="Equation.DSMT4">
                  <p:embed/>
                </p:oleObj>
              </mc:Choice>
              <mc:Fallback>
                <p:oleObj name="Equation" r:id="rId4" imgW="5740200" imgH="2273040" progId="Equation.DSMT4">
                  <p:embed/>
                  <p:pic>
                    <p:nvPicPr>
                      <p:cNvPr id="0" name=""/>
                      <p:cNvPicPr>
                        <a:picLocks noChangeAspect="1" noChangeArrowheads="1"/>
                      </p:cNvPicPr>
                      <p:nvPr/>
                    </p:nvPicPr>
                    <p:blipFill>
                      <a:blip r:embed="rId5"/>
                      <a:srcRect/>
                      <a:stretch>
                        <a:fillRect/>
                      </a:stretch>
                    </p:blipFill>
                    <p:spPr bwMode="auto">
                      <a:xfrm>
                        <a:off x="746125" y="3332163"/>
                        <a:ext cx="7353300" cy="2992437"/>
                      </a:xfrm>
                      <a:prstGeom prst="rect">
                        <a:avLst/>
                      </a:prstGeom>
                      <a:noFill/>
                      <a:ln>
                        <a:noFill/>
                      </a:ln>
                    </p:spPr>
                  </p:pic>
                </p:oleObj>
              </mc:Fallback>
            </mc:AlternateContent>
          </a:graphicData>
        </a:graphic>
      </p:graphicFrame>
      <p:sp>
        <p:nvSpPr>
          <p:cNvPr id="19" name="TextBox 18"/>
          <p:cNvSpPr txBox="1"/>
          <p:nvPr/>
        </p:nvSpPr>
        <p:spPr>
          <a:xfrm>
            <a:off x="3493477" y="2662535"/>
            <a:ext cx="609599" cy="461665"/>
          </a:xfrm>
          <a:prstGeom prst="rect">
            <a:avLst/>
          </a:prstGeom>
          <a:noFill/>
        </p:spPr>
        <p:txBody>
          <a:bodyPr wrap="square" rtlCol="0">
            <a:spAutoFit/>
          </a:bodyPr>
          <a:lstStyle/>
          <a:p>
            <a:r>
              <a:rPr lang="en-US" sz="2400" i="1" dirty="0" err="1">
                <a:latin typeface="+mj-lt"/>
              </a:rPr>
              <a:t>Ze</a:t>
            </a:r>
            <a:endParaRPr lang="en-US" sz="2400" i="1" dirty="0">
              <a:latin typeface="+mj-lt"/>
            </a:endParaRPr>
          </a:p>
        </p:txBody>
      </p:sp>
      <p:sp>
        <p:nvSpPr>
          <p:cNvPr id="20" name="Right Arrow 19"/>
          <p:cNvSpPr/>
          <p:nvPr/>
        </p:nvSpPr>
        <p:spPr>
          <a:xfrm rot="1008811">
            <a:off x="6479769" y="562983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20271144">
            <a:off x="6553200" y="5093196"/>
            <a:ext cx="1600200" cy="24496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7003780" y="5733086"/>
            <a:ext cx="372218" cy="461665"/>
          </a:xfrm>
          <a:prstGeom prst="rect">
            <a:avLst/>
          </a:prstGeom>
          <a:noFill/>
        </p:spPr>
        <p:txBody>
          <a:bodyPr wrap="none" rtlCol="0">
            <a:spAutoFit/>
          </a:bodyPr>
          <a:lstStyle/>
          <a:p>
            <a:r>
              <a:rPr lang="en-US" sz="2400" b="1" i="1" dirty="0">
                <a:latin typeface="+mj-lt"/>
              </a:rPr>
              <a:t>p</a:t>
            </a:r>
          </a:p>
        </p:txBody>
      </p:sp>
      <p:sp>
        <p:nvSpPr>
          <p:cNvPr id="23" name="TextBox 22"/>
          <p:cNvSpPr txBox="1"/>
          <p:nvPr/>
        </p:nvSpPr>
        <p:spPr>
          <a:xfrm>
            <a:off x="7156180" y="4572000"/>
            <a:ext cx="457176" cy="461665"/>
          </a:xfrm>
          <a:prstGeom prst="rect">
            <a:avLst/>
          </a:prstGeom>
          <a:noFill/>
        </p:spPr>
        <p:txBody>
          <a:bodyPr wrap="none" rtlCol="0">
            <a:spAutoFit/>
          </a:bodyPr>
          <a:lstStyle/>
          <a:p>
            <a:r>
              <a:rPr lang="en-US" sz="2400" b="1" i="1" dirty="0">
                <a:latin typeface="+mj-lt"/>
              </a:rPr>
              <a:t>p’</a:t>
            </a:r>
          </a:p>
        </p:txBody>
      </p:sp>
      <p:sp>
        <p:nvSpPr>
          <p:cNvPr id="24" name="Right Arrow 23"/>
          <p:cNvSpPr/>
          <p:nvPr/>
        </p:nvSpPr>
        <p:spPr>
          <a:xfrm rot="16200000">
            <a:off x="7617369" y="5178970"/>
            <a:ext cx="1075126" cy="45413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8290887" y="5215676"/>
            <a:ext cx="685800" cy="461665"/>
          </a:xfrm>
          <a:prstGeom prst="rect">
            <a:avLst/>
          </a:prstGeom>
          <a:noFill/>
        </p:spPr>
        <p:txBody>
          <a:bodyPr wrap="square" rtlCol="0">
            <a:spAutoFit/>
          </a:bodyPr>
          <a:lstStyle/>
          <a:p>
            <a:r>
              <a:rPr lang="en-US" sz="2400" b="1" i="1" dirty="0">
                <a:latin typeface="+mj-lt"/>
              </a:rPr>
              <a:t>Q</a:t>
            </a:r>
          </a:p>
        </p:txBody>
      </p:sp>
      <p:sp>
        <p:nvSpPr>
          <p:cNvPr id="26" name="TextBox 25"/>
          <p:cNvSpPr txBox="1"/>
          <p:nvPr/>
        </p:nvSpPr>
        <p:spPr>
          <a:xfrm>
            <a:off x="7267102" y="5257800"/>
            <a:ext cx="546462" cy="461665"/>
          </a:xfrm>
          <a:prstGeom prst="rect">
            <a:avLst/>
          </a:prstGeom>
          <a:noFill/>
        </p:spPr>
        <p:txBody>
          <a:bodyPr wrap="square" rtlCol="0">
            <a:spAutoFit/>
          </a:bodyPr>
          <a:lstStyle/>
          <a:p>
            <a:r>
              <a:rPr lang="en-US" sz="2400" b="1" i="1" dirty="0">
                <a:latin typeface="Symbol" panose="05050102010706020507" pitchFamily="18" charset="2"/>
              </a:rPr>
              <a:t>q</a:t>
            </a:r>
            <a:r>
              <a:rPr lang="en-US" sz="2400" b="1" i="1" dirty="0"/>
              <a:t>’</a:t>
            </a:r>
            <a:endParaRPr lang="en-US" sz="2400" b="1" i="1" dirty="0">
              <a:latin typeface="Symbol" panose="05050102010706020507" pitchFamily="18" charset="2"/>
            </a:endParaRPr>
          </a:p>
        </p:txBody>
      </p:sp>
    </p:spTree>
    <p:extLst>
      <p:ext uri="{BB962C8B-B14F-4D97-AF65-F5344CB8AC3E}">
        <p14:creationId xmlns:p14="http://schemas.microsoft.com/office/powerpoint/2010/main" val="1872415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04/17/2020</a:t>
            </a:r>
            <a:endParaRPr lang="en-US" dirty="0"/>
          </a:p>
        </p:txBody>
      </p:sp>
      <p:sp>
        <p:nvSpPr>
          <p:cNvPr id="3" name="Footer Placeholder 2"/>
          <p:cNvSpPr>
            <a:spLocks noGrp="1"/>
          </p:cNvSpPr>
          <p:nvPr>
            <p:ph type="ftr" sz="quarter" idx="11"/>
          </p:nvPr>
        </p:nvSpPr>
        <p:spPr/>
        <p:txBody>
          <a:bodyPr/>
          <a:lstStyle/>
          <a:p>
            <a:r>
              <a:rPr lang="en-US"/>
              <a:t>PHY 712  Spring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17585" y="76200"/>
            <a:ext cx="7924800" cy="461665"/>
          </a:xfrm>
          <a:prstGeom prst="rect">
            <a:avLst/>
          </a:prstGeom>
          <a:noFill/>
        </p:spPr>
        <p:txBody>
          <a:bodyPr wrap="square" rtlCol="0">
            <a:spAutoFit/>
          </a:bodyPr>
          <a:lstStyle/>
          <a:p>
            <a:r>
              <a:rPr lang="en-US" sz="2400" dirty="0">
                <a:latin typeface="+mj-lt"/>
              </a:rPr>
              <a:t>Case </a:t>
            </a:r>
            <a:r>
              <a:rPr lang="en-US" sz="2400" dirty="0"/>
              <a:t>of Rutherford scattering -- continued</a:t>
            </a:r>
            <a:endParaRPr lang="en-US" sz="2400" dirty="0">
              <a:latin typeface="+mj-lt"/>
            </a:endParaRPr>
          </a:p>
        </p:txBody>
      </p:sp>
      <p:grpSp>
        <p:nvGrpSpPr>
          <p:cNvPr id="6" name="Group 5"/>
          <p:cNvGrpSpPr/>
          <p:nvPr/>
        </p:nvGrpSpPr>
        <p:grpSpPr>
          <a:xfrm>
            <a:off x="750277" y="886467"/>
            <a:ext cx="2754923" cy="1776068"/>
            <a:chOff x="750277" y="886467"/>
            <a:chExt cx="2754923" cy="1776068"/>
          </a:xfrm>
        </p:grpSpPr>
        <p:sp>
          <p:nvSpPr>
            <p:cNvPr id="7" name="TextBox 6"/>
            <p:cNvSpPr txBox="1"/>
            <p:nvPr/>
          </p:nvSpPr>
          <p:spPr>
            <a:xfrm>
              <a:off x="2901138" y="1677597"/>
              <a:ext cx="451662" cy="461665"/>
            </a:xfrm>
            <a:prstGeom prst="rect">
              <a:avLst/>
            </a:prstGeom>
            <a:noFill/>
          </p:spPr>
          <p:txBody>
            <a:bodyPr wrap="square" rtlCol="0">
              <a:spAutoFit/>
            </a:bodyPr>
            <a:lstStyle/>
            <a:p>
              <a:r>
                <a:rPr lang="en-US" sz="2400" b="1" dirty="0"/>
                <a:t>Q</a:t>
              </a:r>
            </a:p>
          </p:txBody>
        </p:sp>
        <p:grpSp>
          <p:nvGrpSpPr>
            <p:cNvPr id="8" name="Group 7"/>
            <p:cNvGrpSpPr/>
            <p:nvPr/>
          </p:nvGrpSpPr>
          <p:grpSpPr>
            <a:xfrm>
              <a:off x="750277" y="886467"/>
              <a:ext cx="2754923" cy="1776068"/>
              <a:chOff x="3493477" y="1671935"/>
              <a:chExt cx="2754923" cy="1776068"/>
            </a:xfrm>
          </p:grpSpPr>
          <p:grpSp>
            <p:nvGrpSpPr>
              <p:cNvPr id="9" name="Group 8"/>
              <p:cNvGrpSpPr/>
              <p:nvPr/>
            </p:nvGrpSpPr>
            <p:grpSpPr>
              <a:xfrm>
                <a:off x="3505200" y="1671935"/>
                <a:ext cx="2743200" cy="990600"/>
                <a:chOff x="3505200" y="1143000"/>
                <a:chExt cx="2743200" cy="990600"/>
              </a:xfrm>
            </p:grpSpPr>
            <p:sp>
              <p:nvSpPr>
                <p:cNvPr id="15" name="Oval 14"/>
                <p:cNvSpPr/>
                <p:nvPr/>
              </p:nvSpPr>
              <p:spPr>
                <a:xfrm>
                  <a:off x="3505200" y="1828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20826428">
                  <a:off x="3873729" y="168267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rot="20852195">
                  <a:off x="4150317" y="1322275"/>
                  <a:ext cx="1213662" cy="461665"/>
                </a:xfrm>
                <a:prstGeom prst="rect">
                  <a:avLst/>
                </a:prstGeom>
                <a:noFill/>
              </p:spPr>
              <p:txBody>
                <a:bodyPr wrap="square" rtlCol="0">
                  <a:spAutoFit/>
                </a:bodyPr>
                <a:lstStyle/>
                <a:p>
                  <a:r>
                    <a:rPr lang="en-US" sz="2400" b="1" dirty="0"/>
                    <a:t>p</a:t>
                  </a:r>
                  <a:r>
                    <a:rPr lang="en-US" sz="2400" b="1" dirty="0">
                      <a:latin typeface="+mj-lt"/>
                    </a:rPr>
                    <a:t>(</a:t>
                  </a:r>
                  <a:r>
                    <a:rPr lang="en-US" sz="2400" b="1" dirty="0" err="1">
                      <a:latin typeface="+mj-lt"/>
                    </a:rPr>
                    <a:t>t+</a:t>
                  </a:r>
                  <a:r>
                    <a:rPr lang="en-US" sz="2400" b="1" dirty="0" err="1">
                      <a:latin typeface="Symbol" pitchFamily="18" charset="2"/>
                    </a:rPr>
                    <a:t>D</a:t>
                  </a:r>
                  <a:r>
                    <a:rPr lang="en-US" sz="2400" b="1" dirty="0" err="1">
                      <a:latin typeface="+mj-lt"/>
                    </a:rPr>
                    <a:t>t</a:t>
                  </a:r>
                  <a:r>
                    <a:rPr lang="en-US" sz="2400" b="1" dirty="0">
                      <a:latin typeface="+mj-lt"/>
                    </a:rPr>
                    <a:t>)</a:t>
                  </a:r>
                </a:p>
              </p:txBody>
            </p:sp>
            <p:sp>
              <p:nvSpPr>
                <p:cNvPr id="18" name="Oval 17"/>
                <p:cNvSpPr/>
                <p:nvPr/>
              </p:nvSpPr>
              <p:spPr>
                <a:xfrm>
                  <a:off x="5486400" y="1496366"/>
                  <a:ext cx="146304" cy="144865"/>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486400" y="1143000"/>
                  <a:ext cx="762000" cy="461665"/>
                </a:xfrm>
                <a:prstGeom prst="rect">
                  <a:avLst/>
                </a:prstGeom>
                <a:noFill/>
              </p:spPr>
              <p:txBody>
                <a:bodyPr wrap="square" rtlCol="0">
                  <a:spAutoFit/>
                </a:bodyPr>
                <a:lstStyle/>
                <a:p>
                  <a:r>
                    <a:rPr lang="en-US" sz="2400" b="1" i="1" dirty="0">
                      <a:latin typeface="+mj-lt"/>
                    </a:rPr>
                    <a:t>q</a:t>
                  </a:r>
                </a:p>
              </p:txBody>
            </p:sp>
          </p:grpSp>
          <p:sp>
            <p:nvSpPr>
              <p:cNvPr id="10" name="Right Arrow 9"/>
              <p:cNvSpPr/>
              <p:nvPr/>
            </p:nvSpPr>
            <p:spPr>
              <a:xfrm rot="16357037">
                <a:off x="5105361" y="2492104"/>
                <a:ext cx="932301" cy="331731"/>
              </a:xfrm>
              <a:prstGeom prst="rightArrow">
                <a:avLst>
                  <a:gd name="adj1" fmla="val 62910"/>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493477" y="2662535"/>
                <a:ext cx="609599" cy="461665"/>
              </a:xfrm>
              <a:prstGeom prst="rect">
                <a:avLst/>
              </a:prstGeom>
              <a:noFill/>
            </p:spPr>
            <p:txBody>
              <a:bodyPr wrap="square" rtlCol="0">
                <a:spAutoFit/>
              </a:bodyPr>
              <a:lstStyle/>
              <a:p>
                <a:r>
                  <a:rPr lang="en-US" sz="2400" i="1" dirty="0" err="1">
                    <a:latin typeface="+mj-lt"/>
                  </a:rPr>
                  <a:t>Ze</a:t>
                </a:r>
                <a:endParaRPr lang="en-US" sz="2400" i="1" dirty="0">
                  <a:latin typeface="+mj-lt"/>
                </a:endParaRPr>
              </a:p>
            </p:txBody>
          </p:sp>
          <p:sp>
            <p:nvSpPr>
              <p:cNvPr id="12" name="Right Arrow 11"/>
              <p:cNvSpPr/>
              <p:nvPr/>
            </p:nvSpPr>
            <p:spPr>
              <a:xfrm rot="1008811">
                <a:off x="3888969" y="281043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rot="797911">
                <a:off x="4272738" y="2986338"/>
                <a:ext cx="1213662" cy="461665"/>
              </a:xfrm>
              <a:prstGeom prst="rect">
                <a:avLst/>
              </a:prstGeom>
              <a:noFill/>
            </p:spPr>
            <p:txBody>
              <a:bodyPr wrap="square" rtlCol="0">
                <a:spAutoFit/>
              </a:bodyPr>
              <a:lstStyle/>
              <a:p>
                <a:r>
                  <a:rPr lang="en-US" sz="2400" b="1" dirty="0"/>
                  <a:t>p</a:t>
                </a:r>
                <a:r>
                  <a:rPr lang="en-US" sz="2400" b="1" dirty="0">
                    <a:latin typeface="+mj-lt"/>
                  </a:rPr>
                  <a:t>(t)</a:t>
                </a:r>
              </a:p>
            </p:txBody>
          </p:sp>
          <p:sp>
            <p:nvSpPr>
              <p:cNvPr id="14" name="TextBox 13"/>
              <p:cNvSpPr txBox="1"/>
              <p:nvPr/>
            </p:nvSpPr>
            <p:spPr>
              <a:xfrm>
                <a:off x="4191000" y="2372295"/>
                <a:ext cx="2057400" cy="457200"/>
              </a:xfrm>
              <a:prstGeom prst="rect">
                <a:avLst/>
              </a:prstGeom>
              <a:noFill/>
            </p:spPr>
            <p:txBody>
              <a:bodyPr wrap="square" rtlCol="0">
                <a:spAutoFit/>
              </a:bodyPr>
              <a:lstStyle/>
              <a:p>
                <a:r>
                  <a:rPr lang="en-US" sz="2400" dirty="0">
                    <a:latin typeface="Symbol" pitchFamily="18" charset="2"/>
                  </a:rPr>
                  <a:t>q</a:t>
                </a:r>
                <a:r>
                  <a:rPr lang="en-US" sz="2400" dirty="0"/>
                  <a:t>’</a:t>
                </a:r>
              </a:p>
            </p:txBody>
          </p:sp>
        </p:grpSp>
      </p:grpSp>
      <p:graphicFrame>
        <p:nvGraphicFramePr>
          <p:cNvPr id="20" name="Object 19"/>
          <p:cNvGraphicFramePr>
            <a:graphicFrameLocks noChangeAspect="1"/>
          </p:cNvGraphicFramePr>
          <p:nvPr>
            <p:extLst>
              <p:ext uri="{D42A27DB-BD31-4B8C-83A1-F6EECF244321}">
                <p14:modId xmlns:p14="http://schemas.microsoft.com/office/powerpoint/2010/main" val="2042530394"/>
              </p:ext>
            </p:extLst>
          </p:nvPr>
        </p:nvGraphicFramePr>
        <p:xfrm>
          <a:off x="4125913" y="414338"/>
          <a:ext cx="4854575" cy="3306762"/>
        </p:xfrm>
        <a:graphic>
          <a:graphicData uri="http://schemas.openxmlformats.org/presentationml/2006/ole">
            <mc:AlternateContent xmlns:mc="http://schemas.openxmlformats.org/markup-compatibility/2006">
              <mc:Choice xmlns:v="urn:schemas-microsoft-com:vml" Requires="v">
                <p:oleObj spid="_x0000_s63606" name="Equation" r:id="rId4" imgW="2260440" imgH="1498320" progId="Equation.DSMT4">
                  <p:embed/>
                </p:oleObj>
              </mc:Choice>
              <mc:Fallback>
                <p:oleObj name="Equation" r:id="rId4" imgW="2260440" imgH="1498320" progId="Equation.DSMT4">
                  <p:embed/>
                  <p:pic>
                    <p:nvPicPr>
                      <p:cNvPr id="0" name=""/>
                      <p:cNvPicPr>
                        <a:picLocks noChangeAspect="1" noChangeArrowheads="1"/>
                      </p:cNvPicPr>
                      <p:nvPr/>
                    </p:nvPicPr>
                    <p:blipFill>
                      <a:blip r:embed="rId5"/>
                      <a:srcRect/>
                      <a:stretch>
                        <a:fillRect/>
                      </a:stretch>
                    </p:blipFill>
                    <p:spPr bwMode="auto">
                      <a:xfrm>
                        <a:off x="4125913" y="414338"/>
                        <a:ext cx="4854575" cy="330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4264231045"/>
              </p:ext>
            </p:extLst>
          </p:nvPr>
        </p:nvGraphicFramePr>
        <p:xfrm>
          <a:off x="1122363" y="3524250"/>
          <a:ext cx="5156200" cy="2800350"/>
        </p:xfrm>
        <a:graphic>
          <a:graphicData uri="http://schemas.openxmlformats.org/presentationml/2006/ole">
            <mc:AlternateContent xmlns:mc="http://schemas.openxmlformats.org/markup-compatibility/2006">
              <mc:Choice xmlns:v="urn:schemas-microsoft-com:vml" Requires="v">
                <p:oleObj spid="_x0000_s63607" name="Equation" r:id="rId6" imgW="2400120" imgH="1269720" progId="Equation.DSMT4">
                  <p:embed/>
                </p:oleObj>
              </mc:Choice>
              <mc:Fallback>
                <p:oleObj name="Equation" r:id="rId6" imgW="2400120" imgH="1269720" progId="Equation.DSMT4">
                  <p:embed/>
                  <p:pic>
                    <p:nvPicPr>
                      <p:cNvPr id="0" name=""/>
                      <p:cNvPicPr>
                        <a:picLocks noChangeAspect="1" noChangeArrowheads="1"/>
                      </p:cNvPicPr>
                      <p:nvPr/>
                    </p:nvPicPr>
                    <p:blipFill>
                      <a:blip r:embed="rId7"/>
                      <a:srcRect/>
                      <a:stretch>
                        <a:fillRect/>
                      </a:stretch>
                    </p:blipFill>
                    <p:spPr bwMode="auto">
                      <a:xfrm>
                        <a:off x="1122363" y="3524250"/>
                        <a:ext cx="51562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48006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04/17/2020</a:t>
            </a:r>
            <a:endParaRPr lang="en-US" dirty="0"/>
          </a:p>
        </p:txBody>
      </p:sp>
      <p:sp>
        <p:nvSpPr>
          <p:cNvPr id="3" name="Footer Placeholder 2"/>
          <p:cNvSpPr>
            <a:spLocks noGrp="1"/>
          </p:cNvSpPr>
          <p:nvPr>
            <p:ph type="ftr" sz="quarter" idx="11"/>
          </p:nvPr>
        </p:nvSpPr>
        <p:spPr/>
        <p:txBody>
          <a:bodyPr/>
          <a:lstStyle/>
          <a:p>
            <a:r>
              <a:rPr lang="en-US"/>
              <a:t>PHY 712  Spring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17585" y="76200"/>
            <a:ext cx="7924800" cy="461665"/>
          </a:xfrm>
          <a:prstGeom prst="rect">
            <a:avLst/>
          </a:prstGeom>
          <a:noFill/>
        </p:spPr>
        <p:txBody>
          <a:bodyPr wrap="square" rtlCol="0">
            <a:spAutoFit/>
          </a:bodyPr>
          <a:lstStyle/>
          <a:p>
            <a:r>
              <a:rPr lang="en-US" sz="2400" dirty="0">
                <a:latin typeface="+mj-lt"/>
              </a:rPr>
              <a:t>Case </a:t>
            </a:r>
            <a:r>
              <a:rPr lang="en-US" sz="2400" dirty="0"/>
              <a:t>of Rutherford scattering -- continued</a:t>
            </a:r>
            <a:endParaRPr lang="en-US" sz="2400" dirty="0">
              <a:latin typeface="+mj-lt"/>
            </a:endParaRPr>
          </a:p>
        </p:txBody>
      </p:sp>
      <p:grpSp>
        <p:nvGrpSpPr>
          <p:cNvPr id="6" name="Group 5"/>
          <p:cNvGrpSpPr/>
          <p:nvPr/>
        </p:nvGrpSpPr>
        <p:grpSpPr>
          <a:xfrm>
            <a:off x="750277" y="886467"/>
            <a:ext cx="2754923" cy="1776068"/>
            <a:chOff x="750277" y="886467"/>
            <a:chExt cx="2754923" cy="1776068"/>
          </a:xfrm>
        </p:grpSpPr>
        <p:sp>
          <p:nvSpPr>
            <p:cNvPr id="7" name="TextBox 6"/>
            <p:cNvSpPr txBox="1"/>
            <p:nvPr/>
          </p:nvSpPr>
          <p:spPr>
            <a:xfrm>
              <a:off x="2901138" y="1677597"/>
              <a:ext cx="451662" cy="461665"/>
            </a:xfrm>
            <a:prstGeom prst="rect">
              <a:avLst/>
            </a:prstGeom>
            <a:noFill/>
          </p:spPr>
          <p:txBody>
            <a:bodyPr wrap="square" rtlCol="0">
              <a:spAutoFit/>
            </a:bodyPr>
            <a:lstStyle/>
            <a:p>
              <a:r>
                <a:rPr lang="en-US" sz="2400" b="1" dirty="0"/>
                <a:t>Q</a:t>
              </a:r>
            </a:p>
          </p:txBody>
        </p:sp>
        <p:grpSp>
          <p:nvGrpSpPr>
            <p:cNvPr id="8" name="Group 7"/>
            <p:cNvGrpSpPr/>
            <p:nvPr/>
          </p:nvGrpSpPr>
          <p:grpSpPr>
            <a:xfrm>
              <a:off x="750277" y="886467"/>
              <a:ext cx="2754923" cy="1776068"/>
              <a:chOff x="3493477" y="1671935"/>
              <a:chExt cx="2754923" cy="1776068"/>
            </a:xfrm>
          </p:grpSpPr>
          <p:grpSp>
            <p:nvGrpSpPr>
              <p:cNvPr id="9" name="Group 8"/>
              <p:cNvGrpSpPr/>
              <p:nvPr/>
            </p:nvGrpSpPr>
            <p:grpSpPr>
              <a:xfrm>
                <a:off x="3505200" y="1671935"/>
                <a:ext cx="2743200" cy="990600"/>
                <a:chOff x="3505200" y="1143000"/>
                <a:chExt cx="2743200" cy="990600"/>
              </a:xfrm>
            </p:grpSpPr>
            <p:sp>
              <p:nvSpPr>
                <p:cNvPr id="15" name="Oval 14"/>
                <p:cNvSpPr/>
                <p:nvPr/>
              </p:nvSpPr>
              <p:spPr>
                <a:xfrm>
                  <a:off x="3505200" y="1828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20826428">
                  <a:off x="3873729" y="168267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rot="20852195">
                  <a:off x="4150317" y="1322275"/>
                  <a:ext cx="1213662" cy="461665"/>
                </a:xfrm>
                <a:prstGeom prst="rect">
                  <a:avLst/>
                </a:prstGeom>
                <a:noFill/>
              </p:spPr>
              <p:txBody>
                <a:bodyPr wrap="square" rtlCol="0">
                  <a:spAutoFit/>
                </a:bodyPr>
                <a:lstStyle/>
                <a:p>
                  <a:r>
                    <a:rPr lang="en-US" sz="2400" b="1" dirty="0"/>
                    <a:t>p</a:t>
                  </a:r>
                  <a:r>
                    <a:rPr lang="en-US" sz="2400" b="1" dirty="0">
                      <a:latin typeface="+mj-lt"/>
                    </a:rPr>
                    <a:t>(</a:t>
                  </a:r>
                  <a:r>
                    <a:rPr lang="en-US" sz="2400" b="1" dirty="0" err="1">
                      <a:latin typeface="+mj-lt"/>
                    </a:rPr>
                    <a:t>t+</a:t>
                  </a:r>
                  <a:r>
                    <a:rPr lang="en-US" sz="2400" b="1" dirty="0" err="1">
                      <a:latin typeface="Symbol" pitchFamily="18" charset="2"/>
                    </a:rPr>
                    <a:t>D</a:t>
                  </a:r>
                  <a:r>
                    <a:rPr lang="en-US" sz="2400" b="1" dirty="0" err="1">
                      <a:latin typeface="+mj-lt"/>
                    </a:rPr>
                    <a:t>t</a:t>
                  </a:r>
                  <a:r>
                    <a:rPr lang="en-US" sz="2400" b="1" dirty="0">
                      <a:latin typeface="+mj-lt"/>
                    </a:rPr>
                    <a:t>)</a:t>
                  </a:r>
                </a:p>
              </p:txBody>
            </p:sp>
            <p:sp>
              <p:nvSpPr>
                <p:cNvPr id="18" name="Oval 17"/>
                <p:cNvSpPr/>
                <p:nvPr/>
              </p:nvSpPr>
              <p:spPr>
                <a:xfrm>
                  <a:off x="5486400" y="1496366"/>
                  <a:ext cx="146304" cy="144865"/>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486400" y="1143000"/>
                  <a:ext cx="762000" cy="461665"/>
                </a:xfrm>
                <a:prstGeom prst="rect">
                  <a:avLst/>
                </a:prstGeom>
                <a:noFill/>
              </p:spPr>
              <p:txBody>
                <a:bodyPr wrap="square" rtlCol="0">
                  <a:spAutoFit/>
                </a:bodyPr>
                <a:lstStyle/>
                <a:p>
                  <a:r>
                    <a:rPr lang="en-US" sz="2400" b="1" i="1" dirty="0">
                      <a:latin typeface="+mj-lt"/>
                    </a:rPr>
                    <a:t>q</a:t>
                  </a:r>
                </a:p>
              </p:txBody>
            </p:sp>
          </p:grpSp>
          <p:sp>
            <p:nvSpPr>
              <p:cNvPr id="10" name="Right Arrow 9"/>
              <p:cNvSpPr/>
              <p:nvPr/>
            </p:nvSpPr>
            <p:spPr>
              <a:xfrm rot="16357037">
                <a:off x="5105361" y="2492104"/>
                <a:ext cx="932301" cy="331731"/>
              </a:xfrm>
              <a:prstGeom prst="rightArrow">
                <a:avLst>
                  <a:gd name="adj1" fmla="val 62910"/>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493477" y="2662535"/>
                <a:ext cx="609599" cy="461665"/>
              </a:xfrm>
              <a:prstGeom prst="rect">
                <a:avLst/>
              </a:prstGeom>
              <a:noFill/>
            </p:spPr>
            <p:txBody>
              <a:bodyPr wrap="square" rtlCol="0">
                <a:spAutoFit/>
              </a:bodyPr>
              <a:lstStyle/>
              <a:p>
                <a:r>
                  <a:rPr lang="en-US" sz="2400" i="1" dirty="0" err="1">
                    <a:latin typeface="+mj-lt"/>
                  </a:rPr>
                  <a:t>Ze</a:t>
                </a:r>
                <a:endParaRPr lang="en-US" sz="2400" i="1" dirty="0">
                  <a:latin typeface="+mj-lt"/>
                </a:endParaRPr>
              </a:p>
            </p:txBody>
          </p:sp>
          <p:sp>
            <p:nvSpPr>
              <p:cNvPr id="12" name="Right Arrow 11"/>
              <p:cNvSpPr/>
              <p:nvPr/>
            </p:nvSpPr>
            <p:spPr>
              <a:xfrm rot="1008811">
                <a:off x="3888969" y="281043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rot="797911">
                <a:off x="4272738" y="2986338"/>
                <a:ext cx="1213662" cy="461665"/>
              </a:xfrm>
              <a:prstGeom prst="rect">
                <a:avLst/>
              </a:prstGeom>
              <a:noFill/>
            </p:spPr>
            <p:txBody>
              <a:bodyPr wrap="square" rtlCol="0">
                <a:spAutoFit/>
              </a:bodyPr>
              <a:lstStyle/>
              <a:p>
                <a:r>
                  <a:rPr lang="en-US" sz="2400" b="1" dirty="0"/>
                  <a:t>p</a:t>
                </a:r>
                <a:r>
                  <a:rPr lang="en-US" sz="2400" b="1" dirty="0">
                    <a:latin typeface="+mj-lt"/>
                  </a:rPr>
                  <a:t>(t)</a:t>
                </a:r>
              </a:p>
            </p:txBody>
          </p:sp>
          <p:sp>
            <p:nvSpPr>
              <p:cNvPr id="14" name="TextBox 13"/>
              <p:cNvSpPr txBox="1"/>
              <p:nvPr/>
            </p:nvSpPr>
            <p:spPr>
              <a:xfrm>
                <a:off x="4191000" y="2372295"/>
                <a:ext cx="2057400" cy="457200"/>
              </a:xfrm>
              <a:prstGeom prst="rect">
                <a:avLst/>
              </a:prstGeom>
              <a:noFill/>
            </p:spPr>
            <p:txBody>
              <a:bodyPr wrap="square" rtlCol="0">
                <a:spAutoFit/>
              </a:bodyPr>
              <a:lstStyle/>
              <a:p>
                <a:r>
                  <a:rPr lang="en-US" sz="2400" dirty="0">
                    <a:latin typeface="Symbol" pitchFamily="18" charset="2"/>
                  </a:rPr>
                  <a:t>q</a:t>
                </a:r>
                <a:r>
                  <a:rPr lang="en-US" sz="2400" dirty="0"/>
                  <a:t>’</a:t>
                </a:r>
              </a:p>
            </p:txBody>
          </p:sp>
        </p:grpSp>
      </p:grpSp>
      <p:graphicFrame>
        <p:nvGraphicFramePr>
          <p:cNvPr id="20" name="Object 19"/>
          <p:cNvGraphicFramePr>
            <a:graphicFrameLocks noChangeAspect="1"/>
          </p:cNvGraphicFramePr>
          <p:nvPr>
            <p:extLst>
              <p:ext uri="{D42A27DB-BD31-4B8C-83A1-F6EECF244321}">
                <p14:modId xmlns:p14="http://schemas.microsoft.com/office/powerpoint/2010/main" val="2240275442"/>
              </p:ext>
            </p:extLst>
          </p:nvPr>
        </p:nvGraphicFramePr>
        <p:xfrm>
          <a:off x="528637" y="2819400"/>
          <a:ext cx="6710363" cy="2857500"/>
        </p:xfrm>
        <a:graphic>
          <a:graphicData uri="http://schemas.openxmlformats.org/presentationml/2006/ole">
            <mc:AlternateContent xmlns:mc="http://schemas.openxmlformats.org/markup-compatibility/2006">
              <mc:Choice xmlns:v="urn:schemas-microsoft-com:vml" Requires="v">
                <p:oleObj spid="_x0000_s64568" name="数式" r:id="rId4" imgW="3124080" imgH="1295280" progId="Equation.3">
                  <p:embed/>
                </p:oleObj>
              </mc:Choice>
              <mc:Fallback>
                <p:oleObj name="数式" r:id="rId4" imgW="3124080" imgH="1295280" progId="Equation.3">
                  <p:embed/>
                  <p:pic>
                    <p:nvPicPr>
                      <p:cNvPr id="0" name=""/>
                      <p:cNvPicPr>
                        <a:picLocks noChangeAspect="1" noChangeArrowheads="1"/>
                      </p:cNvPicPr>
                      <p:nvPr/>
                    </p:nvPicPr>
                    <p:blipFill>
                      <a:blip r:embed="rId5"/>
                      <a:srcRect/>
                      <a:stretch>
                        <a:fillRect/>
                      </a:stretch>
                    </p:blipFill>
                    <p:spPr bwMode="auto">
                      <a:xfrm>
                        <a:off x="528637" y="2819400"/>
                        <a:ext cx="6710363"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77308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04/17/2020</a:t>
            </a:r>
            <a:endParaRPr lang="en-US" dirty="0"/>
          </a:p>
        </p:txBody>
      </p:sp>
      <p:sp>
        <p:nvSpPr>
          <p:cNvPr id="3" name="Footer Placeholder 2"/>
          <p:cNvSpPr>
            <a:spLocks noGrp="1"/>
          </p:cNvSpPr>
          <p:nvPr>
            <p:ph type="ftr" sz="quarter" idx="11"/>
          </p:nvPr>
        </p:nvSpPr>
        <p:spPr/>
        <p:txBody>
          <a:bodyPr/>
          <a:lstStyle/>
          <a:p>
            <a:r>
              <a:rPr lang="en-US"/>
              <a:t>PHY 712  Spring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40937750"/>
              </p:ext>
            </p:extLst>
          </p:nvPr>
        </p:nvGraphicFramePr>
        <p:xfrm>
          <a:off x="146050" y="152400"/>
          <a:ext cx="6985000" cy="2157413"/>
        </p:xfrm>
        <a:graphic>
          <a:graphicData uri="http://schemas.openxmlformats.org/presentationml/2006/ole">
            <mc:AlternateContent xmlns:mc="http://schemas.openxmlformats.org/markup-compatibility/2006">
              <mc:Choice xmlns:v="urn:schemas-microsoft-com:vml" Requires="v">
                <p:oleObj spid="_x0000_s65650" name="Equation" r:id="rId4" imgW="3251160" imgH="977760" progId="Equation.DSMT4">
                  <p:embed/>
                </p:oleObj>
              </mc:Choice>
              <mc:Fallback>
                <p:oleObj name="Equation" r:id="rId4" imgW="3251160" imgH="977760" progId="Equation.DSMT4">
                  <p:embed/>
                  <p:pic>
                    <p:nvPicPr>
                      <p:cNvPr id="0" name=""/>
                      <p:cNvPicPr>
                        <a:picLocks noChangeAspect="1" noChangeArrowheads="1"/>
                      </p:cNvPicPr>
                      <p:nvPr/>
                    </p:nvPicPr>
                    <p:blipFill>
                      <a:blip r:embed="rId5"/>
                      <a:srcRect/>
                      <a:stretch>
                        <a:fillRect/>
                      </a:stretch>
                    </p:blipFill>
                    <p:spPr bwMode="auto">
                      <a:xfrm>
                        <a:off x="146050" y="152400"/>
                        <a:ext cx="6985000" cy="215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86000"/>
            <a:ext cx="8153400" cy="461665"/>
          </a:xfrm>
          <a:prstGeom prst="rect">
            <a:avLst/>
          </a:prstGeom>
          <a:noFill/>
        </p:spPr>
        <p:txBody>
          <a:bodyPr wrap="square" rtlCol="0">
            <a:spAutoFit/>
          </a:bodyPr>
          <a:lstStyle/>
          <a:p>
            <a:r>
              <a:rPr lang="en-US" sz="2400" dirty="0">
                <a:latin typeface="+mj-lt"/>
              </a:rPr>
              <a:t>Comment on frequency dependence --</a:t>
            </a:r>
          </a:p>
        </p:txBody>
      </p:sp>
      <p:graphicFrame>
        <p:nvGraphicFramePr>
          <p:cNvPr id="7" name="Object 6"/>
          <p:cNvGraphicFramePr>
            <a:graphicFrameLocks noChangeAspect="1"/>
          </p:cNvGraphicFramePr>
          <p:nvPr>
            <p:extLst>
              <p:ext uri="{D42A27DB-BD31-4B8C-83A1-F6EECF244321}">
                <p14:modId xmlns:p14="http://schemas.microsoft.com/office/powerpoint/2010/main" val="742823462"/>
              </p:ext>
            </p:extLst>
          </p:nvPr>
        </p:nvGraphicFramePr>
        <p:xfrm>
          <a:off x="838200" y="2747665"/>
          <a:ext cx="7010400" cy="3814763"/>
        </p:xfrm>
        <a:graphic>
          <a:graphicData uri="http://schemas.openxmlformats.org/presentationml/2006/ole">
            <mc:AlternateContent xmlns:mc="http://schemas.openxmlformats.org/markup-compatibility/2006">
              <mc:Choice xmlns:v="urn:schemas-microsoft-com:vml" Requires="v">
                <p:oleObj spid="_x0000_s65651" name="Equation" r:id="rId6" imgW="3200400" imgH="1726920" progId="Equation.DSMT4">
                  <p:embed/>
                </p:oleObj>
              </mc:Choice>
              <mc:Fallback>
                <p:oleObj name="Equation" r:id="rId6" imgW="3200400" imgH="1726920" progId="Equation.DSMT4">
                  <p:embed/>
                  <p:pic>
                    <p:nvPicPr>
                      <p:cNvPr id="0" name=""/>
                      <p:cNvPicPr>
                        <a:picLocks noChangeAspect="1" noChangeArrowheads="1"/>
                      </p:cNvPicPr>
                      <p:nvPr/>
                    </p:nvPicPr>
                    <p:blipFill>
                      <a:blip r:embed="rId7"/>
                      <a:srcRect/>
                      <a:stretch>
                        <a:fillRect/>
                      </a:stretch>
                    </p:blipFill>
                    <p:spPr bwMode="auto">
                      <a:xfrm>
                        <a:off x="838200" y="2747665"/>
                        <a:ext cx="7010400" cy="38147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2636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04/17/2020</a:t>
            </a:r>
            <a:endParaRPr lang="en-US" dirty="0"/>
          </a:p>
        </p:txBody>
      </p:sp>
      <p:sp>
        <p:nvSpPr>
          <p:cNvPr id="3" name="Footer Placeholder 2"/>
          <p:cNvSpPr>
            <a:spLocks noGrp="1"/>
          </p:cNvSpPr>
          <p:nvPr>
            <p:ph type="ftr" sz="quarter" idx="11"/>
          </p:nvPr>
        </p:nvSpPr>
        <p:spPr/>
        <p:txBody>
          <a:bodyPr/>
          <a:lstStyle/>
          <a:p>
            <a:r>
              <a:rPr lang="en-US"/>
              <a:t>PHY 712  Spring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07625745"/>
              </p:ext>
            </p:extLst>
          </p:nvPr>
        </p:nvGraphicFramePr>
        <p:xfrm>
          <a:off x="-1588" y="152400"/>
          <a:ext cx="7281863" cy="2157413"/>
        </p:xfrm>
        <a:graphic>
          <a:graphicData uri="http://schemas.openxmlformats.org/presentationml/2006/ole">
            <mc:AlternateContent xmlns:mc="http://schemas.openxmlformats.org/markup-compatibility/2006">
              <mc:Choice xmlns:v="urn:schemas-microsoft-com:vml" Requires="v">
                <p:oleObj spid="_x0000_s61613" name="Equation" r:id="rId4" imgW="3390840" imgH="977760" progId="Equation.DSMT4">
                  <p:embed/>
                </p:oleObj>
              </mc:Choice>
              <mc:Fallback>
                <p:oleObj name="Equation" r:id="rId4" imgW="3390840" imgH="977760" progId="Equation.DSMT4">
                  <p:embed/>
                  <p:pic>
                    <p:nvPicPr>
                      <p:cNvPr id="0" name="Object 4"/>
                      <p:cNvPicPr>
                        <a:picLocks noChangeAspect="1" noChangeArrowheads="1"/>
                      </p:cNvPicPr>
                      <p:nvPr/>
                    </p:nvPicPr>
                    <p:blipFill>
                      <a:blip r:embed="rId5"/>
                      <a:srcRect/>
                      <a:stretch>
                        <a:fillRect/>
                      </a:stretch>
                    </p:blipFill>
                    <p:spPr bwMode="auto">
                      <a:xfrm>
                        <a:off x="-1588" y="152400"/>
                        <a:ext cx="7281863" cy="215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941075960"/>
              </p:ext>
            </p:extLst>
          </p:nvPr>
        </p:nvGraphicFramePr>
        <p:xfrm>
          <a:off x="358302" y="2514600"/>
          <a:ext cx="6518275" cy="1893732"/>
        </p:xfrm>
        <a:graphic>
          <a:graphicData uri="http://schemas.openxmlformats.org/presentationml/2006/ole">
            <mc:AlternateContent xmlns:mc="http://schemas.openxmlformats.org/markup-compatibility/2006">
              <mc:Choice xmlns:v="urn:schemas-microsoft-com:vml" Requires="v">
                <p:oleObj spid="_x0000_s61614" name="Equation" r:id="rId6" imgW="4673520" imgH="1320480" progId="Equation.DSMT4">
                  <p:embed/>
                </p:oleObj>
              </mc:Choice>
              <mc:Fallback>
                <p:oleObj name="Equation" r:id="rId6" imgW="4673520" imgH="1320480" progId="Equation.DSMT4">
                  <p:embed/>
                  <p:pic>
                    <p:nvPicPr>
                      <p:cNvPr id="0" name="Object 5"/>
                      <p:cNvPicPr>
                        <a:picLocks noChangeAspect="1" noChangeArrowheads="1"/>
                      </p:cNvPicPr>
                      <p:nvPr/>
                    </p:nvPicPr>
                    <p:blipFill>
                      <a:blip r:embed="rId7"/>
                      <a:srcRect/>
                      <a:stretch>
                        <a:fillRect/>
                      </a:stretch>
                    </p:blipFill>
                    <p:spPr bwMode="auto">
                      <a:xfrm>
                        <a:off x="358302" y="2514600"/>
                        <a:ext cx="6518275" cy="189373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486537664"/>
              </p:ext>
            </p:extLst>
          </p:nvPr>
        </p:nvGraphicFramePr>
        <p:xfrm>
          <a:off x="381000" y="4585282"/>
          <a:ext cx="7848600" cy="1536117"/>
        </p:xfrm>
        <a:graphic>
          <a:graphicData uri="http://schemas.openxmlformats.org/presentationml/2006/ole">
            <mc:AlternateContent xmlns:mc="http://schemas.openxmlformats.org/markup-compatibility/2006">
              <mc:Choice xmlns:v="urn:schemas-microsoft-com:vml" Requires="v">
                <p:oleObj spid="_x0000_s61615" name="数式" r:id="rId8" imgW="3682800" imgH="736560" progId="Equation.3">
                  <p:embed/>
                </p:oleObj>
              </mc:Choice>
              <mc:Fallback>
                <p:oleObj name="数式" r:id="rId8" imgW="3682800" imgH="73656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 y="4585282"/>
                        <a:ext cx="7848600" cy="1536117"/>
                      </a:xfrm>
                      <a:prstGeom prst="rect">
                        <a:avLst/>
                      </a:prstGeom>
                      <a:noFill/>
                      <a:ln>
                        <a:noFill/>
                      </a:ln>
                    </p:spPr>
                  </p:pic>
                </p:oleObj>
              </mc:Fallback>
            </mc:AlternateContent>
          </a:graphicData>
        </a:graphic>
      </p:graphicFrame>
      <p:sp>
        <p:nvSpPr>
          <p:cNvPr id="8" name="TextBox 7"/>
          <p:cNvSpPr txBox="1"/>
          <p:nvPr/>
        </p:nvSpPr>
        <p:spPr>
          <a:xfrm>
            <a:off x="6400800" y="5257800"/>
            <a:ext cx="2590800" cy="830997"/>
          </a:xfrm>
          <a:prstGeom prst="rect">
            <a:avLst/>
          </a:prstGeom>
          <a:noFill/>
        </p:spPr>
        <p:txBody>
          <a:bodyPr wrap="square" rtlCol="0">
            <a:spAutoFit/>
          </a:bodyPr>
          <a:lstStyle/>
          <a:p>
            <a:r>
              <a:rPr lang="en-US" sz="2400" dirty="0">
                <a:latin typeface="Symbol" pitchFamily="18" charset="2"/>
              </a:rPr>
              <a:t>l</a:t>
            </a:r>
            <a:r>
              <a:rPr lang="en-US" sz="2400" dirty="0">
                <a:latin typeface="+mj-lt"/>
              </a:rPr>
              <a:t>= “fudge factor” of order unity</a:t>
            </a:r>
          </a:p>
        </p:txBody>
      </p:sp>
    </p:spTree>
    <p:extLst>
      <p:ext uri="{BB962C8B-B14F-4D97-AF65-F5344CB8AC3E}">
        <p14:creationId xmlns:p14="http://schemas.microsoft.com/office/powerpoint/2010/main" val="1009295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04/17/2020</a:t>
            </a:r>
            <a:endParaRPr lang="en-US" dirty="0"/>
          </a:p>
        </p:txBody>
      </p:sp>
      <p:sp>
        <p:nvSpPr>
          <p:cNvPr id="3" name="Footer Placeholder 2"/>
          <p:cNvSpPr>
            <a:spLocks noGrp="1"/>
          </p:cNvSpPr>
          <p:nvPr>
            <p:ph type="ftr" sz="quarter" idx="11"/>
          </p:nvPr>
        </p:nvSpPr>
        <p:spPr/>
        <p:txBody>
          <a:bodyPr/>
          <a:lstStyle/>
          <a:p>
            <a:r>
              <a:rPr lang="en-US"/>
              <a:t>PHY 712  Spring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255995" y="108853"/>
            <a:ext cx="7239000" cy="830997"/>
          </a:xfrm>
          <a:prstGeom prst="rect">
            <a:avLst/>
          </a:prstGeom>
          <a:noFill/>
        </p:spPr>
        <p:txBody>
          <a:bodyPr wrap="square" rtlCol="0">
            <a:spAutoFit/>
          </a:bodyPr>
          <a:lstStyle/>
          <a:p>
            <a:r>
              <a:rPr lang="en-US" sz="2400" dirty="0">
                <a:latin typeface="+mj-lt"/>
              </a:rPr>
              <a:t>Electromagnetic effects in energy loss processes (see Chap. 13 of Jackson) </a:t>
            </a:r>
          </a:p>
        </p:txBody>
      </p:sp>
      <p:grpSp>
        <p:nvGrpSpPr>
          <p:cNvPr id="6" name="Group 5"/>
          <p:cNvGrpSpPr/>
          <p:nvPr/>
        </p:nvGrpSpPr>
        <p:grpSpPr>
          <a:xfrm>
            <a:off x="750277" y="1664342"/>
            <a:ext cx="2754923" cy="1776068"/>
            <a:chOff x="750277" y="886467"/>
            <a:chExt cx="2754923" cy="1776068"/>
          </a:xfrm>
        </p:grpSpPr>
        <p:sp>
          <p:nvSpPr>
            <p:cNvPr id="7" name="TextBox 6"/>
            <p:cNvSpPr txBox="1"/>
            <p:nvPr/>
          </p:nvSpPr>
          <p:spPr>
            <a:xfrm>
              <a:off x="2901138" y="1677597"/>
              <a:ext cx="451662" cy="461665"/>
            </a:xfrm>
            <a:prstGeom prst="rect">
              <a:avLst/>
            </a:prstGeom>
            <a:noFill/>
          </p:spPr>
          <p:txBody>
            <a:bodyPr wrap="square" rtlCol="0">
              <a:spAutoFit/>
            </a:bodyPr>
            <a:lstStyle/>
            <a:p>
              <a:r>
                <a:rPr lang="en-US" sz="2400" b="1" dirty="0"/>
                <a:t>Q</a:t>
              </a:r>
            </a:p>
          </p:txBody>
        </p:sp>
        <p:grpSp>
          <p:nvGrpSpPr>
            <p:cNvPr id="8" name="Group 7"/>
            <p:cNvGrpSpPr/>
            <p:nvPr/>
          </p:nvGrpSpPr>
          <p:grpSpPr>
            <a:xfrm>
              <a:off x="750277" y="886467"/>
              <a:ext cx="2754923" cy="1776068"/>
              <a:chOff x="3493477" y="1671935"/>
              <a:chExt cx="2754923" cy="1776068"/>
            </a:xfrm>
          </p:grpSpPr>
          <p:grpSp>
            <p:nvGrpSpPr>
              <p:cNvPr id="9" name="Group 8"/>
              <p:cNvGrpSpPr/>
              <p:nvPr/>
            </p:nvGrpSpPr>
            <p:grpSpPr>
              <a:xfrm>
                <a:off x="3505200" y="1671935"/>
                <a:ext cx="2743200" cy="990600"/>
                <a:chOff x="3505200" y="1143000"/>
                <a:chExt cx="2743200" cy="990600"/>
              </a:xfrm>
            </p:grpSpPr>
            <p:sp>
              <p:nvSpPr>
                <p:cNvPr id="15" name="Oval 14"/>
                <p:cNvSpPr/>
                <p:nvPr/>
              </p:nvSpPr>
              <p:spPr>
                <a:xfrm>
                  <a:off x="3505200" y="1828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20826428">
                  <a:off x="3873729" y="168267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rot="20852195">
                  <a:off x="4150317" y="1322275"/>
                  <a:ext cx="1213662" cy="461665"/>
                </a:xfrm>
                <a:prstGeom prst="rect">
                  <a:avLst/>
                </a:prstGeom>
                <a:noFill/>
              </p:spPr>
              <p:txBody>
                <a:bodyPr wrap="square" rtlCol="0">
                  <a:spAutoFit/>
                </a:bodyPr>
                <a:lstStyle/>
                <a:p>
                  <a:r>
                    <a:rPr lang="en-US" sz="2400" b="1" dirty="0"/>
                    <a:t>p</a:t>
                  </a:r>
                  <a:r>
                    <a:rPr lang="en-US" sz="2400" b="1" dirty="0">
                      <a:latin typeface="+mj-lt"/>
                    </a:rPr>
                    <a:t>(</a:t>
                  </a:r>
                  <a:r>
                    <a:rPr lang="en-US" sz="2400" b="1" dirty="0" err="1">
                      <a:latin typeface="+mj-lt"/>
                    </a:rPr>
                    <a:t>t+</a:t>
                  </a:r>
                  <a:r>
                    <a:rPr lang="en-US" sz="2400" b="1" dirty="0" err="1">
                      <a:latin typeface="Symbol" pitchFamily="18" charset="2"/>
                    </a:rPr>
                    <a:t>D</a:t>
                  </a:r>
                  <a:r>
                    <a:rPr lang="en-US" sz="2400" b="1" dirty="0" err="1">
                      <a:latin typeface="+mj-lt"/>
                    </a:rPr>
                    <a:t>t</a:t>
                  </a:r>
                  <a:r>
                    <a:rPr lang="en-US" sz="2400" b="1" dirty="0">
                      <a:latin typeface="+mj-lt"/>
                    </a:rPr>
                    <a:t>)</a:t>
                  </a:r>
                </a:p>
              </p:txBody>
            </p:sp>
            <p:sp>
              <p:nvSpPr>
                <p:cNvPr id="18" name="Oval 17"/>
                <p:cNvSpPr/>
                <p:nvPr/>
              </p:nvSpPr>
              <p:spPr>
                <a:xfrm>
                  <a:off x="5486400" y="1496366"/>
                  <a:ext cx="146304" cy="144865"/>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486400" y="1143000"/>
                  <a:ext cx="762000" cy="461665"/>
                </a:xfrm>
                <a:prstGeom prst="rect">
                  <a:avLst/>
                </a:prstGeom>
                <a:noFill/>
              </p:spPr>
              <p:txBody>
                <a:bodyPr wrap="square" rtlCol="0">
                  <a:spAutoFit/>
                </a:bodyPr>
                <a:lstStyle/>
                <a:p>
                  <a:r>
                    <a:rPr lang="en-US" sz="2400" b="1" i="1" dirty="0" err="1">
                      <a:latin typeface="+mj-lt"/>
                    </a:rPr>
                    <a:t>ze</a:t>
                  </a:r>
                  <a:endParaRPr lang="en-US" sz="2400" b="1" i="1" dirty="0">
                    <a:latin typeface="+mj-lt"/>
                  </a:endParaRPr>
                </a:p>
              </p:txBody>
            </p:sp>
          </p:grpSp>
          <p:sp>
            <p:nvSpPr>
              <p:cNvPr id="10" name="Right Arrow 9"/>
              <p:cNvSpPr/>
              <p:nvPr/>
            </p:nvSpPr>
            <p:spPr>
              <a:xfrm rot="16357037">
                <a:off x="5105361" y="2492104"/>
                <a:ext cx="932301" cy="331731"/>
              </a:xfrm>
              <a:prstGeom prst="rightArrow">
                <a:avLst>
                  <a:gd name="adj1" fmla="val 62910"/>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493477" y="2662535"/>
                <a:ext cx="609599" cy="461665"/>
              </a:xfrm>
              <a:prstGeom prst="rect">
                <a:avLst/>
              </a:prstGeom>
              <a:noFill/>
            </p:spPr>
            <p:txBody>
              <a:bodyPr wrap="square" rtlCol="0">
                <a:spAutoFit/>
              </a:bodyPr>
              <a:lstStyle/>
              <a:p>
                <a:r>
                  <a:rPr lang="en-US" sz="2400" i="1" dirty="0">
                    <a:latin typeface="+mj-lt"/>
                  </a:rPr>
                  <a:t>-e</a:t>
                </a:r>
              </a:p>
            </p:txBody>
          </p:sp>
          <p:sp>
            <p:nvSpPr>
              <p:cNvPr id="12" name="Right Arrow 11"/>
              <p:cNvSpPr/>
              <p:nvPr/>
            </p:nvSpPr>
            <p:spPr>
              <a:xfrm rot="1008811">
                <a:off x="3888969" y="281043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rot="797911">
                <a:off x="4272738" y="2986338"/>
                <a:ext cx="1213662" cy="461665"/>
              </a:xfrm>
              <a:prstGeom prst="rect">
                <a:avLst/>
              </a:prstGeom>
              <a:noFill/>
            </p:spPr>
            <p:txBody>
              <a:bodyPr wrap="square" rtlCol="0">
                <a:spAutoFit/>
              </a:bodyPr>
              <a:lstStyle/>
              <a:p>
                <a:r>
                  <a:rPr lang="en-US" sz="2400" b="1" dirty="0"/>
                  <a:t>p</a:t>
                </a:r>
                <a:r>
                  <a:rPr lang="en-US" sz="2400" b="1" dirty="0">
                    <a:latin typeface="+mj-lt"/>
                  </a:rPr>
                  <a:t>(t)</a:t>
                </a:r>
              </a:p>
            </p:txBody>
          </p:sp>
          <p:sp>
            <p:nvSpPr>
              <p:cNvPr id="14" name="TextBox 13"/>
              <p:cNvSpPr txBox="1"/>
              <p:nvPr/>
            </p:nvSpPr>
            <p:spPr>
              <a:xfrm>
                <a:off x="4191000" y="2372295"/>
                <a:ext cx="2057400" cy="457200"/>
              </a:xfrm>
              <a:prstGeom prst="rect">
                <a:avLst/>
              </a:prstGeom>
              <a:noFill/>
            </p:spPr>
            <p:txBody>
              <a:bodyPr wrap="square" rtlCol="0">
                <a:spAutoFit/>
              </a:bodyPr>
              <a:lstStyle/>
              <a:p>
                <a:r>
                  <a:rPr lang="en-US" sz="2400" dirty="0">
                    <a:latin typeface="Symbol" pitchFamily="18" charset="2"/>
                  </a:rPr>
                  <a:t>q</a:t>
                </a:r>
                <a:r>
                  <a:rPr lang="en-US" sz="2400" dirty="0"/>
                  <a:t>’</a:t>
                </a:r>
              </a:p>
            </p:txBody>
          </p:sp>
        </p:grpSp>
      </p:grpSp>
      <p:graphicFrame>
        <p:nvGraphicFramePr>
          <p:cNvPr id="20" name="Object 19"/>
          <p:cNvGraphicFramePr>
            <a:graphicFrameLocks noChangeAspect="1"/>
          </p:cNvGraphicFramePr>
          <p:nvPr>
            <p:extLst>
              <p:ext uri="{D42A27DB-BD31-4B8C-83A1-F6EECF244321}">
                <p14:modId xmlns:p14="http://schemas.microsoft.com/office/powerpoint/2010/main" val="4038861089"/>
              </p:ext>
            </p:extLst>
          </p:nvPr>
        </p:nvGraphicFramePr>
        <p:xfrm>
          <a:off x="3875495" y="1981200"/>
          <a:ext cx="4719627" cy="2590800"/>
        </p:xfrm>
        <a:graphic>
          <a:graphicData uri="http://schemas.openxmlformats.org/presentationml/2006/ole">
            <mc:AlternateContent xmlns:mc="http://schemas.openxmlformats.org/markup-compatibility/2006">
              <mc:Choice xmlns:v="urn:schemas-microsoft-com:vml" Requires="v">
                <p:oleObj spid="_x0000_s67676" name="Equation" r:id="rId4" imgW="3352680" imgH="1790640" progId="Equation.DSMT4">
                  <p:embed/>
                </p:oleObj>
              </mc:Choice>
              <mc:Fallback>
                <p:oleObj name="Equation" r:id="rId4" imgW="3352680" imgH="1790640" progId="Equation.DSMT4">
                  <p:embed/>
                  <p:pic>
                    <p:nvPicPr>
                      <p:cNvPr id="0" name=""/>
                      <p:cNvPicPr>
                        <a:picLocks noChangeAspect="1" noChangeArrowheads="1"/>
                      </p:cNvPicPr>
                      <p:nvPr/>
                    </p:nvPicPr>
                    <p:blipFill>
                      <a:blip r:embed="rId5"/>
                      <a:srcRect/>
                      <a:stretch>
                        <a:fillRect/>
                      </a:stretch>
                    </p:blipFill>
                    <p:spPr bwMode="auto">
                      <a:xfrm>
                        <a:off x="3875495" y="1981200"/>
                        <a:ext cx="4719627" cy="2590800"/>
                      </a:xfrm>
                      <a:prstGeom prst="rect">
                        <a:avLst/>
                      </a:prstGeom>
                      <a:noFill/>
                      <a:ln>
                        <a:noFill/>
                      </a:ln>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694585036"/>
              </p:ext>
            </p:extLst>
          </p:nvPr>
        </p:nvGraphicFramePr>
        <p:xfrm>
          <a:off x="1148538" y="4506172"/>
          <a:ext cx="5156200" cy="1792287"/>
        </p:xfrm>
        <a:graphic>
          <a:graphicData uri="http://schemas.openxmlformats.org/presentationml/2006/ole">
            <mc:AlternateContent xmlns:mc="http://schemas.openxmlformats.org/markup-compatibility/2006">
              <mc:Choice xmlns:v="urn:schemas-microsoft-com:vml" Requires="v">
                <p:oleObj spid="_x0000_s67677" name="Equation" r:id="rId6" imgW="2400120" imgH="812520" progId="Equation.DSMT4">
                  <p:embed/>
                </p:oleObj>
              </mc:Choice>
              <mc:Fallback>
                <p:oleObj name="Equation" r:id="rId6" imgW="2400120" imgH="812520" progId="Equation.DSMT4">
                  <p:embed/>
                  <p:pic>
                    <p:nvPicPr>
                      <p:cNvPr id="0" name=""/>
                      <p:cNvPicPr>
                        <a:picLocks noChangeAspect="1" noChangeArrowheads="1"/>
                      </p:cNvPicPr>
                      <p:nvPr/>
                    </p:nvPicPr>
                    <p:blipFill>
                      <a:blip r:embed="rId7"/>
                      <a:srcRect/>
                      <a:stretch>
                        <a:fillRect/>
                      </a:stretch>
                    </p:blipFill>
                    <p:spPr bwMode="auto">
                      <a:xfrm>
                        <a:off x="1148538" y="4506172"/>
                        <a:ext cx="5156200" cy="179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 name="TextBox 21"/>
          <p:cNvSpPr txBox="1"/>
          <p:nvPr/>
        </p:nvSpPr>
        <p:spPr>
          <a:xfrm>
            <a:off x="255995" y="925891"/>
            <a:ext cx="8686800" cy="1200329"/>
          </a:xfrm>
          <a:prstGeom prst="rect">
            <a:avLst/>
          </a:prstGeom>
          <a:noFill/>
        </p:spPr>
        <p:txBody>
          <a:bodyPr wrap="square" rtlCol="0">
            <a:spAutoFit/>
          </a:bodyPr>
          <a:lstStyle/>
          <a:p>
            <a:r>
              <a:rPr lang="en-US" sz="2400" dirty="0">
                <a:latin typeface="+mj-lt"/>
              </a:rPr>
              <a:t>Again consider Rutherford scattering – now of a nucleus (or alpha particle) </a:t>
            </a:r>
            <a:r>
              <a:rPr lang="en-US" sz="2400" i="1" dirty="0">
                <a:latin typeface="+mj-lt"/>
              </a:rPr>
              <a:t>ze</a:t>
            </a:r>
            <a:r>
              <a:rPr lang="en-US" sz="2400" dirty="0">
                <a:latin typeface="+mj-lt"/>
              </a:rPr>
              <a:t> incident on an electron </a:t>
            </a:r>
            <a:r>
              <a:rPr lang="en-US" sz="2400" i="1" dirty="0">
                <a:latin typeface="+mj-lt"/>
              </a:rPr>
              <a:t>–e in rest frame of electron:</a:t>
            </a:r>
            <a:endParaRPr lang="en-US" sz="2400" dirty="0">
              <a:latin typeface="+mj-lt"/>
            </a:endParaRPr>
          </a:p>
        </p:txBody>
      </p:sp>
    </p:spTree>
    <p:extLst>
      <p:ext uri="{BB962C8B-B14F-4D97-AF65-F5344CB8AC3E}">
        <p14:creationId xmlns:p14="http://schemas.microsoft.com/office/powerpoint/2010/main" val="667996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04/17/2020</a:t>
            </a:r>
            <a:endParaRPr lang="en-US" dirty="0"/>
          </a:p>
        </p:txBody>
      </p:sp>
      <p:sp>
        <p:nvSpPr>
          <p:cNvPr id="3" name="Footer Placeholder 2"/>
          <p:cNvSpPr>
            <a:spLocks noGrp="1"/>
          </p:cNvSpPr>
          <p:nvPr>
            <p:ph type="ftr" sz="quarter" idx="11"/>
          </p:nvPr>
        </p:nvSpPr>
        <p:spPr/>
        <p:txBody>
          <a:bodyPr/>
          <a:lstStyle/>
          <a:p>
            <a:r>
              <a:rPr lang="en-US"/>
              <a:t>PHY 712  Spring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457200" y="304800"/>
            <a:ext cx="3215945" cy="461665"/>
          </a:xfrm>
          <a:prstGeom prst="rect">
            <a:avLst/>
          </a:prstGeom>
          <a:noFill/>
        </p:spPr>
        <p:txBody>
          <a:bodyPr wrap="none" rtlCol="0">
            <a:spAutoFit/>
          </a:bodyPr>
          <a:lstStyle/>
          <a:p>
            <a:r>
              <a:rPr lang="en-US" sz="2400" dirty="0">
                <a:latin typeface="+mj-lt"/>
              </a:rPr>
              <a:t>Energy loss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384683132"/>
              </p:ext>
            </p:extLst>
          </p:nvPr>
        </p:nvGraphicFramePr>
        <p:xfrm>
          <a:off x="935310" y="1066800"/>
          <a:ext cx="7273379" cy="1938337"/>
        </p:xfrm>
        <a:graphic>
          <a:graphicData uri="http://schemas.openxmlformats.org/presentationml/2006/ole">
            <mc:AlternateContent xmlns:mc="http://schemas.openxmlformats.org/markup-compatibility/2006">
              <mc:Choice xmlns:v="urn:schemas-microsoft-com:vml" Requires="v">
                <p:oleObj spid="_x0000_s68697" name="Equation" r:id="rId4" imgW="5003640" imgH="1333440" progId="Equation.DSMT4">
                  <p:embed/>
                </p:oleObj>
              </mc:Choice>
              <mc:Fallback>
                <p:oleObj name="Equation" r:id="rId4" imgW="5003640" imgH="1333440" progId="Equation.DSMT4">
                  <p:embed/>
                  <p:pic>
                    <p:nvPicPr>
                      <p:cNvPr id="0" name=""/>
                      <p:cNvPicPr/>
                      <p:nvPr/>
                    </p:nvPicPr>
                    <p:blipFill>
                      <a:blip r:embed="rId5"/>
                      <a:stretch>
                        <a:fillRect/>
                      </a:stretch>
                    </p:blipFill>
                    <p:spPr>
                      <a:xfrm>
                        <a:off x="935310" y="1066800"/>
                        <a:ext cx="7273379" cy="193833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154945425"/>
              </p:ext>
            </p:extLst>
          </p:nvPr>
        </p:nvGraphicFramePr>
        <p:xfrm>
          <a:off x="1330054" y="3305472"/>
          <a:ext cx="6483892" cy="2674937"/>
        </p:xfrm>
        <a:graphic>
          <a:graphicData uri="http://schemas.openxmlformats.org/presentationml/2006/ole">
            <mc:AlternateContent xmlns:mc="http://schemas.openxmlformats.org/markup-compatibility/2006">
              <mc:Choice xmlns:v="urn:schemas-microsoft-com:vml" Requires="v">
                <p:oleObj spid="_x0000_s68698" name="Equation" r:id="rId6" imgW="5079960" imgH="2095200" progId="Equation.DSMT4">
                  <p:embed/>
                </p:oleObj>
              </mc:Choice>
              <mc:Fallback>
                <p:oleObj name="Equation" r:id="rId6" imgW="5079960" imgH="2095200" progId="Equation.DSMT4">
                  <p:embed/>
                  <p:pic>
                    <p:nvPicPr>
                      <p:cNvPr id="0" name=""/>
                      <p:cNvPicPr/>
                      <p:nvPr/>
                    </p:nvPicPr>
                    <p:blipFill>
                      <a:blip r:embed="rId7"/>
                      <a:stretch>
                        <a:fillRect/>
                      </a:stretch>
                    </p:blipFill>
                    <p:spPr>
                      <a:xfrm>
                        <a:off x="1330054" y="3305472"/>
                        <a:ext cx="6483892" cy="2674937"/>
                      </a:xfrm>
                      <a:prstGeom prst="rect">
                        <a:avLst/>
                      </a:prstGeom>
                    </p:spPr>
                  </p:pic>
                </p:oleObj>
              </mc:Fallback>
            </mc:AlternateContent>
          </a:graphicData>
        </a:graphic>
      </p:graphicFrame>
      <p:cxnSp>
        <p:nvCxnSpPr>
          <p:cNvPr id="9" name="Straight Arrow Connector 8"/>
          <p:cNvCxnSpPr/>
          <p:nvPr/>
        </p:nvCxnSpPr>
        <p:spPr>
          <a:xfrm flipH="1">
            <a:off x="2743200" y="4953000"/>
            <a:ext cx="1828799"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724400" y="4495800"/>
            <a:ext cx="3886200" cy="461665"/>
          </a:xfrm>
          <a:prstGeom prst="rect">
            <a:avLst/>
          </a:prstGeom>
          <a:noFill/>
        </p:spPr>
        <p:txBody>
          <a:bodyPr wrap="square" rtlCol="0">
            <a:spAutoFit/>
          </a:bodyPr>
          <a:lstStyle/>
          <a:p>
            <a:r>
              <a:rPr lang="en-US" sz="2400" dirty="0">
                <a:latin typeface="+mj-lt"/>
              </a:rPr>
              <a:t>minimum energy transfer</a:t>
            </a:r>
          </a:p>
        </p:txBody>
      </p:sp>
    </p:spTree>
    <p:extLst>
      <p:ext uri="{BB962C8B-B14F-4D97-AF65-F5344CB8AC3E}">
        <p14:creationId xmlns:p14="http://schemas.microsoft.com/office/powerpoint/2010/main" val="1645473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2951B3D-9215-4FC7-8DB7-A0826E3E4A2B}"/>
              </a:ext>
            </a:extLst>
          </p:cNvPr>
          <p:cNvPicPr>
            <a:picLocks noChangeAspect="1"/>
          </p:cNvPicPr>
          <p:nvPr/>
        </p:nvPicPr>
        <p:blipFill>
          <a:blip r:embed="rId3"/>
          <a:stretch>
            <a:fillRect/>
          </a:stretch>
        </p:blipFill>
        <p:spPr>
          <a:xfrm>
            <a:off x="0" y="908931"/>
            <a:ext cx="9144000" cy="5040138"/>
          </a:xfrm>
          <a:prstGeom prst="rect">
            <a:avLst/>
          </a:prstGeom>
        </p:spPr>
      </p:pic>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6" name="Date Placeholder 5"/>
          <p:cNvSpPr>
            <a:spLocks noGrp="1"/>
          </p:cNvSpPr>
          <p:nvPr>
            <p:ph type="dt" sz="half" idx="10"/>
          </p:nvPr>
        </p:nvSpPr>
        <p:spPr/>
        <p:txBody>
          <a:bodyPr/>
          <a:lstStyle/>
          <a:p>
            <a:r>
              <a:rPr lang="en-US"/>
              <a:t>04/17/2020</a:t>
            </a:r>
            <a:endParaRPr lang="en-US" dirty="0"/>
          </a:p>
        </p:txBody>
      </p:sp>
      <p:sp>
        <p:nvSpPr>
          <p:cNvPr id="7" name="Footer Placeholder 6"/>
          <p:cNvSpPr>
            <a:spLocks noGrp="1"/>
          </p:cNvSpPr>
          <p:nvPr>
            <p:ph type="ftr" sz="quarter" idx="11"/>
          </p:nvPr>
        </p:nvSpPr>
        <p:spPr/>
        <p:txBody>
          <a:bodyPr/>
          <a:lstStyle/>
          <a:p>
            <a:r>
              <a:rPr lang="en-US"/>
              <a:t>PHY 712  Spring 2020 -- Lecture 31</a:t>
            </a:r>
            <a:endParaRPr lang="en-US" dirty="0"/>
          </a:p>
        </p:txBody>
      </p:sp>
      <p:sp>
        <p:nvSpPr>
          <p:cNvPr id="8" name="Rectangle 7"/>
          <p:cNvSpPr/>
          <p:nvPr/>
        </p:nvSpPr>
        <p:spPr>
          <a:xfrm>
            <a:off x="-14468" y="3810000"/>
            <a:ext cx="8915400" cy="304800"/>
          </a:xfrm>
          <a:prstGeom prst="rect">
            <a:avLst/>
          </a:prstGeom>
          <a:solidFill>
            <a:srgbClr val="DA32AA">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04/17/2020</a:t>
            </a:r>
            <a:endParaRPr lang="en-US" dirty="0"/>
          </a:p>
        </p:txBody>
      </p:sp>
      <p:sp>
        <p:nvSpPr>
          <p:cNvPr id="3" name="Footer Placeholder 2"/>
          <p:cNvSpPr>
            <a:spLocks noGrp="1"/>
          </p:cNvSpPr>
          <p:nvPr>
            <p:ph type="ftr" sz="quarter" idx="11"/>
          </p:nvPr>
        </p:nvSpPr>
        <p:spPr/>
        <p:txBody>
          <a:bodyPr/>
          <a:lstStyle/>
          <a:p>
            <a:r>
              <a:rPr lang="en-US"/>
              <a:t>PHY 712  Spring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152400" y="0"/>
            <a:ext cx="8305800" cy="2677656"/>
          </a:xfrm>
          <a:prstGeom prst="rect">
            <a:avLst/>
          </a:prstGeom>
          <a:noFill/>
        </p:spPr>
        <p:txBody>
          <a:bodyPr wrap="square" rtlCol="0">
            <a:spAutoFit/>
          </a:bodyPr>
          <a:lstStyle/>
          <a:p>
            <a:r>
              <a:rPr lang="en-US" sz="2400" dirty="0">
                <a:latin typeface="+mj-lt"/>
              </a:rPr>
              <a:t>Energy loss continued</a:t>
            </a:r>
          </a:p>
          <a:p>
            <a:pPr lvl="1"/>
            <a:r>
              <a:rPr lang="en-US" sz="2400" dirty="0">
                <a:latin typeface="+mj-lt"/>
              </a:rPr>
              <a:t>Refining this result, Bethe and Fermi noticed that the analysis lacked consideration of the effects of electromagnetic fields.   Representing the colliding electrons in terms of a dielectric function </a:t>
            </a:r>
            <a:r>
              <a:rPr lang="en-US" sz="2400" dirty="0">
                <a:latin typeface="Symbol" panose="05050102010706020507" pitchFamily="18" charset="2"/>
              </a:rPr>
              <a:t>e(w)</a:t>
            </a:r>
            <a:r>
              <a:rPr lang="en-US" sz="2400" dirty="0">
                <a:latin typeface="+mj-lt"/>
              </a:rPr>
              <a:t> and the energetic particle of charge </a:t>
            </a:r>
            <a:r>
              <a:rPr lang="en-US" sz="2400" i="1" dirty="0" err="1">
                <a:latin typeface="+mj-lt"/>
              </a:rPr>
              <a:t>ze</a:t>
            </a:r>
            <a:r>
              <a:rPr lang="en-US" sz="2400" dirty="0">
                <a:latin typeface="+mj-lt"/>
              </a:rPr>
              <a:t> in terms of the charge and current density:</a:t>
            </a:r>
          </a:p>
        </p:txBody>
      </p:sp>
      <p:graphicFrame>
        <p:nvGraphicFramePr>
          <p:cNvPr id="6" name="Object 5"/>
          <p:cNvGraphicFramePr>
            <a:graphicFrameLocks noChangeAspect="1"/>
          </p:cNvGraphicFramePr>
          <p:nvPr>
            <p:extLst>
              <p:ext uri="{D42A27DB-BD31-4B8C-83A1-F6EECF244321}">
                <p14:modId xmlns:p14="http://schemas.microsoft.com/office/powerpoint/2010/main" val="2241181219"/>
              </p:ext>
            </p:extLst>
          </p:nvPr>
        </p:nvGraphicFramePr>
        <p:xfrm>
          <a:off x="1371600" y="2677656"/>
          <a:ext cx="4832350" cy="2355986"/>
        </p:xfrm>
        <a:graphic>
          <a:graphicData uri="http://schemas.openxmlformats.org/presentationml/2006/ole">
            <mc:AlternateContent xmlns:mc="http://schemas.openxmlformats.org/markup-compatibility/2006">
              <mc:Choice xmlns:v="urn:schemas-microsoft-com:vml" Requires="v">
                <p:oleObj spid="_x0000_s69718" name="Equation" r:id="rId4" imgW="3568680" imgH="1739880" progId="Equation.DSMT4">
                  <p:embed/>
                </p:oleObj>
              </mc:Choice>
              <mc:Fallback>
                <p:oleObj name="Equation" r:id="rId4" imgW="3568680" imgH="1739880" progId="Equation.DSMT4">
                  <p:embed/>
                  <p:pic>
                    <p:nvPicPr>
                      <p:cNvPr id="0" name=""/>
                      <p:cNvPicPr/>
                      <p:nvPr/>
                    </p:nvPicPr>
                    <p:blipFill>
                      <a:blip r:embed="rId5"/>
                      <a:stretch>
                        <a:fillRect/>
                      </a:stretch>
                    </p:blipFill>
                    <p:spPr>
                      <a:xfrm>
                        <a:off x="1371600" y="2677656"/>
                        <a:ext cx="4832350" cy="2355986"/>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29171879"/>
              </p:ext>
            </p:extLst>
          </p:nvPr>
        </p:nvGraphicFramePr>
        <p:xfrm>
          <a:off x="1559718" y="5033642"/>
          <a:ext cx="3128963" cy="1220788"/>
        </p:xfrm>
        <a:graphic>
          <a:graphicData uri="http://schemas.openxmlformats.org/presentationml/2006/ole">
            <mc:AlternateContent xmlns:mc="http://schemas.openxmlformats.org/markup-compatibility/2006">
              <mc:Choice xmlns:v="urn:schemas-microsoft-com:vml" Requires="v">
                <p:oleObj spid="_x0000_s69719" name="Equation" r:id="rId6" imgW="2311200" imgH="901440" progId="Equation.DSMT4">
                  <p:embed/>
                </p:oleObj>
              </mc:Choice>
              <mc:Fallback>
                <p:oleObj name="Equation" r:id="rId6" imgW="2311200" imgH="901440" progId="Equation.DSMT4">
                  <p:embed/>
                  <p:pic>
                    <p:nvPicPr>
                      <p:cNvPr id="0" name=""/>
                      <p:cNvPicPr/>
                      <p:nvPr/>
                    </p:nvPicPr>
                    <p:blipFill>
                      <a:blip r:embed="rId7"/>
                      <a:stretch>
                        <a:fillRect/>
                      </a:stretch>
                    </p:blipFill>
                    <p:spPr>
                      <a:xfrm>
                        <a:off x="1559718" y="5033642"/>
                        <a:ext cx="3128963" cy="1220788"/>
                      </a:xfrm>
                      <a:prstGeom prst="rect">
                        <a:avLst/>
                      </a:prstGeom>
                    </p:spPr>
                  </p:pic>
                </p:oleObj>
              </mc:Fallback>
            </mc:AlternateContent>
          </a:graphicData>
        </a:graphic>
      </p:graphicFrame>
    </p:spTree>
    <p:extLst>
      <p:ext uri="{BB962C8B-B14F-4D97-AF65-F5344CB8AC3E}">
        <p14:creationId xmlns:p14="http://schemas.microsoft.com/office/powerpoint/2010/main" val="1792346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04/17/2020</a:t>
            </a:r>
            <a:endParaRPr lang="en-US" dirty="0"/>
          </a:p>
        </p:txBody>
      </p:sp>
      <p:sp>
        <p:nvSpPr>
          <p:cNvPr id="3" name="Footer Placeholder 2"/>
          <p:cNvSpPr>
            <a:spLocks noGrp="1"/>
          </p:cNvSpPr>
          <p:nvPr>
            <p:ph type="ftr" sz="quarter" idx="11"/>
          </p:nvPr>
        </p:nvSpPr>
        <p:spPr/>
        <p:txBody>
          <a:bodyPr/>
          <a:lstStyle/>
          <a:p>
            <a:r>
              <a:rPr lang="en-US"/>
              <a:t>PHY 712  Spring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04800" y="152400"/>
            <a:ext cx="4572000" cy="461665"/>
          </a:xfrm>
          <a:prstGeom prst="rect">
            <a:avLst/>
          </a:prstGeom>
          <a:noFill/>
        </p:spPr>
        <p:txBody>
          <a:bodyPr wrap="square" rtlCol="0">
            <a:spAutoFit/>
          </a:bodyPr>
          <a:lstStyle/>
          <a:p>
            <a:r>
              <a:rPr lang="en-US" sz="2400" dirty="0">
                <a:latin typeface="+mj-lt"/>
              </a:rPr>
              <a:t>Energy loss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504812169"/>
              </p:ext>
            </p:extLst>
          </p:nvPr>
        </p:nvGraphicFramePr>
        <p:xfrm>
          <a:off x="3962400" y="162338"/>
          <a:ext cx="3433786" cy="1895061"/>
        </p:xfrm>
        <a:graphic>
          <a:graphicData uri="http://schemas.openxmlformats.org/presentationml/2006/ole">
            <mc:AlternateContent xmlns:mc="http://schemas.openxmlformats.org/markup-compatibility/2006">
              <mc:Choice xmlns:v="urn:schemas-microsoft-com:vml" Requires="v">
                <p:oleObj spid="_x0000_s70780" name="Equation" r:id="rId4" imgW="2692080" imgH="1485720" progId="Equation.DSMT4">
                  <p:embed/>
                </p:oleObj>
              </mc:Choice>
              <mc:Fallback>
                <p:oleObj name="Equation" r:id="rId4" imgW="2692080" imgH="1485720" progId="Equation.DSMT4">
                  <p:embed/>
                  <p:pic>
                    <p:nvPicPr>
                      <p:cNvPr id="0" name=""/>
                      <p:cNvPicPr/>
                      <p:nvPr/>
                    </p:nvPicPr>
                    <p:blipFill>
                      <a:blip r:embed="rId5"/>
                      <a:stretch>
                        <a:fillRect/>
                      </a:stretch>
                    </p:blipFill>
                    <p:spPr>
                      <a:xfrm>
                        <a:off x="3962400" y="162338"/>
                        <a:ext cx="3433786" cy="1895061"/>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69846533"/>
              </p:ext>
            </p:extLst>
          </p:nvPr>
        </p:nvGraphicFramePr>
        <p:xfrm>
          <a:off x="304800" y="1828800"/>
          <a:ext cx="6470708" cy="1981200"/>
        </p:xfrm>
        <a:graphic>
          <a:graphicData uri="http://schemas.openxmlformats.org/presentationml/2006/ole">
            <mc:AlternateContent xmlns:mc="http://schemas.openxmlformats.org/markup-compatibility/2006">
              <mc:Choice xmlns:v="urn:schemas-microsoft-com:vml" Requires="v">
                <p:oleObj spid="_x0000_s70781" name="Equation" r:id="rId6" imgW="4520880" imgH="1384200" progId="Equation.DSMT4">
                  <p:embed/>
                </p:oleObj>
              </mc:Choice>
              <mc:Fallback>
                <p:oleObj name="Equation" r:id="rId6" imgW="4520880" imgH="1384200" progId="Equation.DSMT4">
                  <p:embed/>
                  <p:pic>
                    <p:nvPicPr>
                      <p:cNvPr id="0" name=""/>
                      <p:cNvPicPr/>
                      <p:nvPr/>
                    </p:nvPicPr>
                    <p:blipFill>
                      <a:blip r:embed="rId7"/>
                      <a:stretch>
                        <a:fillRect/>
                      </a:stretch>
                    </p:blipFill>
                    <p:spPr>
                      <a:xfrm>
                        <a:off x="304800" y="1828800"/>
                        <a:ext cx="6470708" cy="1981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24701573"/>
              </p:ext>
            </p:extLst>
          </p:nvPr>
        </p:nvGraphicFramePr>
        <p:xfrm>
          <a:off x="685800" y="4123484"/>
          <a:ext cx="6938986" cy="1579064"/>
        </p:xfrm>
        <a:graphic>
          <a:graphicData uri="http://schemas.openxmlformats.org/presentationml/2006/ole">
            <mc:AlternateContent xmlns:mc="http://schemas.openxmlformats.org/markup-compatibility/2006">
              <mc:Choice xmlns:v="urn:schemas-microsoft-com:vml" Requires="v">
                <p:oleObj spid="_x0000_s70782" name="Equation" r:id="rId8" imgW="4520880" imgH="1028520" progId="Equation.DSMT4">
                  <p:embed/>
                </p:oleObj>
              </mc:Choice>
              <mc:Fallback>
                <p:oleObj name="Equation" r:id="rId8" imgW="4520880" imgH="1028520" progId="Equation.DSMT4">
                  <p:embed/>
                  <p:pic>
                    <p:nvPicPr>
                      <p:cNvPr id="0" name=""/>
                      <p:cNvPicPr/>
                      <p:nvPr/>
                    </p:nvPicPr>
                    <p:blipFill>
                      <a:blip r:embed="rId9"/>
                      <a:stretch>
                        <a:fillRect/>
                      </a:stretch>
                    </p:blipFill>
                    <p:spPr>
                      <a:xfrm>
                        <a:off x="685800" y="4123484"/>
                        <a:ext cx="6938986" cy="1579064"/>
                      </a:xfrm>
                      <a:prstGeom prst="rect">
                        <a:avLst/>
                      </a:prstGeom>
                    </p:spPr>
                  </p:pic>
                </p:oleObj>
              </mc:Fallback>
            </mc:AlternateContent>
          </a:graphicData>
        </a:graphic>
      </p:graphicFrame>
    </p:spTree>
    <p:extLst>
      <p:ext uri="{BB962C8B-B14F-4D97-AF65-F5344CB8AC3E}">
        <p14:creationId xmlns:p14="http://schemas.microsoft.com/office/powerpoint/2010/main" val="2478913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04/17/2020</a:t>
            </a:r>
            <a:endParaRPr lang="en-US" dirty="0"/>
          </a:p>
        </p:txBody>
      </p:sp>
      <p:sp>
        <p:nvSpPr>
          <p:cNvPr id="3" name="Footer Placeholder 2"/>
          <p:cNvSpPr>
            <a:spLocks noGrp="1"/>
          </p:cNvSpPr>
          <p:nvPr>
            <p:ph type="ftr" sz="quarter" idx="11"/>
          </p:nvPr>
        </p:nvSpPr>
        <p:spPr/>
        <p:txBody>
          <a:bodyPr/>
          <a:lstStyle/>
          <a:p>
            <a:r>
              <a:rPr lang="en-US"/>
              <a:t>PHY 712  Spring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p:cNvSpPr txBox="1"/>
          <p:nvPr/>
        </p:nvSpPr>
        <p:spPr>
          <a:xfrm>
            <a:off x="381000" y="228600"/>
            <a:ext cx="8763000" cy="738664"/>
          </a:xfrm>
          <a:prstGeom prst="rect">
            <a:avLst/>
          </a:prstGeom>
          <a:noFill/>
        </p:spPr>
        <p:txBody>
          <a:bodyPr wrap="square" rtlCol="0">
            <a:spAutoFit/>
          </a:bodyPr>
          <a:lstStyle/>
          <a:p>
            <a:r>
              <a:rPr lang="en-US" sz="2400" dirty="0">
                <a:latin typeface="+mj-lt"/>
              </a:rPr>
              <a:t>Generation of X-rays in a Coolidge tube</a:t>
            </a:r>
          </a:p>
          <a:p>
            <a:r>
              <a:rPr lang="en-US" dirty="0">
                <a:latin typeface="+mj-lt"/>
                <a:hlinkClick r:id="rId3"/>
              </a:rPr>
              <a:t>https://www.orau.org/ptp/collection/xraytubescoolidge/coolidgeinformation.htm</a:t>
            </a:r>
            <a:endParaRPr lang="en-US" dirty="0">
              <a:latin typeface="+mj-lt"/>
            </a:endParaRPr>
          </a:p>
        </p:txBody>
      </p:sp>
      <p:pic>
        <p:nvPicPr>
          <p:cNvPr id="5529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5627" t="34340" r="26661" b="13740"/>
          <a:stretch/>
        </p:blipFill>
        <p:spPr bwMode="auto">
          <a:xfrm>
            <a:off x="762000" y="1371600"/>
            <a:ext cx="7271288" cy="425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D53F0125-E21A-4825-B9B5-63AAB5855B2D}"/>
              </a:ext>
            </a:extLst>
          </p:cNvPr>
          <p:cNvSpPr txBox="1"/>
          <p:nvPr/>
        </p:nvSpPr>
        <p:spPr>
          <a:xfrm>
            <a:off x="304800" y="5707915"/>
            <a:ext cx="8763000" cy="830997"/>
          </a:xfrm>
          <a:prstGeom prst="rect">
            <a:avLst/>
          </a:prstGeom>
          <a:noFill/>
        </p:spPr>
        <p:txBody>
          <a:bodyPr wrap="square" rtlCol="0">
            <a:spAutoFit/>
          </a:bodyPr>
          <a:lstStyle/>
          <a:p>
            <a:r>
              <a:rPr lang="en-US" sz="2400" dirty="0">
                <a:latin typeface="+mj-lt"/>
              </a:rPr>
              <a:t>Invented in 1913.   Associated with the German word “bremsstrahlung” – meaning breaking radiation.</a:t>
            </a:r>
          </a:p>
        </p:txBody>
      </p:sp>
    </p:spTree>
    <p:extLst>
      <p:ext uri="{BB962C8B-B14F-4D97-AF65-F5344CB8AC3E}">
        <p14:creationId xmlns:p14="http://schemas.microsoft.com/office/powerpoint/2010/main" val="1792481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04/17/2020</a:t>
            </a:r>
            <a:endParaRPr lang="en-US" dirty="0"/>
          </a:p>
        </p:txBody>
      </p:sp>
      <p:sp>
        <p:nvSpPr>
          <p:cNvPr id="3" name="Footer Placeholder 2"/>
          <p:cNvSpPr>
            <a:spLocks noGrp="1"/>
          </p:cNvSpPr>
          <p:nvPr>
            <p:ph type="ftr" sz="quarter" idx="11"/>
          </p:nvPr>
        </p:nvSpPr>
        <p:spPr/>
        <p:txBody>
          <a:bodyPr/>
          <a:lstStyle/>
          <a:p>
            <a:r>
              <a:rPr lang="en-US"/>
              <a:t>PHY 712  Spring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pic>
        <p:nvPicPr>
          <p:cNvPr id="56322" name="Picture 2" descr="http://www.ndt-ed.org/EducationResources/CommunityCollege/Radiography/Graphics/mo_I0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914400"/>
            <a:ext cx="7067550" cy="52197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2400" y="304800"/>
            <a:ext cx="8839200" cy="338554"/>
          </a:xfrm>
          <a:prstGeom prst="rect">
            <a:avLst/>
          </a:prstGeom>
          <a:noFill/>
        </p:spPr>
        <p:txBody>
          <a:bodyPr wrap="square" rtlCol="0">
            <a:spAutoFit/>
          </a:bodyPr>
          <a:lstStyle/>
          <a:p>
            <a:r>
              <a:rPr lang="en-US" sz="1600" dirty="0">
                <a:latin typeface="+mj-lt"/>
                <a:hlinkClick r:id="rId3"/>
              </a:rPr>
              <a:t>http://www.ndt-ed.org/EducationResources/CommunityCollege/Radiography/Physics/xrays.htm</a:t>
            </a:r>
            <a:endParaRPr lang="en-US" sz="1600" dirty="0">
              <a:latin typeface="+mj-lt"/>
            </a:endParaRPr>
          </a:p>
        </p:txBody>
      </p:sp>
      <p:cxnSp>
        <p:nvCxnSpPr>
          <p:cNvPr id="7" name="Straight Arrow Connector 6"/>
          <p:cNvCxnSpPr/>
          <p:nvPr/>
        </p:nvCxnSpPr>
        <p:spPr>
          <a:xfrm flipH="1">
            <a:off x="3124200" y="2133600"/>
            <a:ext cx="1219200"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343400" y="1905000"/>
            <a:ext cx="3429000" cy="1200329"/>
          </a:xfrm>
          <a:prstGeom prst="rect">
            <a:avLst/>
          </a:prstGeom>
          <a:noFill/>
        </p:spPr>
        <p:txBody>
          <a:bodyPr wrap="square" rtlCol="0">
            <a:spAutoFit/>
          </a:bodyPr>
          <a:lstStyle/>
          <a:p>
            <a:r>
              <a:rPr lang="en-US" sz="2400" dirty="0">
                <a:latin typeface="+mj-lt"/>
              </a:rPr>
              <a:t>Quantum effects – due to the release of core electrons</a:t>
            </a:r>
          </a:p>
        </p:txBody>
      </p:sp>
    </p:spTree>
    <p:extLst>
      <p:ext uri="{BB962C8B-B14F-4D97-AF65-F5344CB8AC3E}">
        <p14:creationId xmlns:p14="http://schemas.microsoft.com/office/powerpoint/2010/main" val="2705846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3794" y="72752"/>
            <a:ext cx="8001000" cy="461665"/>
          </a:xfrm>
          <a:prstGeom prst="rect">
            <a:avLst/>
          </a:prstGeom>
          <a:noFill/>
        </p:spPr>
        <p:txBody>
          <a:bodyPr wrap="square" rtlCol="0">
            <a:spAutoFit/>
          </a:bodyPr>
          <a:lstStyle/>
          <a:p>
            <a:r>
              <a:rPr lang="en-US" sz="2400" dirty="0">
                <a:latin typeface="+mj-lt"/>
              </a:rPr>
              <a:t>Radiation during collisions</a:t>
            </a:r>
          </a:p>
        </p:txBody>
      </p:sp>
      <p:sp>
        <p:nvSpPr>
          <p:cNvPr id="9" name="Oval 8"/>
          <p:cNvSpPr/>
          <p:nvPr/>
        </p:nvSpPr>
        <p:spPr>
          <a:xfrm>
            <a:off x="3505200" y="123714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08811">
            <a:off x="1831569" y="99957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20826428">
            <a:off x="3873729" y="109101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986738" y="1080275"/>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(t)</a:t>
            </a:r>
          </a:p>
        </p:txBody>
      </p:sp>
      <p:sp>
        <p:nvSpPr>
          <p:cNvPr id="13" name="TextBox 12"/>
          <p:cNvSpPr txBox="1"/>
          <p:nvPr/>
        </p:nvSpPr>
        <p:spPr>
          <a:xfrm>
            <a:off x="4272738" y="1237140"/>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a:t>
            </a:r>
            <a:r>
              <a:rPr lang="en-US" sz="2400" b="1" dirty="0" err="1">
                <a:latin typeface="+mj-lt"/>
              </a:rPr>
              <a:t>t+</a:t>
            </a:r>
            <a:r>
              <a:rPr lang="en-US" sz="2400" b="1" dirty="0" err="1">
                <a:latin typeface="Symbol" pitchFamily="18" charset="2"/>
              </a:rPr>
              <a:t>D</a:t>
            </a:r>
            <a:r>
              <a:rPr lang="en-US" sz="2400" b="1" dirty="0" err="1">
                <a:latin typeface="+mj-lt"/>
              </a:rPr>
              <a:t>t</a:t>
            </a:r>
            <a:r>
              <a:rPr lang="en-US" sz="2400" b="1" dirty="0">
                <a:latin typeface="+mj-lt"/>
              </a:rPr>
              <a:t>)</a:t>
            </a:r>
          </a:p>
        </p:txBody>
      </p:sp>
      <p:graphicFrame>
        <p:nvGraphicFramePr>
          <p:cNvPr id="14" name="Object 13"/>
          <p:cNvGraphicFramePr>
            <a:graphicFrameLocks noChangeAspect="1"/>
          </p:cNvGraphicFramePr>
          <p:nvPr>
            <p:extLst>
              <p:ext uri="{D42A27DB-BD31-4B8C-83A1-F6EECF244321}">
                <p14:modId xmlns:p14="http://schemas.microsoft.com/office/powerpoint/2010/main" val="2875960510"/>
              </p:ext>
            </p:extLst>
          </p:nvPr>
        </p:nvGraphicFramePr>
        <p:xfrm>
          <a:off x="302206" y="2121633"/>
          <a:ext cx="6710787" cy="1751135"/>
        </p:xfrm>
        <a:graphic>
          <a:graphicData uri="http://schemas.openxmlformats.org/presentationml/2006/ole">
            <mc:AlternateContent xmlns:mc="http://schemas.openxmlformats.org/markup-compatibility/2006">
              <mc:Choice xmlns:v="urn:schemas-microsoft-com:vml" Requires="v">
                <p:oleObj spid="_x0000_s54494" name="Equation" r:id="rId4" imgW="4356000" imgH="1104840" progId="Equation.DSMT4">
                  <p:embed/>
                </p:oleObj>
              </mc:Choice>
              <mc:Fallback>
                <p:oleObj name="Equation" r:id="rId4" imgW="4356000" imgH="1104840" progId="Equation.DSMT4">
                  <p:embed/>
                  <p:pic>
                    <p:nvPicPr>
                      <p:cNvPr id="0" name=""/>
                      <p:cNvPicPr>
                        <a:picLocks noChangeAspect="1" noChangeArrowheads="1"/>
                      </p:cNvPicPr>
                      <p:nvPr/>
                    </p:nvPicPr>
                    <p:blipFill>
                      <a:blip r:embed="rId5"/>
                      <a:srcRect/>
                      <a:stretch>
                        <a:fillRect/>
                      </a:stretch>
                    </p:blipFill>
                    <p:spPr bwMode="auto">
                      <a:xfrm>
                        <a:off x="302206" y="2121633"/>
                        <a:ext cx="6710787" cy="1751135"/>
                      </a:xfrm>
                      <a:prstGeom prst="rect">
                        <a:avLst/>
                      </a:prstGeom>
                      <a:noFill/>
                      <a:ln>
                        <a:noFill/>
                      </a:ln>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89307625"/>
              </p:ext>
            </p:extLst>
          </p:nvPr>
        </p:nvGraphicFramePr>
        <p:xfrm>
          <a:off x="335001" y="3944937"/>
          <a:ext cx="8393113" cy="2227263"/>
        </p:xfrm>
        <a:graphic>
          <a:graphicData uri="http://schemas.openxmlformats.org/presentationml/2006/ole">
            <mc:AlternateContent xmlns:mc="http://schemas.openxmlformats.org/markup-compatibility/2006">
              <mc:Choice xmlns:v="urn:schemas-microsoft-com:vml" Requires="v">
                <p:oleObj spid="_x0000_s54495" name="Equation" r:id="rId6" imgW="7429320" imgH="1917360" progId="Equation.DSMT4">
                  <p:embed/>
                </p:oleObj>
              </mc:Choice>
              <mc:Fallback>
                <p:oleObj name="Equation" r:id="rId6" imgW="7429320" imgH="1917360" progId="Equation.DSMT4">
                  <p:embed/>
                  <p:pic>
                    <p:nvPicPr>
                      <p:cNvPr id="0" name=""/>
                      <p:cNvPicPr>
                        <a:picLocks noChangeAspect="1" noChangeArrowheads="1"/>
                      </p:cNvPicPr>
                      <p:nvPr/>
                    </p:nvPicPr>
                    <p:blipFill>
                      <a:blip r:embed="rId7"/>
                      <a:srcRect/>
                      <a:stretch>
                        <a:fillRect/>
                      </a:stretch>
                    </p:blipFill>
                    <p:spPr bwMode="auto">
                      <a:xfrm>
                        <a:off x="335001" y="3944937"/>
                        <a:ext cx="8393113" cy="2227263"/>
                      </a:xfrm>
                      <a:prstGeom prst="rect">
                        <a:avLst/>
                      </a:prstGeom>
                      <a:noFill/>
                      <a:ln>
                        <a:noFill/>
                      </a:ln>
                    </p:spPr>
                  </p:pic>
                </p:oleObj>
              </mc:Fallback>
            </mc:AlternateContent>
          </a:graphicData>
        </a:graphic>
      </p:graphicFrame>
      <p:sp>
        <p:nvSpPr>
          <p:cNvPr id="18" name="Slide Number Placeholder 17"/>
          <p:cNvSpPr>
            <a:spLocks noGrp="1"/>
          </p:cNvSpPr>
          <p:nvPr>
            <p:ph type="sldNum" sz="quarter" idx="12"/>
          </p:nvPr>
        </p:nvSpPr>
        <p:spPr/>
        <p:txBody>
          <a:bodyPr/>
          <a:lstStyle/>
          <a:p>
            <a:fld id="{CE368B07-CEBF-4C80-90AF-53B34FA04CF3}" type="slidenum">
              <a:rPr lang="en-US" smtClean="0"/>
              <a:t>5</a:t>
            </a:fld>
            <a:endParaRPr lang="en-US" dirty="0"/>
          </a:p>
        </p:txBody>
      </p:sp>
      <p:sp>
        <p:nvSpPr>
          <p:cNvPr id="19" name="Date Placeholder 18"/>
          <p:cNvSpPr>
            <a:spLocks noGrp="1"/>
          </p:cNvSpPr>
          <p:nvPr>
            <p:ph type="dt" sz="half" idx="10"/>
          </p:nvPr>
        </p:nvSpPr>
        <p:spPr/>
        <p:txBody>
          <a:bodyPr/>
          <a:lstStyle/>
          <a:p>
            <a:r>
              <a:rPr lang="en-US"/>
              <a:t>04/17/2020</a:t>
            </a:r>
            <a:endParaRPr lang="en-US" dirty="0"/>
          </a:p>
        </p:txBody>
      </p:sp>
      <p:sp>
        <p:nvSpPr>
          <p:cNvPr id="20" name="Footer Placeholder 19"/>
          <p:cNvSpPr>
            <a:spLocks noGrp="1"/>
          </p:cNvSpPr>
          <p:nvPr>
            <p:ph type="ftr" sz="quarter" idx="11"/>
          </p:nvPr>
        </p:nvSpPr>
        <p:spPr/>
        <p:txBody>
          <a:bodyPr/>
          <a:lstStyle/>
          <a:p>
            <a:r>
              <a:rPr lang="en-US"/>
              <a:t>PHY 712  Spring 2020 -- Lecture 31</a:t>
            </a:r>
            <a:endParaRPr lang="en-US" dirty="0"/>
          </a:p>
        </p:txBody>
      </p:sp>
      <p:grpSp>
        <p:nvGrpSpPr>
          <p:cNvPr id="2" name="Group 1"/>
          <p:cNvGrpSpPr/>
          <p:nvPr/>
        </p:nvGrpSpPr>
        <p:grpSpPr>
          <a:xfrm>
            <a:off x="6289015" y="228600"/>
            <a:ext cx="2068918" cy="2589584"/>
            <a:chOff x="6324600" y="-778829"/>
            <a:chExt cx="2468653" cy="3212764"/>
          </a:xfrm>
        </p:grpSpPr>
        <p:sp>
          <p:nvSpPr>
            <p:cNvPr id="16" name="Right Arrow 15"/>
            <p:cNvSpPr/>
            <p:nvPr/>
          </p:nvSpPr>
          <p:spPr>
            <a:xfrm rot="19214063">
              <a:off x="7098409" y="772430"/>
              <a:ext cx="891323" cy="2639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7185877" y="1103165"/>
              <a:ext cx="891323" cy="2639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V="1">
              <a:off x="7162800" y="-685800"/>
              <a:ext cx="0" cy="19005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162800" y="1214735"/>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6324600" y="1214735"/>
              <a:ext cx="8382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185364" y="-778829"/>
              <a:ext cx="304799" cy="461665"/>
            </a:xfrm>
            <a:prstGeom prst="rect">
              <a:avLst/>
            </a:prstGeom>
            <a:noFill/>
          </p:spPr>
          <p:txBody>
            <a:bodyPr wrap="square" rtlCol="0">
              <a:spAutoFit/>
            </a:bodyPr>
            <a:lstStyle/>
            <a:p>
              <a:r>
                <a:rPr lang="en-US" sz="2400" b="1" dirty="0">
                  <a:latin typeface="Symbol" pitchFamily="18" charset="2"/>
                </a:rPr>
                <a:t>b</a:t>
              </a:r>
            </a:p>
          </p:txBody>
        </p:sp>
        <p:sp>
          <p:nvSpPr>
            <p:cNvPr id="25" name="Down Arrow 24"/>
            <p:cNvSpPr/>
            <p:nvPr/>
          </p:nvSpPr>
          <p:spPr>
            <a:xfrm rot="10800000">
              <a:off x="7071360" y="-385465"/>
              <a:ext cx="198119" cy="16002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rot="2196424">
              <a:off x="7117079" y="1336655"/>
              <a:ext cx="883921"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955053" y="1548388"/>
              <a:ext cx="838200" cy="461665"/>
            </a:xfrm>
            <a:prstGeom prst="rect">
              <a:avLst/>
            </a:prstGeom>
            <a:noFill/>
          </p:spPr>
          <p:txBody>
            <a:bodyPr wrap="square" rtlCol="0">
              <a:spAutoFit/>
            </a:bodyPr>
            <a:lstStyle/>
            <a:p>
              <a:r>
                <a:rPr lang="en-US" sz="2400" b="1" dirty="0" err="1">
                  <a:latin typeface="Symbol" pitchFamily="18" charset="2"/>
                </a:rPr>
                <a:t>Db</a:t>
              </a:r>
              <a:endParaRPr lang="en-US" sz="2400" b="1" dirty="0">
                <a:latin typeface="Symbol" pitchFamily="18" charset="2"/>
              </a:endParaRPr>
            </a:p>
          </p:txBody>
        </p:sp>
        <p:cxnSp>
          <p:nvCxnSpPr>
            <p:cNvPr id="28" name="Straight Arrow Connector 27"/>
            <p:cNvCxnSpPr>
              <a:stCxn id="25" idx="0"/>
            </p:cNvCxnSpPr>
            <p:nvPr/>
          </p:nvCxnSpPr>
          <p:spPr>
            <a:xfrm flipH="1" flipV="1">
              <a:off x="6553200" y="605135"/>
              <a:ext cx="617219"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324600" y="372070"/>
              <a:ext cx="419100" cy="461665"/>
            </a:xfrm>
            <a:prstGeom prst="rect">
              <a:avLst/>
            </a:prstGeom>
            <a:noFill/>
          </p:spPr>
          <p:txBody>
            <a:bodyPr wrap="square" rtlCol="0">
              <a:spAutoFit/>
            </a:bodyPr>
            <a:lstStyle/>
            <a:p>
              <a:r>
                <a:rPr lang="en-US" sz="2400" b="1" dirty="0">
                  <a:latin typeface="+mj-lt"/>
                </a:rPr>
                <a:t>r</a:t>
              </a:r>
            </a:p>
          </p:txBody>
        </p:sp>
        <p:sp>
          <p:nvSpPr>
            <p:cNvPr id="30" name="TextBox 29"/>
            <p:cNvSpPr txBox="1"/>
            <p:nvPr/>
          </p:nvSpPr>
          <p:spPr>
            <a:xfrm>
              <a:off x="6781800" y="448270"/>
              <a:ext cx="304800" cy="461665"/>
            </a:xfrm>
            <a:prstGeom prst="rect">
              <a:avLst/>
            </a:prstGeom>
            <a:noFill/>
          </p:spPr>
          <p:txBody>
            <a:bodyPr wrap="square" rtlCol="0">
              <a:spAutoFit/>
            </a:bodyPr>
            <a:lstStyle/>
            <a:p>
              <a:r>
                <a:rPr lang="en-US" sz="2400" b="1" dirty="0">
                  <a:latin typeface="Symbol" pitchFamily="18" charset="2"/>
                </a:rPr>
                <a:t>q</a:t>
              </a:r>
            </a:p>
          </p:txBody>
        </p:sp>
        <p:sp>
          <p:nvSpPr>
            <p:cNvPr id="31" name="TextBox 30"/>
            <p:cNvSpPr txBox="1"/>
            <p:nvPr/>
          </p:nvSpPr>
          <p:spPr>
            <a:xfrm>
              <a:off x="7010400" y="1367135"/>
              <a:ext cx="3048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32" name="Object 31"/>
            <p:cNvGraphicFramePr>
              <a:graphicFrameLocks noChangeAspect="1"/>
            </p:cNvGraphicFramePr>
            <p:nvPr>
              <p:extLst>
                <p:ext uri="{D42A27DB-BD31-4B8C-83A1-F6EECF244321}">
                  <p14:modId xmlns:p14="http://schemas.microsoft.com/office/powerpoint/2010/main" val="1418727398"/>
                </p:ext>
              </p:extLst>
            </p:nvPr>
          </p:nvGraphicFramePr>
          <p:xfrm>
            <a:off x="7999413" y="725785"/>
            <a:ext cx="382587" cy="504825"/>
          </p:xfrm>
          <a:graphic>
            <a:graphicData uri="http://schemas.openxmlformats.org/presentationml/2006/ole">
              <mc:AlternateContent xmlns:mc="http://schemas.openxmlformats.org/markup-compatibility/2006">
                <mc:Choice xmlns:v="urn:schemas-microsoft-com:vml" Requires="v">
                  <p:oleObj spid="_x0000_s54496" name="Equation" r:id="rId8" imgW="177480" imgH="228600" progId="Equation.DSMT4">
                    <p:embed/>
                  </p:oleObj>
                </mc:Choice>
                <mc:Fallback>
                  <p:oleObj name="Equation" r:id="rId8" imgW="177480" imgH="228600" progId="Equation.DSMT4">
                    <p:embed/>
                    <p:pic>
                      <p:nvPicPr>
                        <p:cNvPr id="0" name=""/>
                        <p:cNvPicPr>
                          <a:picLocks noChangeAspect="1" noChangeArrowheads="1"/>
                        </p:cNvPicPr>
                        <p:nvPr/>
                      </p:nvPicPr>
                      <p:blipFill>
                        <a:blip r:embed="rId9"/>
                        <a:srcRect/>
                        <a:stretch>
                          <a:fillRect/>
                        </a:stretch>
                      </p:blipFill>
                      <p:spPr bwMode="auto">
                        <a:xfrm>
                          <a:off x="7999413" y="725785"/>
                          <a:ext cx="38258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2094965767"/>
                </p:ext>
              </p:extLst>
            </p:nvPr>
          </p:nvGraphicFramePr>
          <p:xfrm>
            <a:off x="7875588" y="162223"/>
            <a:ext cx="327025" cy="533400"/>
          </p:xfrm>
          <a:graphic>
            <a:graphicData uri="http://schemas.openxmlformats.org/presentationml/2006/ole">
              <mc:AlternateContent xmlns:mc="http://schemas.openxmlformats.org/markup-compatibility/2006">
                <mc:Choice xmlns:v="urn:schemas-microsoft-com:vml" Requires="v">
                  <p:oleObj spid="_x0000_s54497" name="Equation" r:id="rId10" imgW="152280" imgH="241200" progId="Equation.DSMT4">
                    <p:embed/>
                  </p:oleObj>
                </mc:Choice>
                <mc:Fallback>
                  <p:oleObj name="Equation" r:id="rId10" imgW="152280" imgH="241200" progId="Equation.DSMT4">
                    <p:embed/>
                    <p:pic>
                      <p:nvPicPr>
                        <p:cNvPr id="0" name=""/>
                        <p:cNvPicPr>
                          <a:picLocks noChangeAspect="1" noChangeArrowheads="1"/>
                        </p:cNvPicPr>
                        <p:nvPr/>
                      </p:nvPicPr>
                      <p:blipFill>
                        <a:blip r:embed="rId11"/>
                        <a:srcRect/>
                        <a:stretch>
                          <a:fillRect/>
                        </a:stretch>
                      </p:blipFill>
                      <p:spPr bwMode="auto">
                        <a:xfrm>
                          <a:off x="7875588" y="162223"/>
                          <a:ext cx="3270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34" name="Right Arrow 25">
            <a:extLst>
              <a:ext uri="{FF2B5EF4-FFF2-40B4-BE49-F238E27FC236}">
                <a16:creationId xmlns:a16="http://schemas.microsoft.com/office/drawing/2014/main" id="{6F18FFD7-C077-4359-A7F4-80A366C1DFF9}"/>
              </a:ext>
            </a:extLst>
          </p:cNvPr>
          <p:cNvSpPr/>
          <p:nvPr/>
        </p:nvSpPr>
        <p:spPr>
          <a:xfrm rot="6117734" flipV="1">
            <a:off x="3194160" y="1746884"/>
            <a:ext cx="740793" cy="3107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CDD67274-5BD6-4893-8DA8-4F31755D735C}"/>
              </a:ext>
            </a:extLst>
          </p:cNvPr>
          <p:cNvSpPr txBox="1"/>
          <p:nvPr/>
        </p:nvSpPr>
        <p:spPr>
          <a:xfrm>
            <a:off x="3581400" y="1703224"/>
            <a:ext cx="702475" cy="372116"/>
          </a:xfrm>
          <a:prstGeom prst="rect">
            <a:avLst/>
          </a:prstGeom>
          <a:noFill/>
        </p:spPr>
        <p:txBody>
          <a:bodyPr wrap="square" rtlCol="0">
            <a:spAutoFit/>
          </a:bodyPr>
          <a:lstStyle/>
          <a:p>
            <a:r>
              <a:rPr lang="en-US" sz="2400" b="1" dirty="0" err="1">
                <a:latin typeface="Symbol" pitchFamily="18" charset="2"/>
              </a:rPr>
              <a:t>Db</a:t>
            </a:r>
            <a:endParaRPr lang="en-US" sz="2400" b="1" dirty="0">
              <a:latin typeface="Symbol" pitchFamily="18" charset="2"/>
            </a:endParaRPr>
          </a:p>
        </p:txBody>
      </p:sp>
    </p:spTree>
    <p:extLst>
      <p:ext uri="{BB962C8B-B14F-4D97-AF65-F5344CB8AC3E}">
        <p14:creationId xmlns:p14="http://schemas.microsoft.com/office/powerpoint/2010/main" val="1366463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04/17/2020</a:t>
            </a:r>
            <a:endParaRPr lang="en-US" dirty="0"/>
          </a:p>
        </p:txBody>
      </p:sp>
      <p:sp>
        <p:nvSpPr>
          <p:cNvPr id="3" name="Footer Placeholder 2"/>
          <p:cNvSpPr>
            <a:spLocks noGrp="1"/>
          </p:cNvSpPr>
          <p:nvPr>
            <p:ph type="ftr" sz="quarter" idx="11"/>
          </p:nvPr>
        </p:nvSpPr>
        <p:spPr/>
        <p:txBody>
          <a:bodyPr/>
          <a:lstStyle/>
          <a:p>
            <a:r>
              <a:rPr lang="en-US"/>
              <a:t>PHY 712  Spring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533400" y="304800"/>
            <a:ext cx="8001000" cy="461665"/>
          </a:xfrm>
          <a:prstGeom prst="rect">
            <a:avLst/>
          </a:prstGeom>
          <a:noFill/>
        </p:spPr>
        <p:txBody>
          <a:bodyPr wrap="square" rtlCol="0">
            <a:spAutoFit/>
          </a:bodyPr>
          <a:lstStyle/>
          <a:p>
            <a:r>
              <a:rPr lang="en-US" sz="2400" dirty="0">
                <a:latin typeface="+mj-lt"/>
              </a:rPr>
              <a:t>Radiation during collisions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551030371"/>
              </p:ext>
            </p:extLst>
          </p:nvPr>
        </p:nvGraphicFramePr>
        <p:xfrm>
          <a:off x="533400" y="925120"/>
          <a:ext cx="8113059" cy="5254644"/>
        </p:xfrm>
        <a:graphic>
          <a:graphicData uri="http://schemas.openxmlformats.org/presentationml/2006/ole">
            <mc:AlternateContent xmlns:mc="http://schemas.openxmlformats.org/markup-compatibility/2006">
              <mc:Choice xmlns:v="urn:schemas-microsoft-com:vml" Requires="v">
                <p:oleObj spid="_x0000_s57403" name="Equation" r:id="rId4" imgW="5918040" imgH="3809880" progId="Equation.DSMT4">
                  <p:embed/>
                </p:oleObj>
              </mc:Choice>
              <mc:Fallback>
                <p:oleObj name="Equation" r:id="rId4" imgW="5918040" imgH="3809880" progId="Equation.DSMT4">
                  <p:embed/>
                  <p:pic>
                    <p:nvPicPr>
                      <p:cNvPr id="0" name=""/>
                      <p:cNvPicPr>
                        <a:picLocks noChangeAspect="1" noChangeArrowheads="1"/>
                      </p:cNvPicPr>
                      <p:nvPr/>
                    </p:nvPicPr>
                    <p:blipFill>
                      <a:blip r:embed="rId5"/>
                      <a:srcRect/>
                      <a:stretch>
                        <a:fillRect/>
                      </a:stretch>
                    </p:blipFill>
                    <p:spPr bwMode="auto">
                      <a:xfrm>
                        <a:off x="533400" y="925120"/>
                        <a:ext cx="8113059" cy="525464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661389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ight Arrow 36"/>
          <p:cNvSpPr/>
          <p:nvPr/>
        </p:nvSpPr>
        <p:spPr>
          <a:xfrm rot="19214063">
            <a:off x="7098409" y="2224695"/>
            <a:ext cx="891323" cy="2639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Arrow 34"/>
          <p:cNvSpPr/>
          <p:nvPr/>
        </p:nvSpPr>
        <p:spPr>
          <a:xfrm>
            <a:off x="7185877" y="2555430"/>
            <a:ext cx="891323" cy="2639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04/17/2020</a:t>
            </a:r>
            <a:endParaRPr lang="en-US" dirty="0"/>
          </a:p>
        </p:txBody>
      </p:sp>
      <p:sp>
        <p:nvSpPr>
          <p:cNvPr id="3" name="Footer Placeholder 2"/>
          <p:cNvSpPr>
            <a:spLocks noGrp="1"/>
          </p:cNvSpPr>
          <p:nvPr>
            <p:ph type="ftr" sz="quarter" idx="11"/>
          </p:nvPr>
        </p:nvSpPr>
        <p:spPr/>
        <p:txBody>
          <a:bodyPr/>
          <a:lstStyle/>
          <a:p>
            <a:r>
              <a:rPr lang="en-US"/>
              <a:t>PHY 712  Spring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533400" y="304800"/>
            <a:ext cx="8001000" cy="461665"/>
          </a:xfrm>
          <a:prstGeom prst="rect">
            <a:avLst/>
          </a:prstGeom>
          <a:noFill/>
        </p:spPr>
        <p:txBody>
          <a:bodyPr wrap="square" rtlCol="0">
            <a:spAutoFit/>
          </a:bodyPr>
          <a:lstStyle/>
          <a:p>
            <a:r>
              <a:rPr lang="en-US" sz="2400" dirty="0">
                <a:latin typeface="+mj-lt"/>
              </a:rPr>
              <a:t>Radiation during collisions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098095476"/>
              </p:ext>
            </p:extLst>
          </p:nvPr>
        </p:nvGraphicFramePr>
        <p:xfrm>
          <a:off x="310365" y="907489"/>
          <a:ext cx="6372375" cy="2125341"/>
        </p:xfrm>
        <a:graphic>
          <a:graphicData uri="http://schemas.openxmlformats.org/presentationml/2006/ole">
            <mc:AlternateContent xmlns:mc="http://schemas.openxmlformats.org/markup-compatibility/2006">
              <mc:Choice xmlns:v="urn:schemas-microsoft-com:vml" Requires="v">
                <p:oleObj spid="_x0000_s58686" name="Equation" r:id="rId4" imgW="3873240" imgH="1257120" progId="Equation.DSMT4">
                  <p:embed/>
                </p:oleObj>
              </mc:Choice>
              <mc:Fallback>
                <p:oleObj name="Equation" r:id="rId4" imgW="3873240" imgH="1257120" progId="Equation.DSMT4">
                  <p:embed/>
                  <p:pic>
                    <p:nvPicPr>
                      <p:cNvPr id="0" name=""/>
                      <p:cNvPicPr>
                        <a:picLocks noChangeAspect="1" noChangeArrowheads="1"/>
                      </p:cNvPicPr>
                      <p:nvPr/>
                    </p:nvPicPr>
                    <p:blipFill>
                      <a:blip r:embed="rId5"/>
                      <a:srcRect/>
                      <a:stretch>
                        <a:fillRect/>
                      </a:stretch>
                    </p:blipFill>
                    <p:spPr bwMode="auto">
                      <a:xfrm>
                        <a:off x="310365" y="907489"/>
                        <a:ext cx="6372375" cy="2125341"/>
                      </a:xfrm>
                      <a:prstGeom prst="rect">
                        <a:avLst/>
                      </a:prstGeom>
                      <a:noFill/>
                      <a:ln>
                        <a:noFill/>
                      </a:ln>
                    </p:spPr>
                  </p:pic>
                </p:oleObj>
              </mc:Fallback>
            </mc:AlternateContent>
          </a:graphicData>
        </a:graphic>
      </p:graphicFrame>
      <p:cxnSp>
        <p:nvCxnSpPr>
          <p:cNvPr id="7" name="Straight Arrow Connector 6"/>
          <p:cNvCxnSpPr/>
          <p:nvPr/>
        </p:nvCxnSpPr>
        <p:spPr>
          <a:xfrm flipV="1">
            <a:off x="7162800" y="766465"/>
            <a:ext cx="0" cy="19005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162800" y="26670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6324600" y="2667000"/>
            <a:ext cx="8382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315200" y="1371600"/>
            <a:ext cx="304800" cy="461665"/>
          </a:xfrm>
          <a:prstGeom prst="rect">
            <a:avLst/>
          </a:prstGeom>
          <a:noFill/>
        </p:spPr>
        <p:txBody>
          <a:bodyPr wrap="square" rtlCol="0">
            <a:spAutoFit/>
          </a:bodyPr>
          <a:lstStyle/>
          <a:p>
            <a:r>
              <a:rPr lang="en-US" sz="2400" b="1" dirty="0">
                <a:latin typeface="Symbol" pitchFamily="18" charset="2"/>
              </a:rPr>
              <a:t>b</a:t>
            </a:r>
          </a:p>
        </p:txBody>
      </p:sp>
      <p:sp>
        <p:nvSpPr>
          <p:cNvPr id="11" name="Down Arrow 10"/>
          <p:cNvSpPr/>
          <p:nvPr/>
        </p:nvSpPr>
        <p:spPr>
          <a:xfrm rot="10800000">
            <a:off x="7071360" y="1066800"/>
            <a:ext cx="198119" cy="16002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2196424">
            <a:off x="7117079" y="2788920"/>
            <a:ext cx="883921"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001000" y="3043535"/>
            <a:ext cx="838200" cy="461665"/>
          </a:xfrm>
          <a:prstGeom prst="rect">
            <a:avLst/>
          </a:prstGeom>
          <a:noFill/>
        </p:spPr>
        <p:txBody>
          <a:bodyPr wrap="square" rtlCol="0">
            <a:spAutoFit/>
          </a:bodyPr>
          <a:lstStyle/>
          <a:p>
            <a:r>
              <a:rPr lang="en-US" sz="2400" b="1" dirty="0" err="1">
                <a:latin typeface="Symbol" pitchFamily="18" charset="2"/>
              </a:rPr>
              <a:t>Db</a:t>
            </a:r>
            <a:endParaRPr lang="en-US" sz="2400" b="1" dirty="0">
              <a:latin typeface="Symbol" pitchFamily="18" charset="2"/>
            </a:endParaRPr>
          </a:p>
        </p:txBody>
      </p:sp>
      <p:cxnSp>
        <p:nvCxnSpPr>
          <p:cNvPr id="14" name="Straight Arrow Connector 13"/>
          <p:cNvCxnSpPr>
            <a:stCxn id="11" idx="0"/>
          </p:cNvCxnSpPr>
          <p:nvPr/>
        </p:nvCxnSpPr>
        <p:spPr>
          <a:xfrm flipH="1" flipV="1">
            <a:off x="6553200" y="2057400"/>
            <a:ext cx="617219"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1824335"/>
            <a:ext cx="419100" cy="461665"/>
          </a:xfrm>
          <a:prstGeom prst="rect">
            <a:avLst/>
          </a:prstGeom>
          <a:noFill/>
        </p:spPr>
        <p:txBody>
          <a:bodyPr wrap="square" rtlCol="0">
            <a:spAutoFit/>
          </a:bodyPr>
          <a:lstStyle/>
          <a:p>
            <a:r>
              <a:rPr lang="en-US" sz="2400" b="1" dirty="0">
                <a:latin typeface="+mj-lt"/>
              </a:rPr>
              <a:t>r</a:t>
            </a:r>
          </a:p>
        </p:txBody>
      </p:sp>
      <p:sp>
        <p:nvSpPr>
          <p:cNvPr id="16" name="TextBox 15"/>
          <p:cNvSpPr txBox="1"/>
          <p:nvPr/>
        </p:nvSpPr>
        <p:spPr>
          <a:xfrm>
            <a:off x="6781800" y="1900535"/>
            <a:ext cx="304800" cy="461665"/>
          </a:xfrm>
          <a:prstGeom prst="rect">
            <a:avLst/>
          </a:prstGeom>
          <a:noFill/>
        </p:spPr>
        <p:txBody>
          <a:bodyPr wrap="square" rtlCol="0">
            <a:spAutoFit/>
          </a:bodyPr>
          <a:lstStyle/>
          <a:p>
            <a:r>
              <a:rPr lang="en-US" sz="2400" b="1" dirty="0">
                <a:latin typeface="Symbol" pitchFamily="18" charset="2"/>
              </a:rPr>
              <a:t>q</a:t>
            </a:r>
          </a:p>
        </p:txBody>
      </p:sp>
      <p:sp>
        <p:nvSpPr>
          <p:cNvPr id="17" name="TextBox 16"/>
          <p:cNvSpPr txBox="1"/>
          <p:nvPr/>
        </p:nvSpPr>
        <p:spPr>
          <a:xfrm>
            <a:off x="7010400" y="2819400"/>
            <a:ext cx="3048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18" name="Object 17"/>
          <p:cNvGraphicFramePr>
            <a:graphicFrameLocks noChangeAspect="1"/>
          </p:cNvGraphicFramePr>
          <p:nvPr>
            <p:extLst>
              <p:ext uri="{D42A27DB-BD31-4B8C-83A1-F6EECF244321}">
                <p14:modId xmlns:p14="http://schemas.microsoft.com/office/powerpoint/2010/main" val="610856078"/>
              </p:ext>
            </p:extLst>
          </p:nvPr>
        </p:nvGraphicFramePr>
        <p:xfrm>
          <a:off x="580983" y="3807912"/>
          <a:ext cx="7801017" cy="2761804"/>
        </p:xfrm>
        <a:graphic>
          <a:graphicData uri="http://schemas.openxmlformats.org/presentationml/2006/ole">
            <mc:AlternateContent xmlns:mc="http://schemas.openxmlformats.org/markup-compatibility/2006">
              <mc:Choice xmlns:v="urn:schemas-microsoft-com:vml" Requires="v">
                <p:oleObj spid="_x0000_s58687" name="Equation" r:id="rId6" imgW="5143320" imgH="1841400" progId="Equation.DSMT4">
                  <p:embed/>
                </p:oleObj>
              </mc:Choice>
              <mc:Fallback>
                <p:oleObj name="Equation" r:id="rId6" imgW="5143320" imgH="1841400" progId="Equation.DSMT4">
                  <p:embed/>
                  <p:pic>
                    <p:nvPicPr>
                      <p:cNvPr id="0" name=""/>
                      <p:cNvPicPr>
                        <a:picLocks noChangeAspect="1" noChangeArrowheads="1"/>
                      </p:cNvPicPr>
                      <p:nvPr/>
                    </p:nvPicPr>
                    <p:blipFill>
                      <a:blip r:embed="rId7"/>
                      <a:srcRect/>
                      <a:stretch>
                        <a:fillRect/>
                      </a:stretch>
                    </p:blipFill>
                    <p:spPr bwMode="auto">
                      <a:xfrm>
                        <a:off x="580983" y="3807912"/>
                        <a:ext cx="7801017" cy="2761804"/>
                      </a:xfrm>
                      <a:prstGeom prst="rect">
                        <a:avLst/>
                      </a:prstGeom>
                      <a:noFill/>
                      <a:ln>
                        <a:noFill/>
                      </a:ln>
                    </p:spPr>
                  </p:pic>
                </p:oleObj>
              </mc:Fallback>
            </mc:AlternateContent>
          </a:graphicData>
        </a:graphic>
      </p:graphicFrame>
      <p:sp>
        <p:nvSpPr>
          <p:cNvPr id="33" name="TextBox 32"/>
          <p:cNvSpPr txBox="1"/>
          <p:nvPr/>
        </p:nvSpPr>
        <p:spPr>
          <a:xfrm>
            <a:off x="5334000" y="4343400"/>
            <a:ext cx="3505200" cy="830997"/>
          </a:xfrm>
          <a:prstGeom prst="rect">
            <a:avLst/>
          </a:prstGeom>
          <a:noFill/>
        </p:spPr>
        <p:txBody>
          <a:bodyPr wrap="square" rtlCol="0">
            <a:spAutoFit/>
          </a:bodyPr>
          <a:lstStyle/>
          <a:p>
            <a:r>
              <a:rPr lang="en-US" sz="2400" dirty="0">
                <a:latin typeface="+mj-lt"/>
              </a:rPr>
              <a:t>polarization in </a:t>
            </a:r>
            <a:r>
              <a:rPr lang="en-US" sz="2400" b="1" i="1" dirty="0">
                <a:latin typeface="+mj-lt"/>
              </a:rPr>
              <a:t>r</a:t>
            </a:r>
            <a:r>
              <a:rPr lang="en-US" sz="2400" dirty="0">
                <a:latin typeface="+mj-lt"/>
              </a:rPr>
              <a:t> and </a:t>
            </a:r>
            <a:r>
              <a:rPr lang="en-US" sz="2400" b="1" i="1" dirty="0">
                <a:latin typeface="Symbol" pitchFamily="18" charset="2"/>
              </a:rPr>
              <a:t>b</a:t>
            </a:r>
            <a:r>
              <a:rPr lang="en-US" sz="2400" dirty="0">
                <a:latin typeface="+mj-lt"/>
              </a:rPr>
              <a:t> plane</a:t>
            </a:r>
          </a:p>
        </p:txBody>
      </p:sp>
      <p:sp>
        <p:nvSpPr>
          <p:cNvPr id="34" name="TextBox 33"/>
          <p:cNvSpPr txBox="1"/>
          <p:nvPr/>
        </p:nvSpPr>
        <p:spPr>
          <a:xfrm>
            <a:off x="5257800" y="5430468"/>
            <a:ext cx="3810000" cy="830997"/>
          </a:xfrm>
          <a:prstGeom prst="rect">
            <a:avLst/>
          </a:prstGeom>
          <a:noFill/>
        </p:spPr>
        <p:txBody>
          <a:bodyPr wrap="square" rtlCol="0">
            <a:spAutoFit/>
          </a:bodyPr>
          <a:lstStyle/>
          <a:p>
            <a:r>
              <a:rPr lang="en-US" sz="2400" dirty="0">
                <a:latin typeface="+mj-lt"/>
              </a:rPr>
              <a:t>polarization perpendicular to </a:t>
            </a:r>
            <a:r>
              <a:rPr lang="en-US" sz="2400" b="1" i="1" dirty="0">
                <a:latin typeface="+mj-lt"/>
              </a:rPr>
              <a:t>r</a:t>
            </a:r>
            <a:r>
              <a:rPr lang="en-US" sz="2400" dirty="0">
                <a:latin typeface="+mj-lt"/>
              </a:rPr>
              <a:t> and </a:t>
            </a:r>
            <a:r>
              <a:rPr lang="en-US" sz="2400" b="1" i="1" dirty="0">
                <a:latin typeface="Symbol" pitchFamily="18" charset="2"/>
              </a:rPr>
              <a:t>b</a:t>
            </a:r>
            <a:r>
              <a:rPr lang="en-US" sz="2400" dirty="0">
                <a:latin typeface="+mj-lt"/>
              </a:rPr>
              <a:t>  plane</a:t>
            </a:r>
          </a:p>
        </p:txBody>
      </p:sp>
      <p:graphicFrame>
        <p:nvGraphicFramePr>
          <p:cNvPr id="36" name="Object 35"/>
          <p:cNvGraphicFramePr>
            <a:graphicFrameLocks noChangeAspect="1"/>
          </p:cNvGraphicFramePr>
          <p:nvPr>
            <p:extLst>
              <p:ext uri="{D42A27DB-BD31-4B8C-83A1-F6EECF244321}">
                <p14:modId xmlns:p14="http://schemas.microsoft.com/office/powerpoint/2010/main" val="2483673872"/>
              </p:ext>
            </p:extLst>
          </p:nvPr>
        </p:nvGraphicFramePr>
        <p:xfrm>
          <a:off x="7999413" y="2178050"/>
          <a:ext cx="382587" cy="504825"/>
        </p:xfrm>
        <a:graphic>
          <a:graphicData uri="http://schemas.openxmlformats.org/presentationml/2006/ole">
            <mc:AlternateContent xmlns:mc="http://schemas.openxmlformats.org/markup-compatibility/2006">
              <mc:Choice xmlns:v="urn:schemas-microsoft-com:vml" Requires="v">
                <p:oleObj spid="_x0000_s58688" name="Equation" r:id="rId8" imgW="177480" imgH="228600" progId="Equation.DSMT4">
                  <p:embed/>
                </p:oleObj>
              </mc:Choice>
              <mc:Fallback>
                <p:oleObj name="Equation" r:id="rId8" imgW="177480" imgH="228600" progId="Equation.DSMT4">
                  <p:embed/>
                  <p:pic>
                    <p:nvPicPr>
                      <p:cNvPr id="0" name="Object 5"/>
                      <p:cNvPicPr>
                        <a:picLocks noChangeAspect="1" noChangeArrowheads="1"/>
                      </p:cNvPicPr>
                      <p:nvPr/>
                    </p:nvPicPr>
                    <p:blipFill>
                      <a:blip r:embed="rId9"/>
                      <a:srcRect/>
                      <a:stretch>
                        <a:fillRect/>
                      </a:stretch>
                    </p:blipFill>
                    <p:spPr bwMode="auto">
                      <a:xfrm>
                        <a:off x="7999413" y="2178050"/>
                        <a:ext cx="38258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8" name="Object 37"/>
          <p:cNvGraphicFramePr>
            <a:graphicFrameLocks noChangeAspect="1"/>
          </p:cNvGraphicFramePr>
          <p:nvPr>
            <p:extLst>
              <p:ext uri="{D42A27DB-BD31-4B8C-83A1-F6EECF244321}">
                <p14:modId xmlns:p14="http://schemas.microsoft.com/office/powerpoint/2010/main" val="3025865409"/>
              </p:ext>
            </p:extLst>
          </p:nvPr>
        </p:nvGraphicFramePr>
        <p:xfrm>
          <a:off x="7875588" y="1614488"/>
          <a:ext cx="327025" cy="533400"/>
        </p:xfrm>
        <a:graphic>
          <a:graphicData uri="http://schemas.openxmlformats.org/presentationml/2006/ole">
            <mc:AlternateContent xmlns:mc="http://schemas.openxmlformats.org/markup-compatibility/2006">
              <mc:Choice xmlns:v="urn:schemas-microsoft-com:vml" Requires="v">
                <p:oleObj spid="_x0000_s58689" name="Equation" r:id="rId10" imgW="152280" imgH="241200" progId="Equation.DSMT4">
                  <p:embed/>
                </p:oleObj>
              </mc:Choice>
              <mc:Fallback>
                <p:oleObj name="Equation" r:id="rId10" imgW="152280" imgH="241200" progId="Equation.DSMT4">
                  <p:embed/>
                  <p:pic>
                    <p:nvPicPr>
                      <p:cNvPr id="0" name="Object 35"/>
                      <p:cNvPicPr>
                        <a:picLocks noChangeAspect="1" noChangeArrowheads="1"/>
                      </p:cNvPicPr>
                      <p:nvPr/>
                    </p:nvPicPr>
                    <p:blipFill>
                      <a:blip r:embed="rId11"/>
                      <a:srcRect/>
                      <a:stretch>
                        <a:fillRect/>
                      </a:stretch>
                    </p:blipFill>
                    <p:spPr bwMode="auto">
                      <a:xfrm>
                        <a:off x="7875588" y="1614488"/>
                        <a:ext cx="3270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549157028"/>
              </p:ext>
            </p:extLst>
          </p:nvPr>
        </p:nvGraphicFramePr>
        <p:xfrm>
          <a:off x="241300" y="3163888"/>
          <a:ext cx="5765800" cy="349250"/>
        </p:xfrm>
        <a:graphic>
          <a:graphicData uri="http://schemas.openxmlformats.org/presentationml/2006/ole">
            <mc:AlternateContent xmlns:mc="http://schemas.openxmlformats.org/markup-compatibility/2006">
              <mc:Choice xmlns:v="urn:schemas-microsoft-com:vml" Requires="v">
                <p:oleObj spid="_x0000_s58690" name="Equation" r:id="rId12" imgW="4394160" imgH="266400" progId="Equation.DSMT4">
                  <p:embed/>
                </p:oleObj>
              </mc:Choice>
              <mc:Fallback>
                <p:oleObj name="Equation" r:id="rId12" imgW="4394160" imgH="266400" progId="Equation.DSMT4">
                  <p:embed/>
                  <p:pic>
                    <p:nvPicPr>
                      <p:cNvPr id="0" name=""/>
                      <p:cNvPicPr/>
                      <p:nvPr/>
                    </p:nvPicPr>
                    <p:blipFill>
                      <a:blip r:embed="rId13"/>
                      <a:stretch>
                        <a:fillRect/>
                      </a:stretch>
                    </p:blipFill>
                    <p:spPr>
                      <a:xfrm>
                        <a:off x="241300" y="3163888"/>
                        <a:ext cx="5765800" cy="349250"/>
                      </a:xfrm>
                      <a:prstGeom prst="rect">
                        <a:avLst/>
                      </a:prstGeom>
                    </p:spPr>
                  </p:pic>
                </p:oleObj>
              </mc:Fallback>
            </mc:AlternateContent>
          </a:graphicData>
        </a:graphic>
      </p:graphicFrame>
    </p:spTree>
    <p:extLst>
      <p:ext uri="{BB962C8B-B14F-4D97-AF65-F5344CB8AC3E}">
        <p14:creationId xmlns:p14="http://schemas.microsoft.com/office/powerpoint/2010/main" val="981759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04/17/2020</a:t>
            </a:r>
            <a:endParaRPr lang="en-US" dirty="0"/>
          </a:p>
        </p:txBody>
      </p:sp>
      <p:sp>
        <p:nvSpPr>
          <p:cNvPr id="3" name="Footer Placeholder 2"/>
          <p:cNvSpPr>
            <a:spLocks noGrp="1"/>
          </p:cNvSpPr>
          <p:nvPr>
            <p:ph type="ftr" sz="quarter" idx="11"/>
          </p:nvPr>
        </p:nvSpPr>
        <p:spPr/>
        <p:txBody>
          <a:bodyPr/>
          <a:lstStyle/>
          <a:p>
            <a:r>
              <a:rPr lang="en-US"/>
              <a:t>PHY 712  Spring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442609" y="381000"/>
            <a:ext cx="2050561" cy="461665"/>
          </a:xfrm>
          <a:prstGeom prst="rect">
            <a:avLst/>
          </a:prstGeom>
          <a:noFill/>
        </p:spPr>
        <p:txBody>
          <a:bodyPr wrap="none" rtlCol="0">
            <a:spAutoFit/>
          </a:bodyPr>
          <a:lstStyle/>
          <a:p>
            <a:r>
              <a:rPr lang="en-US" sz="2400" dirty="0">
                <a:latin typeface="+mj-lt"/>
              </a:rPr>
              <a:t>Some details:</a:t>
            </a:r>
          </a:p>
        </p:txBody>
      </p:sp>
      <p:grpSp>
        <p:nvGrpSpPr>
          <p:cNvPr id="21" name="Group 20"/>
          <p:cNvGrpSpPr/>
          <p:nvPr/>
        </p:nvGrpSpPr>
        <p:grpSpPr>
          <a:xfrm>
            <a:off x="429639" y="842665"/>
            <a:ext cx="3733800" cy="3498715"/>
            <a:chOff x="6324600" y="766465"/>
            <a:chExt cx="2514600" cy="3119735"/>
          </a:xfrm>
        </p:grpSpPr>
        <p:sp>
          <p:nvSpPr>
            <p:cNvPr id="6" name="Right Arrow 5"/>
            <p:cNvSpPr/>
            <p:nvPr/>
          </p:nvSpPr>
          <p:spPr>
            <a:xfrm rot="19214063">
              <a:off x="7098409" y="2224695"/>
              <a:ext cx="891323" cy="2639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7185877" y="2555430"/>
              <a:ext cx="891323" cy="2639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7162800" y="766465"/>
              <a:ext cx="0" cy="19005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162800" y="26670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324600" y="2667000"/>
              <a:ext cx="8382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315200" y="1371600"/>
              <a:ext cx="304800" cy="461665"/>
            </a:xfrm>
            <a:prstGeom prst="rect">
              <a:avLst/>
            </a:prstGeom>
            <a:noFill/>
          </p:spPr>
          <p:txBody>
            <a:bodyPr wrap="square" rtlCol="0">
              <a:spAutoFit/>
            </a:bodyPr>
            <a:lstStyle/>
            <a:p>
              <a:r>
                <a:rPr lang="en-US" sz="2400" b="1" dirty="0">
                  <a:latin typeface="Symbol" pitchFamily="18" charset="2"/>
                </a:rPr>
                <a:t>b</a:t>
              </a:r>
            </a:p>
          </p:txBody>
        </p:sp>
        <p:sp>
          <p:nvSpPr>
            <p:cNvPr id="12" name="Down Arrow 11"/>
            <p:cNvSpPr/>
            <p:nvPr/>
          </p:nvSpPr>
          <p:spPr>
            <a:xfrm rot="10800000">
              <a:off x="7071360" y="1066800"/>
              <a:ext cx="198119" cy="16002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2196424">
              <a:off x="7117079" y="2788920"/>
              <a:ext cx="883921"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001000" y="3043535"/>
              <a:ext cx="838200" cy="461665"/>
            </a:xfrm>
            <a:prstGeom prst="rect">
              <a:avLst/>
            </a:prstGeom>
            <a:noFill/>
          </p:spPr>
          <p:txBody>
            <a:bodyPr wrap="square" rtlCol="0">
              <a:spAutoFit/>
            </a:bodyPr>
            <a:lstStyle/>
            <a:p>
              <a:r>
                <a:rPr lang="en-US" sz="2400" b="1" dirty="0" err="1">
                  <a:latin typeface="Symbol" pitchFamily="18" charset="2"/>
                </a:rPr>
                <a:t>Db</a:t>
              </a:r>
              <a:endParaRPr lang="en-US" sz="2400" b="1" dirty="0">
                <a:latin typeface="Symbol" pitchFamily="18" charset="2"/>
              </a:endParaRPr>
            </a:p>
          </p:txBody>
        </p:sp>
        <p:cxnSp>
          <p:nvCxnSpPr>
            <p:cNvPr id="15" name="Straight Arrow Connector 14"/>
            <p:cNvCxnSpPr>
              <a:stCxn id="12" idx="0"/>
            </p:cNvCxnSpPr>
            <p:nvPr/>
          </p:nvCxnSpPr>
          <p:spPr>
            <a:xfrm flipH="1" flipV="1">
              <a:off x="6553200" y="2057400"/>
              <a:ext cx="617219"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324600" y="1824335"/>
              <a:ext cx="419100" cy="461665"/>
            </a:xfrm>
            <a:prstGeom prst="rect">
              <a:avLst/>
            </a:prstGeom>
            <a:noFill/>
          </p:spPr>
          <p:txBody>
            <a:bodyPr wrap="square" rtlCol="0">
              <a:spAutoFit/>
            </a:bodyPr>
            <a:lstStyle/>
            <a:p>
              <a:r>
                <a:rPr lang="en-US" sz="2400" b="1" dirty="0">
                  <a:latin typeface="+mj-lt"/>
                </a:rPr>
                <a:t>r</a:t>
              </a:r>
            </a:p>
          </p:txBody>
        </p:sp>
        <p:sp>
          <p:nvSpPr>
            <p:cNvPr id="17" name="TextBox 16"/>
            <p:cNvSpPr txBox="1"/>
            <p:nvPr/>
          </p:nvSpPr>
          <p:spPr>
            <a:xfrm>
              <a:off x="6781800" y="1900535"/>
              <a:ext cx="304800" cy="461665"/>
            </a:xfrm>
            <a:prstGeom prst="rect">
              <a:avLst/>
            </a:prstGeom>
            <a:noFill/>
          </p:spPr>
          <p:txBody>
            <a:bodyPr wrap="square" rtlCol="0">
              <a:spAutoFit/>
            </a:bodyPr>
            <a:lstStyle/>
            <a:p>
              <a:r>
                <a:rPr lang="en-US" sz="2400" b="1" dirty="0">
                  <a:latin typeface="Symbol" pitchFamily="18" charset="2"/>
                </a:rPr>
                <a:t>q</a:t>
              </a:r>
            </a:p>
          </p:txBody>
        </p:sp>
        <p:sp>
          <p:nvSpPr>
            <p:cNvPr id="18" name="TextBox 17"/>
            <p:cNvSpPr txBox="1"/>
            <p:nvPr/>
          </p:nvSpPr>
          <p:spPr>
            <a:xfrm>
              <a:off x="7010400" y="2819400"/>
              <a:ext cx="3048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19" name="Object 18"/>
            <p:cNvGraphicFramePr>
              <a:graphicFrameLocks noChangeAspect="1"/>
            </p:cNvGraphicFramePr>
            <p:nvPr>
              <p:extLst>
                <p:ext uri="{D42A27DB-BD31-4B8C-83A1-F6EECF244321}">
                  <p14:modId xmlns:p14="http://schemas.microsoft.com/office/powerpoint/2010/main" val="847077870"/>
                </p:ext>
              </p:extLst>
            </p:nvPr>
          </p:nvGraphicFramePr>
          <p:xfrm>
            <a:off x="7999413" y="2178050"/>
            <a:ext cx="382587" cy="504825"/>
          </p:xfrm>
          <a:graphic>
            <a:graphicData uri="http://schemas.openxmlformats.org/presentationml/2006/ole">
              <mc:AlternateContent xmlns:mc="http://schemas.openxmlformats.org/markup-compatibility/2006">
                <mc:Choice xmlns:v="urn:schemas-microsoft-com:vml" Requires="v">
                  <p:oleObj spid="_x0000_s66744" name="Equation" r:id="rId4" imgW="177480" imgH="228600" progId="Equation.DSMT4">
                    <p:embed/>
                  </p:oleObj>
                </mc:Choice>
                <mc:Fallback>
                  <p:oleObj name="Equation" r:id="rId4" imgW="177480" imgH="228600" progId="Equation.DSMT4">
                    <p:embed/>
                    <p:pic>
                      <p:nvPicPr>
                        <p:cNvPr id="0" name=""/>
                        <p:cNvPicPr>
                          <a:picLocks noChangeAspect="1" noChangeArrowheads="1"/>
                        </p:cNvPicPr>
                        <p:nvPr/>
                      </p:nvPicPr>
                      <p:blipFill>
                        <a:blip r:embed="rId5"/>
                        <a:srcRect/>
                        <a:stretch>
                          <a:fillRect/>
                        </a:stretch>
                      </p:blipFill>
                      <p:spPr bwMode="auto">
                        <a:xfrm>
                          <a:off x="7999413" y="2178050"/>
                          <a:ext cx="38258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901658495"/>
                </p:ext>
              </p:extLst>
            </p:nvPr>
          </p:nvGraphicFramePr>
          <p:xfrm>
            <a:off x="7875588" y="1614488"/>
            <a:ext cx="327025" cy="533400"/>
          </p:xfrm>
          <a:graphic>
            <a:graphicData uri="http://schemas.openxmlformats.org/presentationml/2006/ole">
              <mc:AlternateContent xmlns:mc="http://schemas.openxmlformats.org/markup-compatibility/2006">
                <mc:Choice xmlns:v="urn:schemas-microsoft-com:vml" Requires="v">
                  <p:oleObj spid="_x0000_s66745" name="Equation" r:id="rId6" imgW="152280" imgH="241200" progId="Equation.DSMT4">
                    <p:embed/>
                  </p:oleObj>
                </mc:Choice>
                <mc:Fallback>
                  <p:oleObj name="Equation" r:id="rId6" imgW="152280" imgH="241200" progId="Equation.DSMT4">
                    <p:embed/>
                    <p:pic>
                      <p:nvPicPr>
                        <p:cNvPr id="0" name=""/>
                        <p:cNvPicPr>
                          <a:picLocks noChangeAspect="1" noChangeArrowheads="1"/>
                        </p:cNvPicPr>
                        <p:nvPr/>
                      </p:nvPicPr>
                      <p:blipFill>
                        <a:blip r:embed="rId7"/>
                        <a:srcRect/>
                        <a:stretch>
                          <a:fillRect/>
                        </a:stretch>
                      </p:blipFill>
                      <p:spPr bwMode="auto">
                        <a:xfrm>
                          <a:off x="7875588" y="1614488"/>
                          <a:ext cx="3270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2" name="Object 21"/>
          <p:cNvGraphicFramePr>
            <a:graphicFrameLocks noChangeAspect="1"/>
          </p:cNvGraphicFramePr>
          <p:nvPr>
            <p:extLst>
              <p:ext uri="{D42A27DB-BD31-4B8C-83A1-F6EECF244321}">
                <p14:modId xmlns:p14="http://schemas.microsoft.com/office/powerpoint/2010/main" val="2252970993"/>
              </p:ext>
            </p:extLst>
          </p:nvPr>
        </p:nvGraphicFramePr>
        <p:xfrm>
          <a:off x="736600" y="4462463"/>
          <a:ext cx="6049963" cy="1946275"/>
        </p:xfrm>
        <a:graphic>
          <a:graphicData uri="http://schemas.openxmlformats.org/presentationml/2006/ole">
            <mc:AlternateContent xmlns:mc="http://schemas.openxmlformats.org/markup-compatibility/2006">
              <mc:Choice xmlns:v="urn:schemas-microsoft-com:vml" Requires="v">
                <p:oleObj spid="_x0000_s66746" name="Equation" r:id="rId8" imgW="3276360" imgH="1054080" progId="Equation.DSMT4">
                  <p:embed/>
                </p:oleObj>
              </mc:Choice>
              <mc:Fallback>
                <p:oleObj name="Equation" r:id="rId8" imgW="3276360" imgH="1054080" progId="Equation.DSMT4">
                  <p:embed/>
                  <p:pic>
                    <p:nvPicPr>
                      <p:cNvPr id="0" name=""/>
                      <p:cNvPicPr/>
                      <p:nvPr/>
                    </p:nvPicPr>
                    <p:blipFill>
                      <a:blip r:embed="rId9"/>
                      <a:stretch>
                        <a:fillRect/>
                      </a:stretch>
                    </p:blipFill>
                    <p:spPr>
                      <a:xfrm>
                        <a:off x="736600" y="4462463"/>
                        <a:ext cx="6049963" cy="1946275"/>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2941941590"/>
              </p:ext>
            </p:extLst>
          </p:nvPr>
        </p:nvGraphicFramePr>
        <p:xfrm>
          <a:off x="228600" y="4278630"/>
          <a:ext cx="342900" cy="445770"/>
        </p:xfrm>
        <a:graphic>
          <a:graphicData uri="http://schemas.openxmlformats.org/presentationml/2006/ole">
            <mc:AlternateContent xmlns:mc="http://schemas.openxmlformats.org/markup-compatibility/2006">
              <mc:Choice xmlns:v="urn:schemas-microsoft-com:vml" Requires="v">
                <p:oleObj spid="_x0000_s66747" name="Equation" r:id="rId10" imgW="126720" imgH="164880" progId="Equation.DSMT4">
                  <p:embed/>
                </p:oleObj>
              </mc:Choice>
              <mc:Fallback>
                <p:oleObj name="Equation" r:id="rId10" imgW="126720" imgH="164880" progId="Equation.DSMT4">
                  <p:embed/>
                  <p:pic>
                    <p:nvPicPr>
                      <p:cNvPr id="0" name=""/>
                      <p:cNvPicPr/>
                      <p:nvPr/>
                    </p:nvPicPr>
                    <p:blipFill>
                      <a:blip r:embed="rId11"/>
                      <a:stretch>
                        <a:fillRect/>
                      </a:stretch>
                    </p:blipFill>
                    <p:spPr>
                      <a:xfrm>
                        <a:off x="228600" y="4278630"/>
                        <a:ext cx="342900" cy="445770"/>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2412305266"/>
              </p:ext>
            </p:extLst>
          </p:nvPr>
        </p:nvGraphicFramePr>
        <p:xfrm>
          <a:off x="1828800" y="762000"/>
          <a:ext cx="342900" cy="445770"/>
        </p:xfrm>
        <a:graphic>
          <a:graphicData uri="http://schemas.openxmlformats.org/presentationml/2006/ole">
            <mc:AlternateContent xmlns:mc="http://schemas.openxmlformats.org/markup-compatibility/2006">
              <mc:Choice xmlns:v="urn:schemas-microsoft-com:vml" Requires="v">
                <p:oleObj spid="_x0000_s66748" name="Equation" r:id="rId12" imgW="126720" imgH="164880" progId="Equation.DSMT4">
                  <p:embed/>
                </p:oleObj>
              </mc:Choice>
              <mc:Fallback>
                <p:oleObj name="Equation" r:id="rId12" imgW="126720" imgH="164880" progId="Equation.DSMT4">
                  <p:embed/>
                  <p:pic>
                    <p:nvPicPr>
                      <p:cNvPr id="23" name="Object 22"/>
                      <p:cNvPicPr/>
                      <p:nvPr/>
                    </p:nvPicPr>
                    <p:blipFill>
                      <a:blip r:embed="rId13"/>
                      <a:stretch>
                        <a:fillRect/>
                      </a:stretch>
                    </p:blipFill>
                    <p:spPr>
                      <a:xfrm>
                        <a:off x="1828800" y="762000"/>
                        <a:ext cx="342900" cy="445770"/>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734640970"/>
              </p:ext>
            </p:extLst>
          </p:nvPr>
        </p:nvGraphicFramePr>
        <p:xfrm>
          <a:off x="4305300" y="2651125"/>
          <a:ext cx="342900" cy="549275"/>
        </p:xfrm>
        <a:graphic>
          <a:graphicData uri="http://schemas.openxmlformats.org/presentationml/2006/ole">
            <mc:AlternateContent xmlns:mc="http://schemas.openxmlformats.org/markup-compatibility/2006">
              <mc:Choice xmlns:v="urn:schemas-microsoft-com:vml" Requires="v">
                <p:oleObj spid="_x0000_s66749" name="Equation" r:id="rId14" imgW="126720" imgH="203040" progId="Equation.DSMT4">
                  <p:embed/>
                </p:oleObj>
              </mc:Choice>
              <mc:Fallback>
                <p:oleObj name="Equation" r:id="rId14" imgW="126720" imgH="203040" progId="Equation.DSMT4">
                  <p:embed/>
                  <p:pic>
                    <p:nvPicPr>
                      <p:cNvPr id="24" name="Object 23"/>
                      <p:cNvPicPr/>
                      <p:nvPr/>
                    </p:nvPicPr>
                    <p:blipFill>
                      <a:blip r:embed="rId15"/>
                      <a:stretch>
                        <a:fillRect/>
                      </a:stretch>
                    </p:blipFill>
                    <p:spPr>
                      <a:xfrm>
                        <a:off x="4305300" y="2651125"/>
                        <a:ext cx="342900" cy="549275"/>
                      </a:xfrm>
                      <a:prstGeom prst="rect">
                        <a:avLst/>
                      </a:prstGeom>
                    </p:spPr>
                  </p:pic>
                </p:oleObj>
              </mc:Fallback>
            </mc:AlternateContent>
          </a:graphicData>
        </a:graphic>
      </p:graphicFrame>
    </p:spTree>
    <p:extLst>
      <p:ext uri="{BB962C8B-B14F-4D97-AF65-F5344CB8AC3E}">
        <p14:creationId xmlns:p14="http://schemas.microsoft.com/office/powerpoint/2010/main" val="2691373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04/17/2020</a:t>
            </a:r>
            <a:endParaRPr lang="en-US" dirty="0"/>
          </a:p>
        </p:txBody>
      </p:sp>
      <p:sp>
        <p:nvSpPr>
          <p:cNvPr id="3" name="Footer Placeholder 2"/>
          <p:cNvSpPr>
            <a:spLocks noGrp="1"/>
          </p:cNvSpPr>
          <p:nvPr>
            <p:ph type="ftr" sz="quarter" idx="11"/>
          </p:nvPr>
        </p:nvSpPr>
        <p:spPr/>
        <p:txBody>
          <a:bodyPr/>
          <a:lstStyle/>
          <a:p>
            <a:r>
              <a:rPr lang="en-US"/>
              <a:t>PHY 712  Spring 2020 --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14715924"/>
              </p:ext>
            </p:extLst>
          </p:nvPr>
        </p:nvGraphicFramePr>
        <p:xfrm>
          <a:off x="722313" y="381000"/>
          <a:ext cx="6843712" cy="4967288"/>
        </p:xfrm>
        <a:graphic>
          <a:graphicData uri="http://schemas.openxmlformats.org/presentationml/2006/ole">
            <mc:AlternateContent xmlns:mc="http://schemas.openxmlformats.org/markup-compatibility/2006">
              <mc:Choice xmlns:v="urn:schemas-microsoft-com:vml" Requires="v">
                <p:oleObj spid="_x0000_s71715" name="Equation" r:id="rId4" imgW="4076640" imgH="2958840" progId="Equation.DSMT4">
                  <p:embed/>
                </p:oleObj>
              </mc:Choice>
              <mc:Fallback>
                <p:oleObj name="Equation" r:id="rId4" imgW="4076640" imgH="2958840" progId="Equation.DSMT4">
                  <p:embed/>
                  <p:pic>
                    <p:nvPicPr>
                      <p:cNvPr id="0" name=""/>
                      <p:cNvPicPr/>
                      <p:nvPr/>
                    </p:nvPicPr>
                    <p:blipFill>
                      <a:blip r:embed="rId5"/>
                      <a:stretch>
                        <a:fillRect/>
                      </a:stretch>
                    </p:blipFill>
                    <p:spPr>
                      <a:xfrm>
                        <a:off x="722313" y="381000"/>
                        <a:ext cx="6843712" cy="4967288"/>
                      </a:xfrm>
                      <a:prstGeom prst="rect">
                        <a:avLst/>
                      </a:prstGeom>
                    </p:spPr>
                  </p:pic>
                </p:oleObj>
              </mc:Fallback>
            </mc:AlternateContent>
          </a:graphicData>
        </a:graphic>
      </p:graphicFrame>
    </p:spTree>
    <p:extLst>
      <p:ext uri="{BB962C8B-B14F-4D97-AF65-F5344CB8AC3E}">
        <p14:creationId xmlns:p14="http://schemas.microsoft.com/office/powerpoint/2010/main" val="1576657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26566</TotalTime>
  <Words>1106</Words>
  <Application>Microsoft Office PowerPoint</Application>
  <PresentationFormat>On-screen Show (4:3)</PresentationFormat>
  <Paragraphs>196</Paragraphs>
  <Slides>21</Slides>
  <Notes>19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21</vt:i4>
      </vt:variant>
    </vt:vector>
  </HeadingPairs>
  <TitlesOfParts>
    <vt:vector size="28" baseType="lpstr">
      <vt:lpstr>Arial</vt:lpstr>
      <vt:lpstr>Calibri</vt:lpstr>
      <vt:lpstr>Symbol</vt:lpstr>
      <vt:lpstr>Office Theme</vt:lpstr>
      <vt:lpstr>Equation</vt:lpstr>
      <vt:lpstr>MathType 7.0 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1302</cp:revision>
  <cp:lastPrinted>2018-04-06T02:38:53Z</cp:lastPrinted>
  <dcterms:created xsi:type="dcterms:W3CDTF">2012-01-10T18:32:24Z</dcterms:created>
  <dcterms:modified xsi:type="dcterms:W3CDTF">2020-04-17T02:48:50Z</dcterms:modified>
</cp:coreProperties>
</file>