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6" r:id="rId2"/>
    <p:sldId id="354" r:id="rId3"/>
    <p:sldId id="411" r:id="rId4"/>
    <p:sldId id="400" r:id="rId5"/>
    <p:sldId id="401" r:id="rId6"/>
    <p:sldId id="412" r:id="rId7"/>
    <p:sldId id="413" r:id="rId8"/>
    <p:sldId id="404" r:id="rId9"/>
    <p:sldId id="402" r:id="rId10"/>
    <p:sldId id="403" r:id="rId11"/>
    <p:sldId id="414" r:id="rId12"/>
    <p:sldId id="415" r:id="rId13"/>
    <p:sldId id="416"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4810"/>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066" y="62"/>
      </p:cViewPr>
      <p:guideLst>
        <p:guide orient="horz" pos="2160"/>
        <p:guide pos="2880"/>
      </p:guideLst>
    </p:cSldViewPr>
  </p:slideViewPr>
  <p:notesTextViewPr>
    <p:cViewPr>
      <p:scale>
        <a:sx n="1" d="1"/>
        <a:sy n="1" d="1"/>
      </p:scale>
      <p:origin x="0" y="0"/>
    </p:cViewPr>
  </p:notesTextViewPr>
  <p:sorterViewPr>
    <p:cViewPr>
      <p:scale>
        <a:sx n="60" d="100"/>
        <a:sy n="60" d="100"/>
      </p:scale>
      <p:origin x="0" y="-1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0.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4/15/2020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4/15/2020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radiation due to </a:t>
            </a:r>
            <a:r>
              <a:rPr lang="en-US" dirty="0" err="1"/>
              <a:t>collions</a:t>
            </a:r>
            <a:r>
              <a:rPr lang="en-US" dirty="0"/>
              <a:t>.</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016461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effects of the Compton scattering change the cross section.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47846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changes to the Thompson cross section due to the Compton effect.</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284294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consider more generally the properties of radiation produced by charged particle collisions.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689941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t>
            </a:r>
            <a:r>
              <a:rPr lang="en-US"/>
              <a:t>x-ray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57278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homework set for the semester.</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effects of a charged particle encountering an electromagnetic wave.</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51637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 generated in the far field approximated by the non-relativistic limit, is given here.    Now we consider that the particle acceleration is due to the oscillating electric field.    The power of the radiation of the particle is then given here.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27908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evaluating the radiation geometry, we can determine the power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688567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radiated field is polarized perpendicularly to the propagation direction so that the power depends on the dot product of radiation polarization and the incident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009720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dot products for this geometry.</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014280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659711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photon energy is comparable to the rest mass energy of the charged particle, we have to consider momentum and energy conservation.  This was </a:t>
            </a:r>
            <a:r>
              <a:rPr lang="en-US" dirty="0" err="1"/>
              <a:t>ferst</a:t>
            </a:r>
            <a:r>
              <a:rPr lang="en-US" dirty="0"/>
              <a:t> analyzed by Compton.   Your homework asks you to examine the Compton scattering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140055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04/15/2020</a:t>
            </a:r>
            <a:endParaRPr lang="en-US" dirty="0"/>
          </a:p>
        </p:txBody>
      </p:sp>
      <p:sp>
        <p:nvSpPr>
          <p:cNvPr id="5" name="Footer Placeholder 4"/>
          <p:cNvSpPr>
            <a:spLocks noGrp="1"/>
          </p:cNvSpPr>
          <p:nvPr>
            <p:ph type="ftr" sz="quarter" idx="11"/>
          </p:nvPr>
        </p:nvSpPr>
        <p:spPr/>
        <p:txBody>
          <a:bodyPr/>
          <a:lstStyle/>
          <a:p>
            <a:r>
              <a:rPr lang="en-US"/>
              <a:t>PHY 712  Spring 2020 --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04/15/2020</a:t>
            </a:r>
            <a:endParaRPr lang="en-US" dirty="0"/>
          </a:p>
        </p:txBody>
      </p:sp>
      <p:sp>
        <p:nvSpPr>
          <p:cNvPr id="5" name="Footer Placeholder 4"/>
          <p:cNvSpPr>
            <a:spLocks noGrp="1"/>
          </p:cNvSpPr>
          <p:nvPr>
            <p:ph type="ftr" sz="quarter" idx="11"/>
          </p:nvPr>
        </p:nvSpPr>
        <p:spPr/>
        <p:txBody>
          <a:bodyPr/>
          <a:lstStyle/>
          <a:p>
            <a:r>
              <a:rPr lang="en-US"/>
              <a:t>PHY 712  Spring 2020 --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04/15/2020</a:t>
            </a:r>
            <a:endParaRPr lang="en-US" dirty="0"/>
          </a:p>
        </p:txBody>
      </p:sp>
      <p:sp>
        <p:nvSpPr>
          <p:cNvPr id="5" name="Footer Placeholder 4"/>
          <p:cNvSpPr>
            <a:spLocks noGrp="1"/>
          </p:cNvSpPr>
          <p:nvPr>
            <p:ph type="ftr" sz="quarter" idx="11"/>
          </p:nvPr>
        </p:nvSpPr>
        <p:spPr/>
        <p:txBody>
          <a:bodyPr/>
          <a:lstStyle/>
          <a:p>
            <a:r>
              <a:rPr lang="en-US"/>
              <a:t>PHY 712  Spring 2020 --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04/15/2020</a:t>
            </a:r>
            <a:endParaRPr lang="en-US" dirty="0"/>
          </a:p>
        </p:txBody>
      </p:sp>
      <p:sp>
        <p:nvSpPr>
          <p:cNvPr id="5" name="Footer Placeholder 4"/>
          <p:cNvSpPr>
            <a:spLocks noGrp="1"/>
          </p:cNvSpPr>
          <p:nvPr>
            <p:ph type="ftr" sz="quarter" idx="11"/>
          </p:nvPr>
        </p:nvSpPr>
        <p:spPr/>
        <p:txBody>
          <a:bodyPr/>
          <a:lstStyle/>
          <a:p>
            <a:r>
              <a:rPr lang="en-US"/>
              <a:t>PHY 712  Spring 2020 --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04/15/2020</a:t>
            </a:r>
            <a:endParaRPr lang="en-US" dirty="0"/>
          </a:p>
        </p:txBody>
      </p:sp>
      <p:sp>
        <p:nvSpPr>
          <p:cNvPr id="5" name="Footer Placeholder 4"/>
          <p:cNvSpPr>
            <a:spLocks noGrp="1"/>
          </p:cNvSpPr>
          <p:nvPr>
            <p:ph type="ftr" sz="quarter" idx="11"/>
          </p:nvPr>
        </p:nvSpPr>
        <p:spPr/>
        <p:txBody>
          <a:bodyPr/>
          <a:lstStyle/>
          <a:p>
            <a:r>
              <a:rPr lang="en-US"/>
              <a:t>PHY 712  Spring 2020 --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04/15/2020</a:t>
            </a:r>
            <a:endParaRPr lang="en-US" dirty="0"/>
          </a:p>
        </p:txBody>
      </p:sp>
      <p:sp>
        <p:nvSpPr>
          <p:cNvPr id="6" name="Footer Placeholder 5"/>
          <p:cNvSpPr>
            <a:spLocks noGrp="1"/>
          </p:cNvSpPr>
          <p:nvPr>
            <p:ph type="ftr" sz="quarter" idx="11"/>
          </p:nvPr>
        </p:nvSpPr>
        <p:spPr/>
        <p:txBody>
          <a:bodyPr/>
          <a:lstStyle/>
          <a:p>
            <a:r>
              <a:rPr lang="en-US"/>
              <a:t>PHY 712  Spring 2020 --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04/15/2020</a:t>
            </a:r>
            <a:endParaRPr lang="en-US" dirty="0"/>
          </a:p>
        </p:txBody>
      </p:sp>
      <p:sp>
        <p:nvSpPr>
          <p:cNvPr id="8" name="Footer Placeholder 7"/>
          <p:cNvSpPr>
            <a:spLocks noGrp="1"/>
          </p:cNvSpPr>
          <p:nvPr>
            <p:ph type="ftr" sz="quarter" idx="11"/>
          </p:nvPr>
        </p:nvSpPr>
        <p:spPr/>
        <p:txBody>
          <a:bodyPr/>
          <a:lstStyle/>
          <a:p>
            <a:r>
              <a:rPr lang="en-US"/>
              <a:t>PHY 712  Spring 2020 --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04/15/2020</a:t>
            </a:r>
            <a:endParaRPr lang="en-US" dirty="0"/>
          </a:p>
        </p:txBody>
      </p:sp>
      <p:sp>
        <p:nvSpPr>
          <p:cNvPr id="4" name="Footer Placeholder 3"/>
          <p:cNvSpPr>
            <a:spLocks noGrp="1"/>
          </p:cNvSpPr>
          <p:nvPr>
            <p:ph type="ftr" sz="quarter" idx="11"/>
          </p:nvPr>
        </p:nvSpPr>
        <p:spPr/>
        <p:txBody>
          <a:bodyPr/>
          <a:lstStyle/>
          <a:p>
            <a:r>
              <a:rPr lang="en-US"/>
              <a:t>PHY 712  Spring 2020 --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04/15/2020</a:t>
            </a:r>
            <a:endParaRPr lang="en-US" dirty="0"/>
          </a:p>
        </p:txBody>
      </p:sp>
      <p:sp>
        <p:nvSpPr>
          <p:cNvPr id="6" name="Footer Placeholder 5"/>
          <p:cNvSpPr>
            <a:spLocks noGrp="1"/>
          </p:cNvSpPr>
          <p:nvPr>
            <p:ph type="ftr" sz="quarter" idx="11"/>
          </p:nvPr>
        </p:nvSpPr>
        <p:spPr/>
        <p:txBody>
          <a:bodyPr/>
          <a:lstStyle/>
          <a:p>
            <a:r>
              <a:rPr lang="en-US"/>
              <a:t>PHY 712  Spring 2020 --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04/15/2020</a:t>
            </a:r>
            <a:endParaRPr lang="en-US" dirty="0"/>
          </a:p>
        </p:txBody>
      </p:sp>
      <p:sp>
        <p:nvSpPr>
          <p:cNvPr id="6" name="Footer Placeholder 5"/>
          <p:cNvSpPr>
            <a:spLocks noGrp="1"/>
          </p:cNvSpPr>
          <p:nvPr>
            <p:ph type="ftr" sz="quarter" idx="11"/>
          </p:nvPr>
        </p:nvSpPr>
        <p:spPr/>
        <p:txBody>
          <a:bodyPr/>
          <a:lstStyle/>
          <a:p>
            <a:r>
              <a:rPr lang="en-US"/>
              <a:t>PHY 712  Spring 2020 --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04/15/2020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8.bin"/><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1.xml"/><Relationship Id="rId7" Type="http://schemas.openxmlformats.org/officeDocument/2006/relationships/oleObject" Target="../embeddings/oleObject20.bin"/><Relationship Id="rId12"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8.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0.wmf"/><Relationship Id="rId4" Type="http://schemas.openxmlformats.org/officeDocument/2006/relationships/image" Target="../media/image22.png"/><Relationship Id="rId9"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 Id="rId9"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7.wmf"/><Relationship Id="rId4" Type="http://schemas.openxmlformats.org/officeDocument/2006/relationships/oleObject" Target="../embeddings/oleObject9.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7.wmf"/><Relationship Id="rId4" Type="http://schemas.openxmlformats.org/officeDocument/2006/relationships/oleObject" Target="../embeddings/oleObject11.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2.wmf"/><Relationship Id="rId4" Type="http://schemas.openxmlformats.org/officeDocument/2006/relationships/oleObject" Target="../embeddings/oleObject13.bin"/><Relationship Id="rId9"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89560" y="609600"/>
            <a:ext cx="8839200" cy="5539978"/>
          </a:xfrm>
          <a:prstGeom prst="rect">
            <a:avLst/>
          </a:prstGeom>
          <a:noFill/>
          <a:ln>
            <a:noFill/>
          </a:ln>
        </p:spPr>
        <p:txBody>
          <a:bodyPr wrap="square" rtlCol="0">
            <a:spAutoFit/>
          </a:bodyPr>
          <a:lstStyle/>
          <a:p>
            <a:pPr algn="ctr"/>
            <a:r>
              <a:rPr lang="en-US" sz="3200" b="1" dirty="0"/>
              <a:t>PHY 712 Electrodynamics</a:t>
            </a:r>
          </a:p>
          <a:p>
            <a:pPr algn="ctr"/>
            <a:r>
              <a:rPr lang="en-US" sz="24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30:</a:t>
            </a:r>
            <a:endParaRPr lang="en-US" sz="3200" b="1" dirty="0">
              <a:solidFill>
                <a:schemeClr val="folHlink"/>
              </a:solidFill>
            </a:endParaRPr>
          </a:p>
          <a:p>
            <a:pPr marL="457200" lvl="2" algn="ctr">
              <a:spcBef>
                <a:spcPct val="50000"/>
              </a:spcBef>
            </a:pPr>
            <a:r>
              <a:rPr lang="en-US" sz="2800" b="1" dirty="0">
                <a:solidFill>
                  <a:schemeClr val="folHlink"/>
                </a:solidFill>
              </a:rPr>
              <a:t>Finish reading Chap. 14 and start Chap. 15 – </a:t>
            </a:r>
          </a:p>
          <a:p>
            <a:pPr marL="457200" lvl="2" algn="ctr">
              <a:spcBef>
                <a:spcPct val="50000"/>
              </a:spcBef>
            </a:pPr>
            <a:r>
              <a:rPr lang="en-US" sz="2800" b="1" dirty="0">
                <a:solidFill>
                  <a:schemeClr val="folHlink"/>
                </a:solidFill>
              </a:rPr>
              <a:t>Radiation from scattering charged particles</a:t>
            </a:r>
          </a:p>
          <a:p>
            <a:pPr marL="1885950" lvl="4" indent="-514350">
              <a:spcBef>
                <a:spcPct val="50000"/>
              </a:spcBef>
              <a:buFont typeface="+mj-lt"/>
              <a:buAutoNum type="arabicPeriod"/>
            </a:pPr>
            <a:r>
              <a:rPr lang="en-US" sz="2800" b="1" dirty="0">
                <a:solidFill>
                  <a:schemeClr val="folHlink"/>
                </a:solidFill>
              </a:rPr>
              <a:t>Thompson and Compton scattering</a:t>
            </a:r>
          </a:p>
          <a:p>
            <a:pPr marL="1885950" lvl="4" indent="-514350">
              <a:spcBef>
                <a:spcPct val="50000"/>
              </a:spcBef>
              <a:buFont typeface="+mj-lt"/>
              <a:buAutoNum type="arabicPeriod"/>
            </a:pPr>
            <a:r>
              <a:rPr lang="en-US" sz="2800" b="1" dirty="0">
                <a:solidFill>
                  <a:schemeClr val="folHlink"/>
                </a:solidFill>
              </a:rPr>
              <a:t>Radiation from particle collisions</a:t>
            </a:r>
          </a:p>
          <a:p>
            <a:pPr marL="1885950" lvl="4" indent="-514350">
              <a:spcBef>
                <a:spcPct val="50000"/>
              </a:spcBef>
              <a:buFont typeface="+mj-lt"/>
              <a:buAutoNum type="arabicPeriod"/>
            </a:pPr>
            <a:endParaRPr lang="en-US" sz="28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6" name="Straight Arrow Connector 5"/>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1" name="TextBox 10"/>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2" name="TextBox 11"/>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3" name="TextBox 12"/>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4" name="TextBox 13"/>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5" name="TextBox 14"/>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6" name="TextBox 15"/>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17" name="Object 16"/>
          <p:cNvGraphicFramePr>
            <a:graphicFrameLocks noChangeAspect="1"/>
          </p:cNvGraphicFramePr>
          <p:nvPr>
            <p:extLst>
              <p:ext uri="{D42A27DB-BD31-4B8C-83A1-F6EECF244321}">
                <p14:modId xmlns:p14="http://schemas.microsoft.com/office/powerpoint/2010/main" val="2065136836"/>
              </p:ext>
            </p:extLst>
          </p:nvPr>
        </p:nvGraphicFramePr>
        <p:xfrm>
          <a:off x="252413" y="3289300"/>
          <a:ext cx="8639175" cy="1563688"/>
        </p:xfrm>
        <a:graphic>
          <a:graphicData uri="http://schemas.openxmlformats.org/presentationml/2006/ole">
            <mc:AlternateContent xmlns:mc="http://schemas.openxmlformats.org/markup-compatibility/2006">
              <mc:Choice xmlns:v="urn:schemas-microsoft-com:vml" Requires="v">
                <p:oleObj spid="_x0000_s51316" name="Equation" r:id="rId4" imgW="4152600" imgH="761760" progId="Equation.DSMT4">
                  <p:embed/>
                </p:oleObj>
              </mc:Choice>
              <mc:Fallback>
                <p:oleObj name="Equation" r:id="rId4" imgW="4152600" imgH="761760" progId="Equation.DSMT4">
                  <p:embed/>
                  <p:pic>
                    <p:nvPicPr>
                      <p:cNvPr id="0" name=""/>
                      <p:cNvPicPr>
                        <a:picLocks noChangeAspect="1" noChangeArrowheads="1"/>
                      </p:cNvPicPr>
                      <p:nvPr/>
                    </p:nvPicPr>
                    <p:blipFill>
                      <a:blip r:embed="rId5"/>
                      <a:srcRect/>
                      <a:stretch>
                        <a:fillRect/>
                      </a:stretch>
                    </p:blipFill>
                    <p:spPr bwMode="auto">
                      <a:xfrm>
                        <a:off x="252413" y="3289300"/>
                        <a:ext cx="8639175" cy="1563688"/>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50155709"/>
              </p:ext>
            </p:extLst>
          </p:nvPr>
        </p:nvGraphicFramePr>
        <p:xfrm>
          <a:off x="629425" y="5111036"/>
          <a:ext cx="2983820" cy="1206572"/>
        </p:xfrm>
        <a:graphic>
          <a:graphicData uri="http://schemas.openxmlformats.org/presentationml/2006/ole">
            <mc:AlternateContent xmlns:mc="http://schemas.openxmlformats.org/markup-compatibility/2006">
              <mc:Choice xmlns:v="urn:schemas-microsoft-com:vml" Requires="v">
                <p:oleObj spid="_x0000_s51317" name="Equation" r:id="rId6" imgW="2323800" imgH="939600" progId="Equation.DSMT4">
                  <p:embed/>
                </p:oleObj>
              </mc:Choice>
              <mc:Fallback>
                <p:oleObj name="Equation" r:id="rId6" imgW="2323800" imgH="939600" progId="Equation.DSMT4">
                  <p:embed/>
                  <p:pic>
                    <p:nvPicPr>
                      <p:cNvPr id="0" name=""/>
                      <p:cNvPicPr/>
                      <p:nvPr/>
                    </p:nvPicPr>
                    <p:blipFill>
                      <a:blip r:embed="rId7"/>
                      <a:stretch>
                        <a:fillRect/>
                      </a:stretch>
                    </p:blipFill>
                    <p:spPr>
                      <a:xfrm>
                        <a:off x="629425" y="5111036"/>
                        <a:ext cx="2983820" cy="1206572"/>
                      </a:xfrm>
                      <a:prstGeom prst="rect">
                        <a:avLst/>
                      </a:prstGeom>
                    </p:spPr>
                  </p:pic>
                </p:oleObj>
              </mc:Fallback>
            </mc:AlternateContent>
          </a:graphicData>
        </a:graphic>
      </p:graphicFrame>
    </p:spTree>
    <p:extLst>
      <p:ext uri="{BB962C8B-B14F-4D97-AF65-F5344CB8AC3E}">
        <p14:creationId xmlns:p14="http://schemas.microsoft.com/office/powerpoint/2010/main" val="851002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DA52A9-E6DF-4861-8913-605608E635F2}"/>
              </a:ext>
            </a:extLst>
          </p:cNvPr>
          <p:cNvSpPr>
            <a:spLocks noGrp="1"/>
          </p:cNvSpPr>
          <p:nvPr>
            <p:ph type="dt" sz="half" idx="10"/>
          </p:nvPr>
        </p:nvSpPr>
        <p:spPr/>
        <p:txBody>
          <a:bodyPr/>
          <a:lstStyle/>
          <a:p>
            <a:r>
              <a:rPr lang="en-US"/>
              <a:t>04/15/2020</a:t>
            </a:r>
            <a:endParaRPr lang="en-US" dirty="0"/>
          </a:p>
        </p:txBody>
      </p:sp>
      <p:sp>
        <p:nvSpPr>
          <p:cNvPr id="3" name="Footer Placeholder 2">
            <a:extLst>
              <a:ext uri="{FF2B5EF4-FFF2-40B4-BE49-F238E27FC236}">
                <a16:creationId xmlns:a16="http://schemas.microsoft.com/office/drawing/2014/main" id="{D0AE1C06-593F-4E41-B616-D8C741EFC5C6}"/>
              </a:ext>
            </a:extLst>
          </p:cNvPr>
          <p:cNvSpPr>
            <a:spLocks noGrp="1"/>
          </p:cNvSpPr>
          <p:nvPr>
            <p:ph type="ftr" sz="quarter" idx="11"/>
          </p:nvPr>
        </p:nvSpPr>
        <p:spPr/>
        <p:txBody>
          <a:bodyPr/>
          <a:lstStyle/>
          <a:p>
            <a:r>
              <a:rPr lang="en-US"/>
              <a:t>PHY 712  Spring 2020 -- Lecture 30</a:t>
            </a:r>
            <a:endParaRPr lang="en-US" dirty="0"/>
          </a:p>
        </p:txBody>
      </p:sp>
      <p:sp>
        <p:nvSpPr>
          <p:cNvPr id="4" name="Slide Number Placeholder 3">
            <a:extLst>
              <a:ext uri="{FF2B5EF4-FFF2-40B4-BE49-F238E27FC236}">
                <a16:creationId xmlns:a16="http://schemas.microsoft.com/office/drawing/2014/main" id="{0DE1E0F9-25CD-4B85-B21B-9D65D41A64D5}"/>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02EA20E1-8BF2-4441-B073-09271D92454D}"/>
              </a:ext>
            </a:extLst>
          </p:cNvPr>
          <p:cNvPicPr>
            <a:picLocks noChangeAspect="1"/>
          </p:cNvPicPr>
          <p:nvPr/>
        </p:nvPicPr>
        <p:blipFill>
          <a:blip r:embed="rId4"/>
          <a:stretch>
            <a:fillRect/>
          </a:stretch>
        </p:blipFill>
        <p:spPr>
          <a:xfrm>
            <a:off x="1066800" y="1447800"/>
            <a:ext cx="6134100" cy="3771900"/>
          </a:xfrm>
          <a:prstGeom prst="rect">
            <a:avLst/>
          </a:prstGeom>
        </p:spPr>
      </p:pic>
      <p:sp>
        <p:nvSpPr>
          <p:cNvPr id="6" name="TextBox 5">
            <a:extLst>
              <a:ext uri="{FF2B5EF4-FFF2-40B4-BE49-F238E27FC236}">
                <a16:creationId xmlns:a16="http://schemas.microsoft.com/office/drawing/2014/main" id="{A12687A3-DA21-4A18-8747-0E069F64DAF8}"/>
              </a:ext>
            </a:extLst>
          </p:cNvPr>
          <p:cNvSpPr txBox="1"/>
          <p:nvPr/>
        </p:nvSpPr>
        <p:spPr>
          <a:xfrm>
            <a:off x="3992301" y="4870162"/>
            <a:ext cx="533400" cy="584775"/>
          </a:xfrm>
          <a:prstGeom prst="rect">
            <a:avLst/>
          </a:prstGeom>
          <a:noFill/>
        </p:spPr>
        <p:txBody>
          <a:bodyPr wrap="square" rtlCol="0">
            <a:spAutoFit/>
          </a:bodyPr>
          <a:lstStyle/>
          <a:p>
            <a:r>
              <a:rPr lang="en-US" sz="3200" b="1" i="1" dirty="0">
                <a:latin typeface="Symbol" panose="05050102010706020507" pitchFamily="18" charset="2"/>
              </a:rPr>
              <a:t>q</a:t>
            </a:r>
          </a:p>
        </p:txBody>
      </p:sp>
      <p:graphicFrame>
        <p:nvGraphicFramePr>
          <p:cNvPr id="7" name="Object 6">
            <a:extLst>
              <a:ext uri="{FF2B5EF4-FFF2-40B4-BE49-F238E27FC236}">
                <a16:creationId xmlns:a16="http://schemas.microsoft.com/office/drawing/2014/main" id="{929C6196-2692-4AA8-B1A4-1E33856AF7B8}"/>
              </a:ext>
            </a:extLst>
          </p:cNvPr>
          <p:cNvGraphicFramePr>
            <a:graphicFrameLocks noChangeAspect="1"/>
          </p:cNvGraphicFramePr>
          <p:nvPr>
            <p:extLst>
              <p:ext uri="{D42A27DB-BD31-4B8C-83A1-F6EECF244321}">
                <p14:modId xmlns:p14="http://schemas.microsoft.com/office/powerpoint/2010/main" val="1725369767"/>
              </p:ext>
            </p:extLst>
          </p:nvPr>
        </p:nvGraphicFramePr>
        <p:xfrm>
          <a:off x="304800" y="2667000"/>
          <a:ext cx="896937" cy="885825"/>
        </p:xfrm>
        <a:graphic>
          <a:graphicData uri="http://schemas.openxmlformats.org/presentationml/2006/ole">
            <mc:AlternateContent xmlns:mc="http://schemas.openxmlformats.org/markup-compatibility/2006">
              <mc:Choice xmlns:v="urn:schemas-microsoft-com:vml" Requires="v">
                <p:oleObj spid="_x0000_s72726" name="Equation" r:id="rId5" imgW="431640" imgH="431640" progId="Equation.DSMT4">
                  <p:embed/>
                </p:oleObj>
              </mc:Choice>
              <mc:Fallback>
                <p:oleObj name="Equation" r:id="rId5" imgW="431640" imgH="431640" progId="Equation.DSMT4">
                  <p:embed/>
                  <p:pic>
                    <p:nvPicPr>
                      <p:cNvPr id="17" name="Object 16"/>
                      <p:cNvPicPr>
                        <a:picLocks noChangeAspect="1" noChangeArrowheads="1"/>
                      </p:cNvPicPr>
                      <p:nvPr/>
                    </p:nvPicPr>
                    <p:blipFill>
                      <a:blip r:embed="rId6"/>
                      <a:srcRect/>
                      <a:stretch>
                        <a:fillRect/>
                      </a:stretch>
                    </p:blipFill>
                    <p:spPr bwMode="auto">
                      <a:xfrm>
                        <a:off x="304800" y="2667000"/>
                        <a:ext cx="896937" cy="885825"/>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85EFE71B-F2C1-4619-8C11-860AA954C515}"/>
              </a:ext>
            </a:extLst>
          </p:cNvPr>
          <p:cNvSpPr txBox="1"/>
          <p:nvPr/>
        </p:nvSpPr>
        <p:spPr>
          <a:xfrm>
            <a:off x="304800" y="152400"/>
            <a:ext cx="7696200" cy="461665"/>
          </a:xfrm>
          <a:prstGeom prst="rect">
            <a:avLst/>
          </a:prstGeom>
          <a:noFill/>
        </p:spPr>
        <p:txBody>
          <a:bodyPr wrap="square" rtlCol="0">
            <a:spAutoFit/>
          </a:bodyPr>
          <a:lstStyle/>
          <a:p>
            <a:r>
              <a:rPr lang="en-US" sz="2400" dirty="0">
                <a:latin typeface="+mj-lt"/>
              </a:rPr>
              <a:t>Modified Thompson scattering cross section</a:t>
            </a:r>
          </a:p>
        </p:txBody>
      </p:sp>
      <p:graphicFrame>
        <p:nvGraphicFramePr>
          <p:cNvPr id="9" name="Object 8">
            <a:extLst>
              <a:ext uri="{FF2B5EF4-FFF2-40B4-BE49-F238E27FC236}">
                <a16:creationId xmlns:a16="http://schemas.microsoft.com/office/drawing/2014/main" id="{6B36D64F-AD34-4D9E-A0BB-EF5C765B7F33}"/>
              </a:ext>
            </a:extLst>
          </p:cNvPr>
          <p:cNvGraphicFramePr>
            <a:graphicFrameLocks noChangeAspect="1"/>
          </p:cNvGraphicFramePr>
          <p:nvPr>
            <p:extLst>
              <p:ext uri="{D42A27DB-BD31-4B8C-83A1-F6EECF244321}">
                <p14:modId xmlns:p14="http://schemas.microsoft.com/office/powerpoint/2010/main" val="3357310877"/>
              </p:ext>
            </p:extLst>
          </p:nvPr>
        </p:nvGraphicFramePr>
        <p:xfrm>
          <a:off x="6974805" y="1203753"/>
          <a:ext cx="979896" cy="706437"/>
        </p:xfrm>
        <a:graphic>
          <a:graphicData uri="http://schemas.openxmlformats.org/presentationml/2006/ole">
            <mc:AlternateContent xmlns:mc="http://schemas.openxmlformats.org/markup-compatibility/2006">
              <mc:Choice xmlns:v="urn:schemas-microsoft-com:vml" Requires="v">
                <p:oleObj spid="_x0000_s72727" name="Equation" r:id="rId7" imgW="545760" imgH="393480" progId="Equation.DSMT4">
                  <p:embed/>
                </p:oleObj>
              </mc:Choice>
              <mc:Fallback>
                <p:oleObj name="Equation" r:id="rId7" imgW="545760" imgH="393480" progId="Equation.DSMT4">
                  <p:embed/>
                  <p:pic>
                    <p:nvPicPr>
                      <p:cNvPr id="0" name=""/>
                      <p:cNvPicPr/>
                      <p:nvPr/>
                    </p:nvPicPr>
                    <p:blipFill>
                      <a:blip r:embed="rId8"/>
                      <a:stretch>
                        <a:fillRect/>
                      </a:stretch>
                    </p:blipFill>
                    <p:spPr>
                      <a:xfrm>
                        <a:off x="6974805" y="1203753"/>
                        <a:ext cx="979896" cy="70643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89705AA-DFBA-466C-842C-9CD946064A04}"/>
              </a:ext>
            </a:extLst>
          </p:cNvPr>
          <p:cNvGraphicFramePr>
            <a:graphicFrameLocks noChangeAspect="1"/>
          </p:cNvGraphicFramePr>
          <p:nvPr>
            <p:extLst>
              <p:ext uri="{D42A27DB-BD31-4B8C-83A1-F6EECF244321}">
                <p14:modId xmlns:p14="http://schemas.microsoft.com/office/powerpoint/2010/main" val="3918624467"/>
              </p:ext>
            </p:extLst>
          </p:nvPr>
        </p:nvGraphicFramePr>
        <p:xfrm>
          <a:off x="6941244" y="2206190"/>
          <a:ext cx="1080012" cy="587375"/>
        </p:xfrm>
        <a:graphic>
          <a:graphicData uri="http://schemas.openxmlformats.org/presentationml/2006/ole">
            <mc:AlternateContent xmlns:mc="http://schemas.openxmlformats.org/markup-compatibility/2006">
              <mc:Choice xmlns:v="urn:schemas-microsoft-com:vml" Requires="v">
                <p:oleObj spid="_x0000_s72728" name="Equation" r:id="rId9" imgW="723600" imgH="393480" progId="Equation.DSMT4">
                  <p:embed/>
                </p:oleObj>
              </mc:Choice>
              <mc:Fallback>
                <p:oleObj name="Equation" r:id="rId9" imgW="723600" imgH="393480" progId="Equation.DSMT4">
                  <p:embed/>
                  <p:pic>
                    <p:nvPicPr>
                      <p:cNvPr id="0" name=""/>
                      <p:cNvPicPr/>
                      <p:nvPr/>
                    </p:nvPicPr>
                    <p:blipFill>
                      <a:blip r:embed="rId10"/>
                      <a:stretch>
                        <a:fillRect/>
                      </a:stretch>
                    </p:blipFill>
                    <p:spPr>
                      <a:xfrm>
                        <a:off x="6941244" y="2206190"/>
                        <a:ext cx="1080012" cy="5873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7A7A6D96-7C99-4260-842E-2FB57FF54A54}"/>
              </a:ext>
            </a:extLst>
          </p:cNvPr>
          <p:cNvGraphicFramePr>
            <a:graphicFrameLocks noChangeAspect="1"/>
          </p:cNvGraphicFramePr>
          <p:nvPr>
            <p:extLst>
              <p:ext uri="{D42A27DB-BD31-4B8C-83A1-F6EECF244321}">
                <p14:modId xmlns:p14="http://schemas.microsoft.com/office/powerpoint/2010/main" val="366894071"/>
              </p:ext>
            </p:extLst>
          </p:nvPr>
        </p:nvGraphicFramePr>
        <p:xfrm>
          <a:off x="7185025" y="3043238"/>
          <a:ext cx="841375" cy="512762"/>
        </p:xfrm>
        <a:graphic>
          <a:graphicData uri="http://schemas.openxmlformats.org/presentationml/2006/ole">
            <mc:AlternateContent xmlns:mc="http://schemas.openxmlformats.org/markup-compatibility/2006">
              <mc:Choice xmlns:v="urn:schemas-microsoft-com:vml" Requires="v">
                <p:oleObj spid="_x0000_s72729" name="Equation" r:id="rId11" imgW="647640" imgH="393480" progId="Equation.DSMT4">
                  <p:embed/>
                </p:oleObj>
              </mc:Choice>
              <mc:Fallback>
                <p:oleObj name="Equation" r:id="rId11" imgW="647640" imgH="393480" progId="Equation.DSMT4">
                  <p:embed/>
                  <p:pic>
                    <p:nvPicPr>
                      <p:cNvPr id="0" name=""/>
                      <p:cNvPicPr/>
                      <p:nvPr/>
                    </p:nvPicPr>
                    <p:blipFill>
                      <a:blip r:embed="rId12"/>
                      <a:stretch>
                        <a:fillRect/>
                      </a:stretch>
                    </p:blipFill>
                    <p:spPr>
                      <a:xfrm>
                        <a:off x="7185025" y="3043238"/>
                        <a:ext cx="841375" cy="512762"/>
                      </a:xfrm>
                      <a:prstGeom prst="rect">
                        <a:avLst/>
                      </a:prstGeom>
                    </p:spPr>
                  </p:pic>
                </p:oleObj>
              </mc:Fallback>
            </mc:AlternateContent>
          </a:graphicData>
        </a:graphic>
      </p:graphicFrame>
    </p:spTree>
    <p:extLst>
      <p:ext uri="{BB962C8B-B14F-4D97-AF65-F5344CB8AC3E}">
        <p14:creationId xmlns:p14="http://schemas.microsoft.com/office/powerpoint/2010/main" val="541872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6068D-FA17-425A-B60F-729871BCC098}"/>
              </a:ext>
            </a:extLst>
          </p:cNvPr>
          <p:cNvSpPr>
            <a:spLocks noGrp="1"/>
          </p:cNvSpPr>
          <p:nvPr>
            <p:ph type="dt" sz="half" idx="10"/>
          </p:nvPr>
        </p:nvSpPr>
        <p:spPr/>
        <p:txBody>
          <a:bodyPr/>
          <a:lstStyle/>
          <a:p>
            <a:r>
              <a:rPr lang="en-US"/>
              <a:t>04/15/2020</a:t>
            </a:r>
            <a:endParaRPr lang="en-US" dirty="0"/>
          </a:p>
        </p:txBody>
      </p:sp>
      <p:sp>
        <p:nvSpPr>
          <p:cNvPr id="3" name="Footer Placeholder 2">
            <a:extLst>
              <a:ext uri="{FF2B5EF4-FFF2-40B4-BE49-F238E27FC236}">
                <a16:creationId xmlns:a16="http://schemas.microsoft.com/office/drawing/2014/main" id="{FA1516AB-D5FE-4F6D-A962-003873834EFE}"/>
              </a:ext>
            </a:extLst>
          </p:cNvPr>
          <p:cNvSpPr>
            <a:spLocks noGrp="1"/>
          </p:cNvSpPr>
          <p:nvPr>
            <p:ph type="ftr" sz="quarter" idx="11"/>
          </p:nvPr>
        </p:nvSpPr>
        <p:spPr/>
        <p:txBody>
          <a:bodyPr/>
          <a:lstStyle/>
          <a:p>
            <a:r>
              <a:rPr lang="en-US"/>
              <a:t>PHY 712  Spring 2020 -- Lecture 30</a:t>
            </a:r>
            <a:endParaRPr lang="en-US" dirty="0"/>
          </a:p>
        </p:txBody>
      </p:sp>
      <p:sp>
        <p:nvSpPr>
          <p:cNvPr id="4" name="Slide Number Placeholder 3">
            <a:extLst>
              <a:ext uri="{FF2B5EF4-FFF2-40B4-BE49-F238E27FC236}">
                <a16:creationId xmlns:a16="http://schemas.microsoft.com/office/drawing/2014/main" id="{F3C3D24F-DB3B-44DB-928B-46502FDD580A}"/>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19F2FE76-9D77-4556-A1BF-7CCAC2FECC09}"/>
              </a:ext>
            </a:extLst>
          </p:cNvPr>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produced by collisions of charged particles</a:t>
            </a:r>
          </a:p>
        </p:txBody>
      </p:sp>
      <p:sp>
        <p:nvSpPr>
          <p:cNvPr id="6" name="TextBox 5">
            <a:extLst>
              <a:ext uri="{FF2B5EF4-FFF2-40B4-BE49-F238E27FC236}">
                <a16:creationId xmlns:a16="http://schemas.microsoft.com/office/drawing/2014/main" id="{FB9820FC-DC59-43E1-886F-1F7ECCE984B4}"/>
              </a:ext>
            </a:extLst>
          </p:cNvPr>
          <p:cNvSpPr txBox="1"/>
          <p:nvPr/>
        </p:nvSpPr>
        <p:spPr>
          <a:xfrm>
            <a:off x="381000" y="9144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7" name="Picture 2">
            <a:extLst>
              <a:ext uri="{FF2B5EF4-FFF2-40B4-BE49-F238E27FC236}">
                <a16:creationId xmlns:a16="http://schemas.microsoft.com/office/drawing/2014/main" id="{C59F53B1-40E4-446A-8451-357E4AA3B6A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20574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779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B29FA-94B6-41A5-9B49-AB99E53B3DF1}"/>
              </a:ext>
            </a:extLst>
          </p:cNvPr>
          <p:cNvSpPr>
            <a:spLocks noGrp="1"/>
          </p:cNvSpPr>
          <p:nvPr>
            <p:ph type="dt" sz="half" idx="10"/>
          </p:nvPr>
        </p:nvSpPr>
        <p:spPr/>
        <p:txBody>
          <a:bodyPr/>
          <a:lstStyle/>
          <a:p>
            <a:r>
              <a:rPr lang="en-US"/>
              <a:t>04/15/2020</a:t>
            </a:r>
            <a:endParaRPr lang="en-US" dirty="0"/>
          </a:p>
        </p:txBody>
      </p:sp>
      <p:sp>
        <p:nvSpPr>
          <p:cNvPr id="3" name="Footer Placeholder 2">
            <a:extLst>
              <a:ext uri="{FF2B5EF4-FFF2-40B4-BE49-F238E27FC236}">
                <a16:creationId xmlns:a16="http://schemas.microsoft.com/office/drawing/2014/main" id="{766E7749-F89E-48F7-8FCB-D5DD9924F1FB}"/>
              </a:ext>
            </a:extLst>
          </p:cNvPr>
          <p:cNvSpPr>
            <a:spLocks noGrp="1"/>
          </p:cNvSpPr>
          <p:nvPr>
            <p:ph type="ftr" sz="quarter" idx="11"/>
          </p:nvPr>
        </p:nvSpPr>
        <p:spPr/>
        <p:txBody>
          <a:bodyPr/>
          <a:lstStyle/>
          <a:p>
            <a:r>
              <a:rPr lang="en-US"/>
              <a:t>PHY 712  Spring 2020 -- Lecture 30</a:t>
            </a:r>
            <a:endParaRPr lang="en-US" dirty="0"/>
          </a:p>
        </p:txBody>
      </p:sp>
      <p:sp>
        <p:nvSpPr>
          <p:cNvPr id="4" name="Slide Number Placeholder 3">
            <a:extLst>
              <a:ext uri="{FF2B5EF4-FFF2-40B4-BE49-F238E27FC236}">
                <a16:creationId xmlns:a16="http://schemas.microsoft.com/office/drawing/2014/main" id="{29CC2977-E3B3-4E62-A307-8F590DEEBE3D}"/>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2" descr="http://www.ndt-ed.org/EducationResources/CommunityCollege/Radiography/Graphics/mo_I0b.jpg">
            <a:extLst>
              <a:ext uri="{FF2B5EF4-FFF2-40B4-BE49-F238E27FC236}">
                <a16:creationId xmlns:a16="http://schemas.microsoft.com/office/drawing/2014/main" id="{FF6F959F-779A-4E5E-BFCB-686FBD101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A8830EA-7858-44B1-81A8-22CE4A228DD3}"/>
              </a:ext>
            </a:extLst>
          </p:cNvPr>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a:extLst>
              <a:ext uri="{FF2B5EF4-FFF2-40B4-BE49-F238E27FC236}">
                <a16:creationId xmlns:a16="http://schemas.microsoft.com/office/drawing/2014/main" id="{E7EF63A1-14F2-4B44-8980-950953880837}"/>
              </a:ext>
            </a:extLst>
          </p:cNvPr>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E74FDFA-18E6-4AF3-9B0F-1E47060188E4}"/>
              </a:ext>
            </a:extLst>
          </p:cNvPr>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3000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2E86CC-A4E5-41E4-B0B1-F2E0084E57B9}"/>
              </a:ext>
            </a:extLst>
          </p:cNvPr>
          <p:cNvPicPr>
            <a:picLocks noChangeAspect="1"/>
          </p:cNvPicPr>
          <p:nvPr/>
        </p:nvPicPr>
        <p:blipFill>
          <a:blip r:embed="rId3"/>
          <a:stretch>
            <a:fillRect/>
          </a:stretch>
        </p:blipFill>
        <p:spPr>
          <a:xfrm>
            <a:off x="0" y="905607"/>
            <a:ext cx="9144000" cy="5046785"/>
          </a:xfrm>
          <a:prstGeom prst="rect">
            <a:avLst/>
          </a:prstGeom>
        </p:spPr>
      </p:pic>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3657600"/>
            <a:ext cx="8915400" cy="2286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464916" y="825457"/>
            <a:ext cx="7772400" cy="830997"/>
          </a:xfrm>
          <a:prstGeom prst="rect">
            <a:avLst/>
          </a:prstGeom>
          <a:noFill/>
        </p:spPr>
        <p:txBody>
          <a:bodyPr wrap="square" rtlCol="0">
            <a:spAutoFit/>
          </a:bodyPr>
          <a:lstStyle/>
          <a:p>
            <a:r>
              <a:rPr lang="en-US" sz="2400" dirty="0">
                <a:latin typeface="+mj-lt"/>
              </a:rPr>
              <a:t>Some details of  scattering of electromagnetic waves incident on a particle of charge q and mass </a:t>
            </a:r>
            <a:r>
              <a:rPr lang="en-US" sz="2400" dirty="0" err="1">
                <a:latin typeface="+mj-lt"/>
              </a:rPr>
              <a:t>m</a:t>
            </a:r>
            <a:r>
              <a:rPr lang="en-US" sz="2400" baseline="-25000" dirty="0" err="1">
                <a:latin typeface="+mj-lt"/>
              </a:rPr>
              <a:t>q</a:t>
            </a:r>
            <a:endParaRPr lang="en-US" sz="2400" dirty="0">
              <a:latin typeface="+mj-lt"/>
            </a:endParaRPr>
          </a:p>
        </p:txBody>
      </p:sp>
      <p:cxnSp>
        <p:nvCxnSpPr>
          <p:cNvPr id="6" name="Straight Arrow Connector 5"/>
          <p:cNvCxnSpPr/>
          <p:nvPr/>
        </p:nvCxnSpPr>
        <p:spPr>
          <a:xfrm flipH="1" flipV="1">
            <a:off x="1127760" y="24841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4800" y="42672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42672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143000" y="26670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81200" y="24841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11" name="TextBox 10"/>
          <p:cNvSpPr txBox="1"/>
          <p:nvPr/>
        </p:nvSpPr>
        <p:spPr>
          <a:xfrm>
            <a:off x="762000" y="26365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12" name="TextBox 11"/>
          <p:cNvSpPr txBox="1"/>
          <p:nvPr/>
        </p:nvSpPr>
        <p:spPr>
          <a:xfrm>
            <a:off x="1219200" y="33756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13" name="Straight Connector 12"/>
          <p:cNvCxnSpPr/>
          <p:nvPr/>
        </p:nvCxnSpPr>
        <p:spPr>
          <a:xfrm flipH="1">
            <a:off x="1905000" y="27149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19200" y="42672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23950" y="41910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16" name="Straight Arrow Connector 15"/>
          <p:cNvCxnSpPr/>
          <p:nvPr/>
        </p:nvCxnSpPr>
        <p:spPr>
          <a:xfrm>
            <a:off x="1143000" y="41910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152525" y="38830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4796135"/>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19" name="TextBox 18"/>
          <p:cNvSpPr txBox="1"/>
          <p:nvPr/>
        </p:nvSpPr>
        <p:spPr>
          <a:xfrm>
            <a:off x="1600200" y="35052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cxnSp>
        <p:nvCxnSpPr>
          <p:cNvPr id="20" name="Straight Arrow Connector 19"/>
          <p:cNvCxnSpPr/>
          <p:nvPr/>
        </p:nvCxnSpPr>
        <p:spPr>
          <a:xfrm flipH="1">
            <a:off x="723900" y="42672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57200" y="41910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278245256"/>
              </p:ext>
            </p:extLst>
          </p:nvPr>
        </p:nvGraphicFramePr>
        <p:xfrm>
          <a:off x="3412111" y="3387621"/>
          <a:ext cx="4902964" cy="772901"/>
        </p:xfrm>
        <a:graphic>
          <a:graphicData uri="http://schemas.openxmlformats.org/presentationml/2006/ole">
            <mc:AlternateContent xmlns:mc="http://schemas.openxmlformats.org/markup-compatibility/2006">
              <mc:Choice xmlns:v="urn:schemas-microsoft-com:vml" Requires="v">
                <p:oleObj spid="_x0000_s54345" name="Equation" r:id="rId4" imgW="2501640" imgH="393480" progId="Equation.DSMT4">
                  <p:embed/>
                </p:oleObj>
              </mc:Choice>
              <mc:Fallback>
                <p:oleObj name="Equation" r:id="rId4" imgW="2501640" imgH="393480" progId="Equation.DSMT4">
                  <p:embed/>
                  <p:pic>
                    <p:nvPicPr>
                      <p:cNvPr id="0" name=""/>
                      <p:cNvPicPr/>
                      <p:nvPr/>
                    </p:nvPicPr>
                    <p:blipFill>
                      <a:blip r:embed="rId5"/>
                      <a:stretch>
                        <a:fillRect/>
                      </a:stretch>
                    </p:blipFill>
                    <p:spPr>
                      <a:xfrm>
                        <a:off x="3412111" y="3387621"/>
                        <a:ext cx="4902964" cy="772901"/>
                      </a:xfrm>
                      <a:prstGeom prst="rect">
                        <a:avLst/>
                      </a:prstGeom>
                    </p:spPr>
                  </p:pic>
                </p:oleObj>
              </mc:Fallback>
            </mc:AlternateContent>
          </a:graphicData>
        </a:graphic>
      </p:graphicFrame>
      <p:sp>
        <p:nvSpPr>
          <p:cNvPr id="23" name="TextBox 22">
            <a:extLst>
              <a:ext uri="{FF2B5EF4-FFF2-40B4-BE49-F238E27FC236}">
                <a16:creationId xmlns:a16="http://schemas.microsoft.com/office/drawing/2014/main" id="{F360149A-C3A5-4EB0-BF17-6F904CA7ADB2}"/>
              </a:ext>
            </a:extLst>
          </p:cNvPr>
          <p:cNvSpPr txBox="1"/>
          <p:nvPr/>
        </p:nvSpPr>
        <p:spPr>
          <a:xfrm>
            <a:off x="76200" y="136525"/>
            <a:ext cx="8366760" cy="461665"/>
          </a:xfrm>
          <a:prstGeom prst="rect">
            <a:avLst/>
          </a:prstGeom>
          <a:noFill/>
        </p:spPr>
        <p:txBody>
          <a:bodyPr wrap="square" rtlCol="0">
            <a:spAutoFit/>
          </a:bodyPr>
          <a:lstStyle/>
          <a:p>
            <a:r>
              <a:rPr lang="en-US" sz="2400" dirty="0">
                <a:latin typeface="+mj-lt"/>
              </a:rPr>
              <a:t>Thompson scattering --</a:t>
            </a:r>
          </a:p>
        </p:txBody>
      </p:sp>
      <p:graphicFrame>
        <p:nvGraphicFramePr>
          <p:cNvPr id="24" name="Object 23">
            <a:extLst>
              <a:ext uri="{FF2B5EF4-FFF2-40B4-BE49-F238E27FC236}">
                <a16:creationId xmlns:a16="http://schemas.microsoft.com/office/drawing/2014/main" id="{3442F9EC-09A0-4FFC-B7A7-2F0D3A1E65CC}"/>
              </a:ext>
            </a:extLst>
          </p:cNvPr>
          <p:cNvGraphicFramePr>
            <a:graphicFrameLocks noChangeAspect="1"/>
          </p:cNvGraphicFramePr>
          <p:nvPr>
            <p:extLst>
              <p:ext uri="{D42A27DB-BD31-4B8C-83A1-F6EECF244321}">
                <p14:modId xmlns:p14="http://schemas.microsoft.com/office/powerpoint/2010/main" val="366761883"/>
              </p:ext>
            </p:extLst>
          </p:nvPr>
        </p:nvGraphicFramePr>
        <p:xfrm>
          <a:off x="3602611" y="1744980"/>
          <a:ext cx="4979164" cy="1783079"/>
        </p:xfrm>
        <a:graphic>
          <a:graphicData uri="http://schemas.openxmlformats.org/presentationml/2006/ole">
            <mc:AlternateContent xmlns:mc="http://schemas.openxmlformats.org/markup-compatibility/2006">
              <mc:Choice xmlns:v="urn:schemas-microsoft-com:vml" Requires="v">
                <p:oleObj spid="_x0000_s54346" name="Equation" r:id="rId6" imgW="1879560" imgH="672840" progId="Equation.DSMT4">
                  <p:embed/>
                </p:oleObj>
              </mc:Choice>
              <mc:Fallback>
                <p:oleObj name="Equation" r:id="rId6" imgW="1879560" imgH="672840" progId="Equation.DSMT4">
                  <p:embed/>
                  <p:pic>
                    <p:nvPicPr>
                      <p:cNvPr id="0" name=""/>
                      <p:cNvPicPr/>
                      <p:nvPr/>
                    </p:nvPicPr>
                    <p:blipFill>
                      <a:blip r:embed="rId7"/>
                      <a:stretch>
                        <a:fillRect/>
                      </a:stretch>
                    </p:blipFill>
                    <p:spPr>
                      <a:xfrm>
                        <a:off x="3602611" y="1744980"/>
                        <a:ext cx="4979164" cy="1783079"/>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A98C5AAE-37E1-4780-B1B1-31C1986DBFB7}"/>
              </a:ext>
            </a:extLst>
          </p:cNvPr>
          <p:cNvGraphicFramePr>
            <a:graphicFrameLocks noChangeAspect="1"/>
          </p:cNvGraphicFramePr>
          <p:nvPr>
            <p:extLst>
              <p:ext uri="{D42A27DB-BD31-4B8C-83A1-F6EECF244321}">
                <p14:modId xmlns:p14="http://schemas.microsoft.com/office/powerpoint/2010/main" val="3750406869"/>
              </p:ext>
            </p:extLst>
          </p:nvPr>
        </p:nvGraphicFramePr>
        <p:xfrm>
          <a:off x="2807970" y="4451353"/>
          <a:ext cx="5209223" cy="1904997"/>
        </p:xfrm>
        <a:graphic>
          <a:graphicData uri="http://schemas.openxmlformats.org/presentationml/2006/ole">
            <mc:AlternateContent xmlns:mc="http://schemas.openxmlformats.org/markup-compatibility/2006">
              <mc:Choice xmlns:v="urn:schemas-microsoft-com:vml" Requires="v">
                <p:oleObj spid="_x0000_s54347" name="Equation" r:id="rId8" imgW="1841400" imgH="672840" progId="Equation.DSMT4">
                  <p:embed/>
                </p:oleObj>
              </mc:Choice>
              <mc:Fallback>
                <p:oleObj name="Equation" r:id="rId8" imgW="1841400" imgH="672840" progId="Equation.DSMT4">
                  <p:embed/>
                  <p:pic>
                    <p:nvPicPr>
                      <p:cNvPr id="0" name=""/>
                      <p:cNvPicPr/>
                      <p:nvPr/>
                    </p:nvPicPr>
                    <p:blipFill>
                      <a:blip r:embed="rId9"/>
                      <a:stretch>
                        <a:fillRect/>
                      </a:stretch>
                    </p:blipFill>
                    <p:spPr>
                      <a:xfrm>
                        <a:off x="2807970" y="4451353"/>
                        <a:ext cx="5209223" cy="1904997"/>
                      </a:xfrm>
                      <a:prstGeom prst="rect">
                        <a:avLst/>
                      </a:prstGeom>
                    </p:spPr>
                  </p:pic>
                </p:oleObj>
              </mc:Fallback>
            </mc:AlternateContent>
          </a:graphicData>
        </a:graphic>
      </p:graphicFrame>
    </p:spTree>
    <p:extLst>
      <p:ext uri="{BB962C8B-B14F-4D97-AF65-F5344CB8AC3E}">
        <p14:creationId xmlns:p14="http://schemas.microsoft.com/office/powerpoint/2010/main" val="112206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533400" y="304800"/>
            <a:ext cx="7467600" cy="461665"/>
          </a:xfrm>
          <a:prstGeom prst="rect">
            <a:avLst/>
          </a:prstGeom>
          <a:noFill/>
        </p:spPr>
        <p:txBody>
          <a:bodyPr wrap="square" rtlCol="0">
            <a:spAutoFit/>
          </a:bodyPr>
          <a:lstStyle/>
          <a:p>
            <a:r>
              <a:rPr lang="en-US" sz="2400" dirty="0">
                <a:latin typeface="+mj-lt"/>
              </a:rPr>
              <a:t>Thompson scattering – non relativistic approximation</a:t>
            </a:r>
          </a:p>
        </p:txBody>
      </p:sp>
      <p:graphicFrame>
        <p:nvGraphicFramePr>
          <p:cNvPr id="6" name="Object 5"/>
          <p:cNvGraphicFramePr>
            <a:graphicFrameLocks noChangeAspect="1"/>
          </p:cNvGraphicFramePr>
          <p:nvPr>
            <p:extLst>
              <p:ext uri="{D42A27DB-BD31-4B8C-83A1-F6EECF244321}">
                <p14:modId xmlns:p14="http://schemas.microsoft.com/office/powerpoint/2010/main" val="4001882823"/>
              </p:ext>
            </p:extLst>
          </p:nvPr>
        </p:nvGraphicFramePr>
        <p:xfrm>
          <a:off x="167481" y="990600"/>
          <a:ext cx="8809038" cy="1256788"/>
        </p:xfrm>
        <a:graphic>
          <a:graphicData uri="http://schemas.openxmlformats.org/presentationml/2006/ole">
            <mc:AlternateContent xmlns:mc="http://schemas.openxmlformats.org/markup-compatibility/2006">
              <mc:Choice xmlns:v="urn:schemas-microsoft-com:vml" Requires="v">
                <p:oleObj spid="_x0000_s48262" name="Equation" r:id="rId4" imgW="6349680" imgH="927000" progId="Equation.DSMT4">
                  <p:embed/>
                </p:oleObj>
              </mc:Choice>
              <mc:Fallback>
                <p:oleObj name="Equation" r:id="rId4" imgW="6349680" imgH="927000" progId="Equation.DSMT4">
                  <p:embed/>
                  <p:pic>
                    <p:nvPicPr>
                      <p:cNvPr id="0" name=""/>
                      <p:cNvPicPr>
                        <a:picLocks noChangeAspect="1" noChangeArrowheads="1"/>
                      </p:cNvPicPr>
                      <p:nvPr/>
                    </p:nvPicPr>
                    <p:blipFill>
                      <a:blip r:embed="rId5"/>
                      <a:srcRect/>
                      <a:stretch>
                        <a:fillRect/>
                      </a:stretch>
                    </p:blipFill>
                    <p:spPr bwMode="auto">
                      <a:xfrm>
                        <a:off x="167481" y="990600"/>
                        <a:ext cx="8809038" cy="125678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99860204"/>
              </p:ext>
            </p:extLst>
          </p:nvPr>
        </p:nvGraphicFramePr>
        <p:xfrm>
          <a:off x="431800" y="2790825"/>
          <a:ext cx="8712200" cy="3132138"/>
        </p:xfrm>
        <a:graphic>
          <a:graphicData uri="http://schemas.openxmlformats.org/presentationml/2006/ole">
            <mc:AlternateContent xmlns:mc="http://schemas.openxmlformats.org/markup-compatibility/2006">
              <mc:Choice xmlns:v="urn:schemas-microsoft-com:vml" Requires="v">
                <p:oleObj spid="_x0000_s48263" name="Equation" r:id="rId6" imgW="4152600" imgH="1523880" progId="Equation.DSMT4">
                  <p:embed/>
                </p:oleObj>
              </mc:Choice>
              <mc:Fallback>
                <p:oleObj name="Equation" r:id="rId6" imgW="4152600" imgH="1523880" progId="Equation.DSMT4">
                  <p:embed/>
                  <p:pic>
                    <p:nvPicPr>
                      <p:cNvPr id="0" name=""/>
                      <p:cNvPicPr>
                        <a:picLocks noChangeAspect="1" noChangeArrowheads="1"/>
                      </p:cNvPicPr>
                      <p:nvPr/>
                    </p:nvPicPr>
                    <p:blipFill>
                      <a:blip r:embed="rId7"/>
                      <a:srcRect/>
                      <a:stretch>
                        <a:fillRect/>
                      </a:stretch>
                    </p:blipFill>
                    <p:spPr bwMode="auto">
                      <a:xfrm>
                        <a:off x="431800" y="2790825"/>
                        <a:ext cx="8712200" cy="3132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0362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160637062"/>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49354" name="Equation" r:id="rId4" imgW="5727600" imgH="799920" progId="Equation.DSMT4">
                  <p:embed/>
                </p:oleObj>
              </mc:Choice>
              <mc:Fallback>
                <p:oleObj name="Equation" r:id="rId4" imgW="5727600" imgH="799920" progId="Equation.DSMT4">
                  <p:embed/>
                  <p:pic>
                    <p:nvPicPr>
                      <p:cNvPr id="0" name=""/>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064885974"/>
              </p:ext>
            </p:extLst>
          </p:nvPr>
        </p:nvGraphicFramePr>
        <p:xfrm>
          <a:off x="2860876" y="3270250"/>
          <a:ext cx="5767071" cy="2451099"/>
        </p:xfrm>
        <a:graphic>
          <a:graphicData uri="http://schemas.openxmlformats.org/presentationml/2006/ole">
            <mc:AlternateContent xmlns:mc="http://schemas.openxmlformats.org/markup-compatibility/2006">
              <mc:Choice xmlns:v="urn:schemas-microsoft-com:vml" Requires="v">
                <p:oleObj spid="_x0000_s49355" name="Equation" r:id="rId6" imgW="2463480" imgH="1015920" progId="Equation.DSMT4">
                  <p:embed/>
                </p:oleObj>
              </mc:Choice>
              <mc:Fallback>
                <p:oleObj name="Equation" r:id="rId6" imgW="2463480" imgH="1015920" progId="Equation.DSMT4">
                  <p:embed/>
                  <p:pic>
                    <p:nvPicPr>
                      <p:cNvPr id="0" name="Object 5"/>
                      <p:cNvPicPr>
                        <a:picLocks noChangeAspect="1" noChangeArrowheads="1"/>
                      </p:cNvPicPr>
                      <p:nvPr/>
                    </p:nvPicPr>
                    <p:blipFill>
                      <a:blip r:embed="rId7"/>
                      <a:srcRect/>
                      <a:stretch>
                        <a:fillRect/>
                      </a:stretch>
                    </p:blipFill>
                    <p:spPr bwMode="auto">
                      <a:xfrm>
                        <a:off x="2860876" y="3270250"/>
                        <a:ext cx="5767071" cy="245109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236670857"/>
              </p:ext>
            </p:extLst>
          </p:nvPr>
        </p:nvGraphicFramePr>
        <p:xfrm>
          <a:off x="2133600" y="1958105"/>
          <a:ext cx="5558429" cy="593192"/>
        </p:xfrm>
        <a:graphic>
          <a:graphicData uri="http://schemas.openxmlformats.org/presentationml/2006/ole">
            <mc:AlternateContent xmlns:mc="http://schemas.openxmlformats.org/markup-compatibility/2006">
              <mc:Choice xmlns:v="urn:schemas-microsoft-com:vml" Requires="v">
                <p:oleObj spid="_x0000_s49356" name="Equation" r:id="rId8" imgW="3213000" imgH="342720" progId="Equation.DSMT4">
                  <p:embed/>
                </p:oleObj>
              </mc:Choice>
              <mc:Fallback>
                <p:oleObj name="Equation" r:id="rId8" imgW="3213000" imgH="342720" progId="Equation.DSMT4">
                  <p:embed/>
                  <p:pic>
                    <p:nvPicPr>
                      <p:cNvPr id="0" name=""/>
                      <p:cNvPicPr/>
                      <p:nvPr/>
                    </p:nvPicPr>
                    <p:blipFill>
                      <a:blip r:embed="rId9"/>
                      <a:stretch>
                        <a:fillRect/>
                      </a:stretch>
                    </p:blipFill>
                    <p:spPr>
                      <a:xfrm>
                        <a:off x="2133600" y="195810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130924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089967227"/>
              </p:ext>
            </p:extLst>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0682"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65414601"/>
              </p:ext>
            </p:extLst>
          </p:nvPr>
        </p:nvGraphicFramePr>
        <p:xfrm>
          <a:off x="2778746" y="3633091"/>
          <a:ext cx="6212854" cy="2539109"/>
        </p:xfrm>
        <a:graphic>
          <a:graphicData uri="http://schemas.openxmlformats.org/presentationml/2006/ole">
            <mc:AlternateContent xmlns:mc="http://schemas.openxmlformats.org/markup-compatibility/2006">
              <mc:Choice xmlns:v="urn:schemas-microsoft-com:vml" Requires="v">
                <p:oleObj spid="_x0000_s70683" name="Equation" r:id="rId6" imgW="3200400" imgH="1269720" progId="Equation.DSMT4">
                  <p:embed/>
                </p:oleObj>
              </mc:Choice>
              <mc:Fallback>
                <p:oleObj name="Equation" r:id="rId6" imgW="3200400" imgH="1269720" progId="Equation.DSMT4">
                  <p:embed/>
                  <p:pic>
                    <p:nvPicPr>
                      <p:cNvPr id="37" name="Object 36"/>
                      <p:cNvPicPr>
                        <a:picLocks noChangeAspect="1" noChangeArrowheads="1"/>
                      </p:cNvPicPr>
                      <p:nvPr/>
                    </p:nvPicPr>
                    <p:blipFill>
                      <a:blip r:embed="rId7"/>
                      <a:srcRect/>
                      <a:stretch>
                        <a:fillRect/>
                      </a:stretch>
                    </p:blipFill>
                    <p:spPr bwMode="auto">
                      <a:xfrm>
                        <a:off x="2778746" y="3633091"/>
                        <a:ext cx="6212854" cy="2539109"/>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619160200"/>
              </p:ext>
            </p:extLst>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0684"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1693421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nvGraphicFramePr>
        <p:xfrm>
          <a:off x="165678" y="762000"/>
          <a:ext cx="8812643" cy="1266825"/>
        </p:xfrm>
        <a:graphic>
          <a:graphicData uri="http://schemas.openxmlformats.org/presentationml/2006/ole">
            <mc:AlternateContent xmlns:mc="http://schemas.openxmlformats.org/markup-compatibility/2006">
              <mc:Choice xmlns:v="urn:schemas-microsoft-com:vml" Requires="v">
                <p:oleObj spid="_x0000_s71706" name="Equation" r:id="rId4" imgW="5727600" imgH="799920" progId="Equation.DSMT4">
                  <p:embed/>
                </p:oleObj>
              </mc:Choice>
              <mc:Fallback>
                <p:oleObj name="Equation" r:id="rId4" imgW="5727600" imgH="799920" progId="Equation.DSMT4">
                  <p:embed/>
                  <p:pic>
                    <p:nvPicPr>
                      <p:cNvPr id="6" name="Object 5"/>
                      <p:cNvPicPr>
                        <a:picLocks noChangeAspect="1" noChangeArrowheads="1"/>
                      </p:cNvPicPr>
                      <p:nvPr/>
                    </p:nvPicPr>
                    <p:blipFill>
                      <a:blip r:embed="rId5"/>
                      <a:srcRect/>
                      <a:stretch>
                        <a:fillRect/>
                      </a:stretch>
                    </p:blipFill>
                    <p:spPr bwMode="auto">
                      <a:xfrm>
                        <a:off x="165678" y="762000"/>
                        <a:ext cx="8812643" cy="1266825"/>
                      </a:xfrm>
                      <a:prstGeom prst="rect">
                        <a:avLst/>
                      </a:prstGeom>
                      <a:noFill/>
                      <a:ln>
                        <a:noFill/>
                      </a:ln>
                    </p:spPr>
                  </p:pic>
                </p:oleObj>
              </mc:Fallback>
            </mc:AlternateContent>
          </a:graphicData>
        </a:graphic>
      </p:graphicFrame>
      <p:cxnSp>
        <p:nvCxnSpPr>
          <p:cNvPr id="11" name="Straight Arrow Connector 10"/>
          <p:cNvCxnSpPr/>
          <p:nvPr/>
        </p:nvCxnSpPr>
        <p:spPr>
          <a:xfrm flipH="1" flipV="1">
            <a:off x="975360" y="2712720"/>
            <a:ext cx="15240" cy="17830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52400" y="4495800"/>
            <a:ext cx="8382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90600" y="44958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90600" y="2895600"/>
            <a:ext cx="800100" cy="1600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8800" y="2712720"/>
            <a:ext cx="457200" cy="461665"/>
          </a:xfrm>
          <a:prstGeom prst="rect">
            <a:avLst/>
          </a:prstGeom>
          <a:noFill/>
        </p:spPr>
        <p:txBody>
          <a:bodyPr wrap="square" rtlCol="0">
            <a:spAutoFit/>
          </a:bodyPr>
          <a:lstStyle/>
          <a:p>
            <a:r>
              <a:rPr lang="en-US" sz="2400" b="1" dirty="0">
                <a:solidFill>
                  <a:srgbClr val="FF0000"/>
                </a:solidFill>
                <a:latin typeface="+mj-lt"/>
              </a:rPr>
              <a:t>r</a:t>
            </a:r>
          </a:p>
        </p:txBody>
      </p:sp>
      <p:sp>
        <p:nvSpPr>
          <p:cNvPr id="20" name="TextBox 19"/>
          <p:cNvSpPr txBox="1"/>
          <p:nvPr/>
        </p:nvSpPr>
        <p:spPr>
          <a:xfrm>
            <a:off x="609600" y="2865120"/>
            <a:ext cx="914400" cy="461665"/>
          </a:xfrm>
          <a:prstGeom prst="rect">
            <a:avLst/>
          </a:prstGeom>
          <a:noFill/>
        </p:spPr>
        <p:txBody>
          <a:bodyPr wrap="square" rtlCol="0">
            <a:spAutoFit/>
          </a:bodyPr>
          <a:lstStyle/>
          <a:p>
            <a:r>
              <a:rPr lang="en-US" sz="2400" b="1" dirty="0">
                <a:latin typeface="+mj-lt"/>
              </a:rPr>
              <a:t>k</a:t>
            </a:r>
            <a:r>
              <a:rPr lang="en-US" sz="2400" b="1" baseline="-25000" dirty="0">
                <a:latin typeface="+mj-lt"/>
              </a:rPr>
              <a:t>0</a:t>
            </a:r>
            <a:endParaRPr lang="en-US" sz="2400" b="1" dirty="0">
              <a:latin typeface="+mj-lt"/>
            </a:endParaRPr>
          </a:p>
        </p:txBody>
      </p:sp>
      <p:sp>
        <p:nvSpPr>
          <p:cNvPr id="21" name="TextBox 20"/>
          <p:cNvSpPr txBox="1"/>
          <p:nvPr/>
        </p:nvSpPr>
        <p:spPr>
          <a:xfrm>
            <a:off x="1066800" y="3604260"/>
            <a:ext cx="323850" cy="461665"/>
          </a:xfrm>
          <a:prstGeom prst="rect">
            <a:avLst/>
          </a:prstGeom>
          <a:noFill/>
        </p:spPr>
        <p:txBody>
          <a:bodyPr wrap="square" rtlCol="0">
            <a:spAutoFit/>
          </a:bodyPr>
          <a:lstStyle/>
          <a:p>
            <a:r>
              <a:rPr lang="en-US" sz="2400" dirty="0">
                <a:latin typeface="Symbol" pitchFamily="18" charset="2"/>
              </a:rPr>
              <a:t>q</a:t>
            </a:r>
          </a:p>
        </p:txBody>
      </p:sp>
      <p:cxnSp>
        <p:nvCxnSpPr>
          <p:cNvPr id="23" name="Straight Connector 22"/>
          <p:cNvCxnSpPr/>
          <p:nvPr/>
        </p:nvCxnSpPr>
        <p:spPr>
          <a:xfrm flipH="1">
            <a:off x="1752600" y="2943553"/>
            <a:ext cx="38100" cy="2085647"/>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66800" y="4495800"/>
            <a:ext cx="704850" cy="5334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71550" y="4419600"/>
            <a:ext cx="323850" cy="461665"/>
          </a:xfrm>
          <a:prstGeom prst="rect">
            <a:avLst/>
          </a:prstGeom>
          <a:noFill/>
        </p:spPr>
        <p:txBody>
          <a:bodyPr wrap="square" rtlCol="0">
            <a:spAutoFit/>
          </a:bodyPr>
          <a:lstStyle/>
          <a:p>
            <a:r>
              <a:rPr lang="en-US" sz="2400" dirty="0">
                <a:latin typeface="Symbol" pitchFamily="18" charset="2"/>
              </a:rPr>
              <a:t>f</a:t>
            </a:r>
          </a:p>
        </p:txBody>
      </p:sp>
      <p:cxnSp>
        <p:nvCxnSpPr>
          <p:cNvPr id="30" name="Straight Arrow Connector 29"/>
          <p:cNvCxnSpPr/>
          <p:nvPr/>
        </p:nvCxnSpPr>
        <p:spPr>
          <a:xfrm>
            <a:off x="990600" y="4419600"/>
            <a:ext cx="161925" cy="838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1000125" y="4111645"/>
            <a:ext cx="600075" cy="3536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51134" y="510667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1</a:t>
            </a:r>
            <a:endParaRPr lang="en-US" sz="2400" dirty="0">
              <a:solidFill>
                <a:srgbClr val="FF0000"/>
              </a:solidFill>
              <a:latin typeface="Symbol" pitchFamily="18" charset="2"/>
            </a:endParaRPr>
          </a:p>
        </p:txBody>
      </p:sp>
      <p:sp>
        <p:nvSpPr>
          <p:cNvPr id="36" name="TextBox 35"/>
          <p:cNvSpPr txBox="1"/>
          <p:nvPr/>
        </p:nvSpPr>
        <p:spPr>
          <a:xfrm>
            <a:off x="1447800" y="3733800"/>
            <a:ext cx="533400" cy="461665"/>
          </a:xfrm>
          <a:prstGeom prst="rect">
            <a:avLst/>
          </a:prstGeom>
          <a:noFill/>
        </p:spPr>
        <p:txBody>
          <a:bodyPr wrap="square" rtlCol="0">
            <a:spAutoFit/>
          </a:bodyPr>
          <a:lstStyle/>
          <a:p>
            <a:r>
              <a:rPr lang="en-US" sz="2400" dirty="0">
                <a:solidFill>
                  <a:srgbClr val="FF0000"/>
                </a:solidFill>
                <a:latin typeface="Symbol" pitchFamily="18" charset="2"/>
              </a:rPr>
              <a:t>e</a:t>
            </a:r>
            <a:r>
              <a:rPr lang="en-US" sz="2400" baseline="-25000" dirty="0">
                <a:solidFill>
                  <a:srgbClr val="FF0000"/>
                </a:solidFill>
                <a:latin typeface="Symbol" pitchFamily="18" charset="2"/>
              </a:rPr>
              <a:t>2</a:t>
            </a:r>
            <a:endParaRPr lang="en-US" sz="2400" dirty="0">
              <a:solidFill>
                <a:srgbClr val="FF0000"/>
              </a:solidFill>
              <a:latin typeface="Symbol" pitchFamily="18" charset="2"/>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2206836702"/>
              </p:ext>
            </p:extLst>
          </p:nvPr>
        </p:nvGraphicFramePr>
        <p:xfrm>
          <a:off x="2133600" y="2870200"/>
          <a:ext cx="7153275" cy="3302000"/>
        </p:xfrm>
        <a:graphic>
          <a:graphicData uri="http://schemas.openxmlformats.org/presentationml/2006/ole">
            <mc:AlternateContent xmlns:mc="http://schemas.openxmlformats.org/markup-compatibility/2006">
              <mc:Choice xmlns:v="urn:schemas-microsoft-com:vml" Requires="v">
                <p:oleObj spid="_x0000_s71707" name="Equation" r:id="rId6" imgW="3682800" imgH="1650960" progId="Equation.DSMT4">
                  <p:embed/>
                </p:oleObj>
              </mc:Choice>
              <mc:Fallback>
                <p:oleObj name="Equation" r:id="rId6" imgW="3682800" imgH="1650960" progId="Equation.DSMT4">
                  <p:embed/>
                  <p:pic>
                    <p:nvPicPr>
                      <p:cNvPr id="37" name="Object 36"/>
                      <p:cNvPicPr>
                        <a:picLocks noChangeAspect="1" noChangeArrowheads="1"/>
                      </p:cNvPicPr>
                      <p:nvPr/>
                    </p:nvPicPr>
                    <p:blipFill>
                      <a:blip r:embed="rId7"/>
                      <a:srcRect/>
                      <a:stretch>
                        <a:fillRect/>
                      </a:stretch>
                    </p:blipFill>
                    <p:spPr bwMode="auto">
                      <a:xfrm>
                        <a:off x="2133600" y="2870200"/>
                        <a:ext cx="7153275" cy="3302000"/>
                      </a:xfrm>
                      <a:prstGeom prst="rect">
                        <a:avLst/>
                      </a:prstGeom>
                      <a:noFill/>
                      <a:ln>
                        <a:noFill/>
                      </a:ln>
                    </p:spPr>
                  </p:pic>
                </p:oleObj>
              </mc:Fallback>
            </mc:AlternateContent>
          </a:graphicData>
        </a:graphic>
      </p:graphicFrame>
      <p:cxnSp>
        <p:nvCxnSpPr>
          <p:cNvPr id="39" name="Straight Arrow Connector 38"/>
          <p:cNvCxnSpPr/>
          <p:nvPr/>
        </p:nvCxnSpPr>
        <p:spPr>
          <a:xfrm flipH="1">
            <a:off x="571500" y="4495800"/>
            <a:ext cx="403860" cy="38546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04800" y="4419600"/>
            <a:ext cx="468630" cy="461665"/>
          </a:xfrm>
          <a:prstGeom prst="rect">
            <a:avLst/>
          </a:prstGeom>
          <a:noFill/>
        </p:spPr>
        <p:txBody>
          <a:bodyPr wrap="square" rtlCol="0">
            <a:spAutoFit/>
          </a:bodyPr>
          <a:lstStyle/>
          <a:p>
            <a:r>
              <a:rPr lang="en-US" sz="2400" dirty="0">
                <a:latin typeface="Symbol" pitchFamily="18" charset="2"/>
              </a:rPr>
              <a:t>e</a:t>
            </a:r>
            <a:r>
              <a:rPr lang="en-US" sz="2400" baseline="-25000" dirty="0">
                <a:latin typeface="Symbol" pitchFamily="18" charset="2"/>
              </a:rPr>
              <a:t>0</a:t>
            </a:r>
            <a:endParaRPr lang="en-US" sz="2400" dirty="0">
              <a:latin typeface="Symbol" pitchFamily="18" charset="2"/>
            </a:endParaRPr>
          </a:p>
        </p:txBody>
      </p:sp>
      <p:graphicFrame>
        <p:nvGraphicFramePr>
          <p:cNvPr id="7" name="Object 6"/>
          <p:cNvGraphicFramePr>
            <a:graphicFrameLocks noChangeAspect="1"/>
          </p:cNvGraphicFramePr>
          <p:nvPr/>
        </p:nvGraphicFramePr>
        <p:xfrm>
          <a:off x="3419892" y="1957755"/>
          <a:ext cx="5558429" cy="593192"/>
        </p:xfrm>
        <a:graphic>
          <a:graphicData uri="http://schemas.openxmlformats.org/presentationml/2006/ole">
            <mc:AlternateContent xmlns:mc="http://schemas.openxmlformats.org/markup-compatibility/2006">
              <mc:Choice xmlns:v="urn:schemas-microsoft-com:vml" Requires="v">
                <p:oleObj spid="_x0000_s71708" name="Equation" r:id="rId8" imgW="3213000" imgH="342720" progId="Equation.DSMT4">
                  <p:embed/>
                </p:oleObj>
              </mc:Choice>
              <mc:Fallback>
                <p:oleObj name="Equation" r:id="rId8" imgW="3213000" imgH="342720" progId="Equation.DSMT4">
                  <p:embed/>
                  <p:pic>
                    <p:nvPicPr>
                      <p:cNvPr id="7" name="Object 6"/>
                      <p:cNvPicPr/>
                      <p:nvPr/>
                    </p:nvPicPr>
                    <p:blipFill>
                      <a:blip r:embed="rId9"/>
                      <a:stretch>
                        <a:fillRect/>
                      </a:stretch>
                    </p:blipFill>
                    <p:spPr>
                      <a:xfrm>
                        <a:off x="3419892" y="1957755"/>
                        <a:ext cx="5558429" cy="593192"/>
                      </a:xfrm>
                      <a:prstGeom prst="rect">
                        <a:avLst/>
                      </a:prstGeom>
                    </p:spPr>
                  </p:pic>
                </p:oleObj>
              </mc:Fallback>
            </mc:AlternateContent>
          </a:graphicData>
        </a:graphic>
      </p:graphicFrame>
      <p:sp>
        <p:nvSpPr>
          <p:cNvPr id="8" name="Arc 7"/>
          <p:cNvSpPr/>
          <p:nvPr/>
        </p:nvSpPr>
        <p:spPr>
          <a:xfrm rot="8039678">
            <a:off x="453259" y="3983682"/>
            <a:ext cx="1153672" cy="9525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46AE04D3-7A17-4D78-BBBA-838543C9A80D}"/>
              </a:ext>
            </a:extLst>
          </p:cNvPr>
          <p:cNvSpPr txBox="1"/>
          <p:nvPr/>
        </p:nvSpPr>
        <p:spPr>
          <a:xfrm>
            <a:off x="773430" y="2362200"/>
            <a:ext cx="293370" cy="461665"/>
          </a:xfrm>
          <a:prstGeom prst="rect">
            <a:avLst/>
          </a:prstGeom>
          <a:noFill/>
        </p:spPr>
        <p:txBody>
          <a:bodyPr wrap="square" rtlCol="0">
            <a:spAutoFit/>
          </a:bodyPr>
          <a:lstStyle/>
          <a:p>
            <a:r>
              <a:rPr lang="en-US" sz="2400" b="1" dirty="0">
                <a:latin typeface="+mj-lt"/>
              </a:rPr>
              <a:t>z</a:t>
            </a:r>
          </a:p>
        </p:txBody>
      </p:sp>
      <p:sp>
        <p:nvSpPr>
          <p:cNvPr id="27" name="TextBox 26">
            <a:extLst>
              <a:ext uri="{FF2B5EF4-FFF2-40B4-BE49-F238E27FC236}">
                <a16:creationId xmlns:a16="http://schemas.microsoft.com/office/drawing/2014/main" id="{A7DF8683-536E-4372-A472-196A85B8676B}"/>
              </a:ext>
            </a:extLst>
          </p:cNvPr>
          <p:cNvSpPr txBox="1"/>
          <p:nvPr/>
        </p:nvSpPr>
        <p:spPr>
          <a:xfrm>
            <a:off x="2500081" y="4226867"/>
            <a:ext cx="293370" cy="461665"/>
          </a:xfrm>
          <a:prstGeom prst="rect">
            <a:avLst/>
          </a:prstGeom>
          <a:noFill/>
        </p:spPr>
        <p:txBody>
          <a:bodyPr wrap="square" rtlCol="0">
            <a:spAutoFit/>
          </a:bodyPr>
          <a:lstStyle/>
          <a:p>
            <a:r>
              <a:rPr lang="en-US" sz="2400" b="1" dirty="0">
                <a:latin typeface="+mj-lt"/>
              </a:rPr>
              <a:t>y</a:t>
            </a:r>
          </a:p>
        </p:txBody>
      </p:sp>
      <p:sp>
        <p:nvSpPr>
          <p:cNvPr id="29" name="TextBox 28">
            <a:extLst>
              <a:ext uri="{FF2B5EF4-FFF2-40B4-BE49-F238E27FC236}">
                <a16:creationId xmlns:a16="http://schemas.microsoft.com/office/drawing/2014/main" id="{62EAFBFC-7F84-444E-9E86-B6EF10E3E734}"/>
              </a:ext>
            </a:extLst>
          </p:cNvPr>
          <p:cNvSpPr txBox="1"/>
          <p:nvPr/>
        </p:nvSpPr>
        <p:spPr>
          <a:xfrm>
            <a:off x="11430" y="5181600"/>
            <a:ext cx="29337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2191558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04/15/2020</a:t>
            </a:r>
            <a:endParaRPr lang="en-US" dirty="0"/>
          </a:p>
        </p:txBody>
      </p:sp>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304800"/>
            <a:ext cx="9144000" cy="461665"/>
          </a:xfrm>
          <a:prstGeom prst="rect">
            <a:avLst/>
          </a:prstGeom>
          <a:noFill/>
        </p:spPr>
        <p:txBody>
          <a:bodyPr wrap="square" rtlCol="0">
            <a:spAutoFit/>
          </a:bodyPr>
          <a:lstStyle/>
          <a:p>
            <a:r>
              <a:rPr lang="en-US" sz="2400" dirty="0">
                <a:latin typeface="+mj-lt"/>
              </a:rPr>
              <a:t>Thompson scattering – non relativistic approximation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47742361"/>
              </p:ext>
            </p:extLst>
          </p:nvPr>
        </p:nvGraphicFramePr>
        <p:xfrm>
          <a:off x="1619250" y="731838"/>
          <a:ext cx="5294313" cy="1563687"/>
        </p:xfrm>
        <a:graphic>
          <a:graphicData uri="http://schemas.openxmlformats.org/presentationml/2006/ole">
            <mc:AlternateContent xmlns:mc="http://schemas.openxmlformats.org/markup-compatibility/2006">
              <mc:Choice xmlns:v="urn:schemas-microsoft-com:vml" Requires="v">
                <p:oleObj spid="_x0000_s52419" name="Equation" r:id="rId4" imgW="2654280" imgH="761760" progId="Equation.DSMT4">
                  <p:embed/>
                </p:oleObj>
              </mc:Choice>
              <mc:Fallback>
                <p:oleObj name="Equation" r:id="rId4" imgW="2654280" imgH="761760" progId="Equation.DSMT4">
                  <p:embed/>
                  <p:pic>
                    <p:nvPicPr>
                      <p:cNvPr id="0" name=""/>
                      <p:cNvPicPr>
                        <a:picLocks noChangeAspect="1" noChangeArrowheads="1"/>
                      </p:cNvPicPr>
                      <p:nvPr/>
                    </p:nvPicPr>
                    <p:blipFill>
                      <a:blip r:embed="rId5"/>
                      <a:srcRect/>
                      <a:stretch>
                        <a:fillRect/>
                      </a:stretch>
                    </p:blipFill>
                    <p:spPr bwMode="auto">
                      <a:xfrm>
                        <a:off x="1619250" y="731838"/>
                        <a:ext cx="5294313"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286000"/>
            <a:ext cx="7772400" cy="1200329"/>
          </a:xfrm>
          <a:prstGeom prst="rect">
            <a:avLst/>
          </a:prstGeom>
          <a:noFill/>
        </p:spPr>
        <p:txBody>
          <a:bodyPr wrap="square" rtlCol="0">
            <a:spAutoFit/>
          </a:bodyPr>
          <a:lstStyle/>
          <a:p>
            <a:r>
              <a:rPr lang="en-US" sz="2400" dirty="0">
                <a:latin typeface="+mj-lt"/>
              </a:rPr>
              <a:t>Scattered light may be polarized parallel to incident field or polarized with an angle </a:t>
            </a:r>
            <a:r>
              <a:rPr lang="en-US" sz="2400" dirty="0">
                <a:latin typeface="Symbol" pitchFamily="18" charset="2"/>
              </a:rPr>
              <a:t>q</a:t>
            </a:r>
            <a:r>
              <a:rPr lang="en-US" sz="2400" dirty="0">
                <a:latin typeface="+mj-lt"/>
              </a:rPr>
              <a:t> so that the time and polarization averaged cross section is given by:</a:t>
            </a:r>
          </a:p>
        </p:txBody>
      </p:sp>
      <p:graphicFrame>
        <p:nvGraphicFramePr>
          <p:cNvPr id="8" name="Object 7"/>
          <p:cNvGraphicFramePr>
            <a:graphicFrameLocks noChangeAspect="1"/>
          </p:cNvGraphicFramePr>
          <p:nvPr>
            <p:extLst>
              <p:ext uri="{D42A27DB-BD31-4B8C-83A1-F6EECF244321}">
                <p14:modId xmlns:p14="http://schemas.microsoft.com/office/powerpoint/2010/main" val="333786306"/>
              </p:ext>
            </p:extLst>
          </p:nvPr>
        </p:nvGraphicFramePr>
        <p:xfrm>
          <a:off x="797560" y="4193876"/>
          <a:ext cx="7421563" cy="1174514"/>
        </p:xfrm>
        <a:graphic>
          <a:graphicData uri="http://schemas.openxmlformats.org/presentationml/2006/ole">
            <mc:AlternateContent xmlns:mc="http://schemas.openxmlformats.org/markup-compatibility/2006">
              <mc:Choice xmlns:v="urn:schemas-microsoft-com:vml" Requires="v">
                <p:oleObj spid="_x0000_s52420" name="Equation" r:id="rId6" imgW="5206680" imgH="799920" progId="Equation.DSMT4">
                  <p:embed/>
                </p:oleObj>
              </mc:Choice>
              <mc:Fallback>
                <p:oleObj name="Equation" r:id="rId6" imgW="5206680" imgH="799920" progId="Equation.DSMT4">
                  <p:embed/>
                  <p:pic>
                    <p:nvPicPr>
                      <p:cNvPr id="0" name=""/>
                      <p:cNvPicPr>
                        <a:picLocks noChangeAspect="1" noChangeArrowheads="1"/>
                      </p:cNvPicPr>
                      <p:nvPr/>
                    </p:nvPicPr>
                    <p:blipFill>
                      <a:blip r:embed="rId7"/>
                      <a:srcRect/>
                      <a:stretch>
                        <a:fillRect/>
                      </a:stretch>
                    </p:blipFill>
                    <p:spPr bwMode="auto">
                      <a:xfrm>
                        <a:off x="797560" y="4193876"/>
                        <a:ext cx="7421563" cy="1174514"/>
                      </a:xfrm>
                      <a:prstGeom prst="rect">
                        <a:avLst/>
                      </a:prstGeom>
                      <a:noFill/>
                      <a:ln>
                        <a:noFill/>
                      </a:ln>
                    </p:spPr>
                  </p:pic>
                </p:oleObj>
              </mc:Fallback>
            </mc:AlternateContent>
          </a:graphicData>
        </a:graphic>
      </p:graphicFrame>
      <p:sp>
        <p:nvSpPr>
          <p:cNvPr id="9" name="TextBox 8"/>
          <p:cNvSpPr txBox="1"/>
          <p:nvPr/>
        </p:nvSpPr>
        <p:spPr>
          <a:xfrm>
            <a:off x="762000" y="5334000"/>
            <a:ext cx="7772400" cy="830997"/>
          </a:xfrm>
          <a:prstGeom prst="rect">
            <a:avLst/>
          </a:prstGeom>
          <a:noFill/>
        </p:spPr>
        <p:txBody>
          <a:bodyPr wrap="square" rtlCol="0">
            <a:spAutoFit/>
          </a:bodyPr>
          <a:lstStyle/>
          <a:p>
            <a:r>
              <a:rPr lang="en-US" sz="2400" dirty="0">
                <a:latin typeface="+mj-lt"/>
              </a:rPr>
              <a:t>This formula is appropriate in the X-ray scattering of electrons or soft </a:t>
            </a:r>
            <a:r>
              <a:rPr lang="en-US" sz="2400" dirty="0">
                <a:latin typeface="Symbol" pitchFamily="18" charset="2"/>
              </a:rPr>
              <a:t>g</a:t>
            </a:r>
            <a:r>
              <a:rPr lang="en-US" sz="2400" dirty="0">
                <a:latin typeface="+mj-lt"/>
              </a:rPr>
              <a:t>-ray scattering of protons</a:t>
            </a:r>
          </a:p>
        </p:txBody>
      </p:sp>
      <p:graphicFrame>
        <p:nvGraphicFramePr>
          <p:cNvPr id="10" name="Object 9"/>
          <p:cNvGraphicFramePr>
            <a:graphicFrameLocks noChangeAspect="1"/>
          </p:cNvGraphicFramePr>
          <p:nvPr>
            <p:extLst>
              <p:ext uri="{D42A27DB-BD31-4B8C-83A1-F6EECF244321}">
                <p14:modId xmlns:p14="http://schemas.microsoft.com/office/powerpoint/2010/main" val="3437860350"/>
              </p:ext>
            </p:extLst>
          </p:nvPr>
        </p:nvGraphicFramePr>
        <p:xfrm>
          <a:off x="1295400" y="3535363"/>
          <a:ext cx="6153151" cy="808037"/>
        </p:xfrm>
        <a:graphic>
          <a:graphicData uri="http://schemas.openxmlformats.org/presentationml/2006/ole">
            <mc:AlternateContent xmlns:mc="http://schemas.openxmlformats.org/markup-compatibility/2006">
              <mc:Choice xmlns:v="urn:schemas-microsoft-com:vml" Requires="v">
                <p:oleObj spid="_x0000_s52421" name="Equation" r:id="rId8" imgW="3085920" imgH="393480" progId="Equation.DSMT4">
                  <p:embed/>
                </p:oleObj>
              </mc:Choice>
              <mc:Fallback>
                <p:oleObj name="Equation" r:id="rId8" imgW="3085920" imgH="393480" progId="Equation.DSMT4">
                  <p:embed/>
                  <p:pic>
                    <p:nvPicPr>
                      <p:cNvPr id="0" name="Object 5"/>
                      <p:cNvPicPr>
                        <a:picLocks noChangeAspect="1" noChangeArrowheads="1"/>
                      </p:cNvPicPr>
                      <p:nvPr/>
                    </p:nvPicPr>
                    <p:blipFill>
                      <a:blip r:embed="rId9"/>
                      <a:srcRect/>
                      <a:stretch>
                        <a:fillRect/>
                      </a:stretch>
                    </p:blipFill>
                    <p:spPr bwMode="auto">
                      <a:xfrm>
                        <a:off x="1295400" y="3535363"/>
                        <a:ext cx="6153151"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5386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PHY 712  Spring 2020 --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Date Placeholder 1"/>
          <p:cNvSpPr txBox="1">
            <a:spLocks/>
          </p:cNvSpPr>
          <p:nvPr/>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04/08/2013</a:t>
            </a:r>
            <a:endParaRPr lang="en-US" dirty="0"/>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9</a:t>
            </a:fld>
            <a:endParaRPr lang="en-US" dirty="0"/>
          </a:p>
        </p:txBody>
      </p:sp>
      <p:sp>
        <p:nvSpPr>
          <p:cNvPr id="8" name="TextBox 7"/>
          <p:cNvSpPr txBox="1"/>
          <p:nvPr/>
        </p:nvSpPr>
        <p:spPr>
          <a:xfrm>
            <a:off x="152400" y="304799"/>
            <a:ext cx="8915400" cy="461665"/>
          </a:xfrm>
          <a:prstGeom prst="rect">
            <a:avLst/>
          </a:prstGeom>
          <a:noFill/>
        </p:spPr>
        <p:txBody>
          <a:bodyPr wrap="square" rtlCol="0">
            <a:spAutoFit/>
          </a:bodyPr>
          <a:lstStyle/>
          <a:p>
            <a:r>
              <a:rPr lang="en-US" sz="2400" dirty="0">
                <a:latin typeface="+mj-lt"/>
              </a:rPr>
              <a:t>Thompson scattering –  relativistic and quantum modifications</a:t>
            </a:r>
          </a:p>
        </p:txBody>
      </p:sp>
      <p:cxnSp>
        <p:nvCxnSpPr>
          <p:cNvPr id="9" name="Straight Arrow Connector 8"/>
          <p:cNvCxnSpPr/>
          <p:nvPr/>
        </p:nvCxnSpPr>
        <p:spPr>
          <a:xfrm>
            <a:off x="762000" y="1676400"/>
            <a:ext cx="1905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667000" y="1676400"/>
            <a:ext cx="9906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667000" y="1295400"/>
            <a:ext cx="8382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67000" y="1676400"/>
            <a:ext cx="3048000" cy="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0" y="1752600"/>
            <a:ext cx="381000" cy="461665"/>
          </a:xfrm>
          <a:prstGeom prst="rect">
            <a:avLst/>
          </a:prstGeom>
          <a:noFill/>
        </p:spPr>
        <p:txBody>
          <a:bodyPr wrap="square" rtlCol="0">
            <a:spAutoFit/>
          </a:bodyPr>
          <a:lstStyle/>
          <a:p>
            <a:r>
              <a:rPr lang="en-US" sz="2400" dirty="0">
                <a:latin typeface="Symbol" pitchFamily="18" charset="2"/>
              </a:rPr>
              <a:t>q</a:t>
            </a:r>
          </a:p>
        </p:txBody>
      </p:sp>
      <p:sp>
        <p:nvSpPr>
          <p:cNvPr id="14" name="TextBox 13"/>
          <p:cNvSpPr txBox="1"/>
          <p:nvPr/>
        </p:nvSpPr>
        <p:spPr>
          <a:xfrm>
            <a:off x="2209800" y="1600200"/>
            <a:ext cx="381000" cy="461665"/>
          </a:xfrm>
          <a:prstGeom prst="rect">
            <a:avLst/>
          </a:prstGeom>
          <a:noFill/>
        </p:spPr>
        <p:txBody>
          <a:bodyPr wrap="square" rtlCol="0">
            <a:spAutoFit/>
          </a:bodyPr>
          <a:lstStyle/>
          <a:p>
            <a:r>
              <a:rPr lang="en-US" sz="2400" b="1" dirty="0">
                <a:latin typeface="+mj-lt"/>
              </a:rPr>
              <a:t>p</a:t>
            </a:r>
          </a:p>
        </p:txBody>
      </p:sp>
      <p:sp>
        <p:nvSpPr>
          <p:cNvPr id="15" name="TextBox 14"/>
          <p:cNvSpPr txBox="1"/>
          <p:nvPr/>
        </p:nvSpPr>
        <p:spPr>
          <a:xfrm>
            <a:off x="3581400" y="2286000"/>
            <a:ext cx="457200" cy="461665"/>
          </a:xfrm>
          <a:prstGeom prst="rect">
            <a:avLst/>
          </a:prstGeom>
          <a:noFill/>
        </p:spPr>
        <p:txBody>
          <a:bodyPr wrap="square" rtlCol="0">
            <a:spAutoFit/>
          </a:bodyPr>
          <a:lstStyle/>
          <a:p>
            <a:r>
              <a:rPr lang="en-US" sz="2400" b="1" dirty="0">
                <a:latin typeface="+mj-lt"/>
              </a:rPr>
              <a:t>p’</a:t>
            </a:r>
          </a:p>
        </p:txBody>
      </p:sp>
      <p:sp>
        <p:nvSpPr>
          <p:cNvPr id="16" name="TextBox 15"/>
          <p:cNvSpPr txBox="1"/>
          <p:nvPr/>
        </p:nvSpPr>
        <p:spPr>
          <a:xfrm>
            <a:off x="3352800" y="838200"/>
            <a:ext cx="609600" cy="461665"/>
          </a:xfrm>
          <a:prstGeom prst="rect">
            <a:avLst/>
          </a:prstGeom>
          <a:noFill/>
        </p:spPr>
        <p:txBody>
          <a:bodyPr wrap="square" rtlCol="0">
            <a:spAutoFit/>
          </a:bodyPr>
          <a:lstStyle/>
          <a:p>
            <a:r>
              <a:rPr lang="en-US" sz="2400" b="1" dirty="0" err="1">
                <a:latin typeface="+mj-lt"/>
              </a:rPr>
              <a:t>p</a:t>
            </a:r>
            <a:r>
              <a:rPr lang="en-US" sz="2400" b="1" baseline="-25000" dirty="0" err="1">
                <a:latin typeface="+mj-lt"/>
              </a:rPr>
              <a:t>q</a:t>
            </a:r>
            <a:endParaRPr lang="en-US" sz="2400" b="1" dirty="0">
              <a:latin typeface="+mj-lt"/>
            </a:endParaRPr>
          </a:p>
        </p:txBody>
      </p:sp>
      <p:sp>
        <p:nvSpPr>
          <p:cNvPr id="17" name="TextBox 16"/>
          <p:cNvSpPr txBox="1"/>
          <p:nvPr/>
        </p:nvSpPr>
        <p:spPr>
          <a:xfrm>
            <a:off x="3352800" y="1219200"/>
            <a:ext cx="381000" cy="461665"/>
          </a:xfrm>
          <a:prstGeom prst="rect">
            <a:avLst/>
          </a:prstGeom>
          <a:noFill/>
        </p:spPr>
        <p:txBody>
          <a:bodyPr wrap="square" rtlCol="0">
            <a:spAutoFit/>
          </a:bodyPr>
          <a:lstStyle/>
          <a:p>
            <a:r>
              <a:rPr lang="en-US" sz="2400" dirty="0">
                <a:latin typeface="Symbol" pitchFamily="18" charset="2"/>
              </a:rPr>
              <a:t>a</a:t>
            </a:r>
          </a:p>
        </p:txBody>
      </p:sp>
      <p:sp>
        <p:nvSpPr>
          <p:cNvPr id="18" name="TextBox 17"/>
          <p:cNvSpPr txBox="1"/>
          <p:nvPr/>
        </p:nvSpPr>
        <p:spPr>
          <a:xfrm>
            <a:off x="152400" y="1219200"/>
            <a:ext cx="2667000" cy="461665"/>
          </a:xfrm>
          <a:prstGeom prst="rect">
            <a:avLst/>
          </a:prstGeom>
          <a:noFill/>
        </p:spPr>
        <p:txBody>
          <a:bodyPr wrap="square" rtlCol="0">
            <a:spAutoFit/>
          </a:bodyPr>
          <a:lstStyle/>
          <a:p>
            <a:r>
              <a:rPr lang="en-US" sz="2400" dirty="0">
                <a:latin typeface="+mj-lt"/>
              </a:rPr>
              <a:t>incident photon</a:t>
            </a:r>
          </a:p>
        </p:txBody>
      </p:sp>
      <p:sp>
        <p:nvSpPr>
          <p:cNvPr id="19" name="TextBox 18"/>
          <p:cNvSpPr txBox="1"/>
          <p:nvPr/>
        </p:nvSpPr>
        <p:spPr>
          <a:xfrm rot="3112798">
            <a:off x="2081315" y="2592965"/>
            <a:ext cx="2667000" cy="830997"/>
          </a:xfrm>
          <a:prstGeom prst="rect">
            <a:avLst/>
          </a:prstGeom>
          <a:noFill/>
        </p:spPr>
        <p:txBody>
          <a:bodyPr wrap="square" rtlCol="0">
            <a:spAutoFit/>
          </a:bodyPr>
          <a:lstStyle/>
          <a:p>
            <a:r>
              <a:rPr lang="en-US" sz="2400" dirty="0">
                <a:latin typeface="+mj-lt"/>
              </a:rPr>
              <a:t>scattered</a:t>
            </a:r>
          </a:p>
          <a:p>
            <a:r>
              <a:rPr lang="en-US" sz="2400" dirty="0">
                <a:latin typeface="+mj-lt"/>
              </a:rPr>
              <a:t> photon</a:t>
            </a:r>
          </a:p>
        </p:txBody>
      </p:sp>
      <p:graphicFrame>
        <p:nvGraphicFramePr>
          <p:cNvPr id="20" name="Object 19"/>
          <p:cNvGraphicFramePr>
            <a:graphicFrameLocks noChangeAspect="1"/>
          </p:cNvGraphicFramePr>
          <p:nvPr>
            <p:extLst>
              <p:ext uri="{D42A27DB-BD31-4B8C-83A1-F6EECF244321}">
                <p14:modId xmlns:p14="http://schemas.microsoft.com/office/powerpoint/2010/main" val="2809462780"/>
              </p:ext>
            </p:extLst>
          </p:nvPr>
        </p:nvGraphicFramePr>
        <p:xfrm>
          <a:off x="1068388" y="2951168"/>
          <a:ext cx="5484812" cy="3678232"/>
        </p:xfrm>
        <a:graphic>
          <a:graphicData uri="http://schemas.openxmlformats.org/presentationml/2006/ole">
            <mc:AlternateContent xmlns:mc="http://schemas.openxmlformats.org/markup-compatibility/2006">
              <mc:Choice xmlns:v="urn:schemas-microsoft-com:vml" Requires="v">
                <p:oleObj spid="_x0000_s50243" name="Equation" r:id="rId4" imgW="3695400" imgH="2577960" progId="Equation.DSMT4">
                  <p:embed/>
                </p:oleObj>
              </mc:Choice>
              <mc:Fallback>
                <p:oleObj name="Equation" r:id="rId4" imgW="3695400" imgH="2577960" progId="Equation.DSMT4">
                  <p:embed/>
                  <p:pic>
                    <p:nvPicPr>
                      <p:cNvPr id="0" name=""/>
                      <p:cNvPicPr>
                        <a:picLocks noChangeAspect="1" noChangeArrowheads="1"/>
                      </p:cNvPicPr>
                      <p:nvPr/>
                    </p:nvPicPr>
                    <p:blipFill>
                      <a:blip r:embed="rId5"/>
                      <a:srcRect/>
                      <a:stretch>
                        <a:fillRect/>
                      </a:stretch>
                    </p:blipFill>
                    <p:spPr bwMode="auto">
                      <a:xfrm>
                        <a:off x="1068388" y="2951168"/>
                        <a:ext cx="5484812" cy="3678232"/>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04/15/2020</a:t>
            </a:r>
            <a:endParaRPr lang="en-US" dirty="0"/>
          </a:p>
        </p:txBody>
      </p:sp>
    </p:spTree>
    <p:extLst>
      <p:ext uri="{BB962C8B-B14F-4D97-AF65-F5344CB8AC3E}">
        <p14:creationId xmlns:p14="http://schemas.microsoft.com/office/powerpoint/2010/main" val="3940682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25349</TotalTime>
  <Words>647</Words>
  <Application>Microsoft Office PowerPoint</Application>
  <PresentationFormat>On-screen Show (4:3)</PresentationFormat>
  <Paragraphs>147</Paragraphs>
  <Slides>13</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9"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1309</cp:revision>
  <cp:lastPrinted>2019-04-05T02:40:46Z</cp:lastPrinted>
  <dcterms:created xsi:type="dcterms:W3CDTF">2012-01-10T18:32:24Z</dcterms:created>
  <dcterms:modified xsi:type="dcterms:W3CDTF">2020-04-15T16:45:48Z</dcterms:modified>
</cp:coreProperties>
</file>