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96" r:id="rId2"/>
    <p:sldId id="354" r:id="rId3"/>
    <p:sldId id="413" r:id="rId4"/>
    <p:sldId id="414" r:id="rId5"/>
    <p:sldId id="419" r:id="rId6"/>
    <p:sldId id="420" r:id="rId7"/>
    <p:sldId id="421" r:id="rId8"/>
    <p:sldId id="422" r:id="rId9"/>
    <p:sldId id="430" r:id="rId10"/>
    <p:sldId id="431" r:id="rId11"/>
    <p:sldId id="427" r:id="rId12"/>
    <p:sldId id="428" r:id="rId13"/>
    <p:sldId id="429" r:id="rId14"/>
    <p:sldId id="434" r:id="rId15"/>
    <p:sldId id="435" r:id="rId16"/>
    <p:sldId id="398" r:id="rId17"/>
    <p:sldId id="399" r:id="rId18"/>
    <p:sldId id="405" r:id="rId19"/>
    <p:sldId id="406" r:id="rId20"/>
    <p:sldId id="412" r:id="rId21"/>
    <p:sldId id="407" r:id="rId22"/>
    <p:sldId id="415" r:id="rId23"/>
    <p:sldId id="408" r:id="rId24"/>
    <p:sldId id="410" r:id="rId25"/>
    <p:sldId id="416" r:id="rId26"/>
    <p:sldId id="411" r:id="rId2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4810"/>
    <a:srgbClr val="DA32AA"/>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94660"/>
  </p:normalViewPr>
  <p:slideViewPr>
    <p:cSldViewPr>
      <p:cViewPr varScale="1">
        <p:scale>
          <a:sx n="65" d="100"/>
          <a:sy n="65" d="100"/>
        </p:scale>
        <p:origin x="1098" y="66"/>
      </p:cViewPr>
      <p:guideLst>
        <p:guide orient="horz" pos="2160"/>
        <p:guide pos="2880"/>
      </p:guideLst>
    </p:cSldViewPr>
  </p:slideViewPr>
  <p:notesTextViewPr>
    <p:cViewPr>
      <p:scale>
        <a:sx n="1" d="1"/>
        <a:sy n="1" d="1"/>
      </p:scale>
      <p:origin x="0" y="0"/>
    </p:cViewPr>
  </p:notesTextViewPr>
  <p:sorterViewPr>
    <p:cViewPr>
      <p:scale>
        <a:sx n="60" d="100"/>
        <a:sy n="60" d="100"/>
      </p:scale>
      <p:origin x="0" y="-14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6.wmf"/><Relationship Id="rId7" Type="http://schemas.openxmlformats.org/officeDocument/2006/relationships/image" Target="../media/image30.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5" Type="http://schemas.openxmlformats.org/officeDocument/2006/relationships/image" Target="../media/image13.wmf"/><Relationship Id="rId4"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4/12/2020</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AC5D2E9F-93AF-4192-9362-BE5EFDABCE46}" type="datetimeFigureOut">
              <a:rPr lang="en-US" smtClean="0"/>
              <a:t>4/12/2020</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summarize what we learned about synchrotron radiation and also discuss some other radiation results</a:t>
            </a:r>
          </a:p>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2016461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Schwinger directly evaluated the amplitude equations using some cleaver identities.</a:t>
            </a:r>
          </a:p>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1026816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identities repeated from last time.</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1357404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829812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  on the relevance of the results.</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712045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other extreme,   for man made synchrotrons, the intensity pattern is concentrated tangentially to electron path as represented by the Bessel functions of the third kind.  It is convenient to define the critical frequency </a:t>
            </a:r>
            <a:r>
              <a:rPr lang="en-US" dirty="0" err="1"/>
              <a:t>omega</a:t>
            </a:r>
            <a:r>
              <a:rPr lang="en-US" baseline="-25000" dirty="0" err="1"/>
              <a:t>c</a:t>
            </a:r>
            <a:r>
              <a:rPr lang="en-US" baseline="0" dirty="0"/>
              <a:t>.</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554635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case the spectral frequency is scaled by the critical frequency  </a:t>
            </a:r>
            <a:r>
              <a:rPr lang="en-US" dirty="0" err="1"/>
              <a:t>omega</a:t>
            </a:r>
            <a:r>
              <a:rPr lang="en-US" baseline="-25000" dirty="0" err="1"/>
              <a:t>c</a:t>
            </a:r>
            <a:r>
              <a:rPr lang="en-US" baseline="0" dirty="0"/>
              <a:t>.</a:t>
            </a:r>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780491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intensity is highly peaked at angle 0 and is much more intense for the “parallel” polarization.</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1597425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Plots of the intensity at the critical frequency as a function of angle</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739566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interested in man made light sources, this website, collects information from many installations throughout the world.</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3809036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technology that generates intense light,   is the so-called Free Electron Laser.    This reference is a good source for some of the design features and background physics.</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3130924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hopefully simple homework for this lecture.</a:t>
            </a:r>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design features include accelerating charges, but also use wave guides.</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3256849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Diagram from the text.</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30448819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Portion of the device where the light forms a standing wave between two mirrors and the electron is manipulated with periodic magnetics.</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37197397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Lots of physical processes are engineered into this device.</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29430027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from Free Electron Laser facility in Virginia showing the range of intensities of various light sources</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613381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from a review article on Free Electron Lasers</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34809878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next time.</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3118350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hints about “back of the envelope”  calculation methods.</a:t>
            </a:r>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3254977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vote on these or suggest other topics  that you prefer to cover, time permitting.</a:t>
            </a:r>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240546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of key points.</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1850840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Geometry of  particle moving in a circular path.</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3951368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there are two perpendicular polarizations conveniently defined as shown.</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1769066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analytic expressions for the radiation amplitudes for the two polarizations are given here.</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1827068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results were obtained by Julian Schwinger in 1949.</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2776689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04/13/2020</a:t>
            </a:r>
            <a:endParaRPr lang="en-US" dirty="0"/>
          </a:p>
        </p:txBody>
      </p:sp>
      <p:sp>
        <p:nvSpPr>
          <p:cNvPr id="5" name="Footer Placeholder 4"/>
          <p:cNvSpPr>
            <a:spLocks noGrp="1"/>
          </p:cNvSpPr>
          <p:nvPr>
            <p:ph type="ftr" sz="quarter" idx="11"/>
          </p:nvPr>
        </p:nvSpPr>
        <p:spPr/>
        <p:txBody>
          <a:bodyPr/>
          <a:lstStyle/>
          <a:p>
            <a:r>
              <a:rPr lang="en-US"/>
              <a:t>PHY 712  Spring 2020 -- Lecture 29</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04/13/2020</a:t>
            </a:r>
            <a:endParaRPr lang="en-US" dirty="0"/>
          </a:p>
        </p:txBody>
      </p:sp>
      <p:sp>
        <p:nvSpPr>
          <p:cNvPr id="5" name="Footer Placeholder 4"/>
          <p:cNvSpPr>
            <a:spLocks noGrp="1"/>
          </p:cNvSpPr>
          <p:nvPr>
            <p:ph type="ftr" sz="quarter" idx="11"/>
          </p:nvPr>
        </p:nvSpPr>
        <p:spPr/>
        <p:txBody>
          <a:bodyPr/>
          <a:lstStyle/>
          <a:p>
            <a:r>
              <a:rPr lang="en-US"/>
              <a:t>PHY 712  Spring 2020 -- Lecture 29</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04/13/2020</a:t>
            </a:r>
            <a:endParaRPr lang="en-US" dirty="0"/>
          </a:p>
        </p:txBody>
      </p:sp>
      <p:sp>
        <p:nvSpPr>
          <p:cNvPr id="5" name="Footer Placeholder 4"/>
          <p:cNvSpPr>
            <a:spLocks noGrp="1"/>
          </p:cNvSpPr>
          <p:nvPr>
            <p:ph type="ftr" sz="quarter" idx="11"/>
          </p:nvPr>
        </p:nvSpPr>
        <p:spPr/>
        <p:txBody>
          <a:bodyPr/>
          <a:lstStyle/>
          <a:p>
            <a:r>
              <a:rPr lang="en-US"/>
              <a:t>PHY 712  Spring 2020 -- Lecture 29</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04/13/2020</a:t>
            </a:r>
            <a:endParaRPr lang="en-US" dirty="0"/>
          </a:p>
        </p:txBody>
      </p:sp>
      <p:sp>
        <p:nvSpPr>
          <p:cNvPr id="5" name="Footer Placeholder 4"/>
          <p:cNvSpPr>
            <a:spLocks noGrp="1"/>
          </p:cNvSpPr>
          <p:nvPr>
            <p:ph type="ftr" sz="quarter" idx="11"/>
          </p:nvPr>
        </p:nvSpPr>
        <p:spPr/>
        <p:txBody>
          <a:bodyPr/>
          <a:lstStyle/>
          <a:p>
            <a:r>
              <a:rPr lang="en-US"/>
              <a:t>PHY 712  Spring 2020 -- Lecture 29</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04/13/2020</a:t>
            </a:r>
            <a:endParaRPr lang="en-US" dirty="0"/>
          </a:p>
        </p:txBody>
      </p:sp>
      <p:sp>
        <p:nvSpPr>
          <p:cNvPr id="5" name="Footer Placeholder 4"/>
          <p:cNvSpPr>
            <a:spLocks noGrp="1"/>
          </p:cNvSpPr>
          <p:nvPr>
            <p:ph type="ftr" sz="quarter" idx="11"/>
          </p:nvPr>
        </p:nvSpPr>
        <p:spPr/>
        <p:txBody>
          <a:bodyPr/>
          <a:lstStyle/>
          <a:p>
            <a:r>
              <a:rPr lang="en-US"/>
              <a:t>PHY 712  Spring 2020 -- Lecture 29</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04/13/2020</a:t>
            </a:r>
            <a:endParaRPr lang="en-US" dirty="0"/>
          </a:p>
        </p:txBody>
      </p:sp>
      <p:sp>
        <p:nvSpPr>
          <p:cNvPr id="6" name="Footer Placeholder 5"/>
          <p:cNvSpPr>
            <a:spLocks noGrp="1"/>
          </p:cNvSpPr>
          <p:nvPr>
            <p:ph type="ftr" sz="quarter" idx="11"/>
          </p:nvPr>
        </p:nvSpPr>
        <p:spPr/>
        <p:txBody>
          <a:bodyPr/>
          <a:lstStyle/>
          <a:p>
            <a:r>
              <a:rPr lang="en-US"/>
              <a:t>PHY 712  Spring 2020 -- Lecture 29</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04/13/2020</a:t>
            </a:r>
            <a:endParaRPr lang="en-US" dirty="0"/>
          </a:p>
        </p:txBody>
      </p:sp>
      <p:sp>
        <p:nvSpPr>
          <p:cNvPr id="8" name="Footer Placeholder 7"/>
          <p:cNvSpPr>
            <a:spLocks noGrp="1"/>
          </p:cNvSpPr>
          <p:nvPr>
            <p:ph type="ftr" sz="quarter" idx="11"/>
          </p:nvPr>
        </p:nvSpPr>
        <p:spPr/>
        <p:txBody>
          <a:bodyPr/>
          <a:lstStyle/>
          <a:p>
            <a:r>
              <a:rPr lang="en-US"/>
              <a:t>PHY 712  Spring 2020 -- Lecture 29</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04/13/2020</a:t>
            </a:r>
            <a:endParaRPr lang="en-US" dirty="0"/>
          </a:p>
        </p:txBody>
      </p:sp>
      <p:sp>
        <p:nvSpPr>
          <p:cNvPr id="4" name="Footer Placeholder 3"/>
          <p:cNvSpPr>
            <a:spLocks noGrp="1"/>
          </p:cNvSpPr>
          <p:nvPr>
            <p:ph type="ftr" sz="quarter" idx="11"/>
          </p:nvPr>
        </p:nvSpPr>
        <p:spPr/>
        <p:txBody>
          <a:bodyPr/>
          <a:lstStyle/>
          <a:p>
            <a:r>
              <a:rPr lang="en-US"/>
              <a:t>PHY 712  Spring 2020 -- Lecture 29</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04/13/2020</a:t>
            </a:r>
            <a:endParaRPr lang="en-US" dirty="0"/>
          </a:p>
        </p:txBody>
      </p:sp>
      <p:sp>
        <p:nvSpPr>
          <p:cNvPr id="3" name="Footer Placeholder 2"/>
          <p:cNvSpPr>
            <a:spLocks noGrp="1"/>
          </p:cNvSpPr>
          <p:nvPr>
            <p:ph type="ftr" sz="quarter" idx="11"/>
          </p:nvPr>
        </p:nvSpPr>
        <p:spPr/>
        <p:txBody>
          <a:bodyPr/>
          <a:lstStyle/>
          <a:p>
            <a:r>
              <a:rPr lang="en-US"/>
              <a:t>PHY 712  Spring 2020 --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04/13/2020</a:t>
            </a:r>
            <a:endParaRPr lang="en-US" dirty="0"/>
          </a:p>
        </p:txBody>
      </p:sp>
      <p:sp>
        <p:nvSpPr>
          <p:cNvPr id="6" name="Footer Placeholder 5"/>
          <p:cNvSpPr>
            <a:spLocks noGrp="1"/>
          </p:cNvSpPr>
          <p:nvPr>
            <p:ph type="ftr" sz="quarter" idx="11"/>
          </p:nvPr>
        </p:nvSpPr>
        <p:spPr/>
        <p:txBody>
          <a:bodyPr/>
          <a:lstStyle/>
          <a:p>
            <a:r>
              <a:rPr lang="en-US"/>
              <a:t>PHY 712  Spring 2020 -- Lecture 29</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04/13/2020</a:t>
            </a:r>
            <a:endParaRPr lang="en-US" dirty="0"/>
          </a:p>
        </p:txBody>
      </p:sp>
      <p:sp>
        <p:nvSpPr>
          <p:cNvPr id="6" name="Footer Placeholder 5"/>
          <p:cNvSpPr>
            <a:spLocks noGrp="1"/>
          </p:cNvSpPr>
          <p:nvPr>
            <p:ph type="ftr" sz="quarter" idx="11"/>
          </p:nvPr>
        </p:nvSpPr>
        <p:spPr/>
        <p:txBody>
          <a:bodyPr/>
          <a:lstStyle/>
          <a:p>
            <a:r>
              <a:rPr lang="en-US"/>
              <a:t>PHY 712  Spring 2020 -- Lecture 29</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04/13/2020</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2020 -- Lecture 29</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akeforest-university.zoom.us/my/natalie.holzwarth"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5.wmf"/><Relationship Id="rId4" Type="http://schemas.openxmlformats.org/officeDocument/2006/relationships/oleObject" Target="../embeddings/oleObject1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7.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5.bin"/><Relationship Id="rId5" Type="http://schemas.openxmlformats.org/officeDocument/2006/relationships/image" Target="../media/image16.wmf"/><Relationship Id="rId4" Type="http://schemas.openxmlformats.org/officeDocument/2006/relationships/oleObject" Target="../embeddings/oleObject14.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9.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7.bin"/><Relationship Id="rId5" Type="http://schemas.openxmlformats.org/officeDocument/2006/relationships/image" Target="../media/image18.wmf"/><Relationship Id="rId4" Type="http://schemas.openxmlformats.org/officeDocument/2006/relationships/oleObject" Target="../embeddings/oleObject16.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1.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19.bin"/><Relationship Id="rId5" Type="http://schemas.openxmlformats.org/officeDocument/2006/relationships/image" Target="../media/image20.wmf"/><Relationship Id="rId4" Type="http://schemas.openxmlformats.org/officeDocument/2006/relationships/oleObject" Target="../embeddings/oleObject18.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3.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21.bin"/><Relationship Id="rId5" Type="http://schemas.openxmlformats.org/officeDocument/2006/relationships/image" Target="../media/image22.wmf"/><Relationship Id="rId4" Type="http://schemas.openxmlformats.org/officeDocument/2006/relationships/oleObject" Target="../embeddings/oleObject20.bin"/></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oleObject" Target="../embeddings/oleObject26.bin"/><Relationship Id="rId18" Type="http://schemas.openxmlformats.org/officeDocument/2006/relationships/image" Target="../media/image30.wmf"/><Relationship Id="rId3" Type="http://schemas.openxmlformats.org/officeDocument/2006/relationships/notesSlide" Target="../notesSlides/notesSlide15.xml"/><Relationship Id="rId7" Type="http://schemas.openxmlformats.org/officeDocument/2006/relationships/image" Target="../media/image25.wmf"/><Relationship Id="rId12" Type="http://schemas.openxmlformats.org/officeDocument/2006/relationships/image" Target="../media/image27.wmf"/><Relationship Id="rId17" Type="http://schemas.openxmlformats.org/officeDocument/2006/relationships/oleObject" Target="../embeddings/oleObject28.bin"/><Relationship Id="rId2" Type="http://schemas.openxmlformats.org/officeDocument/2006/relationships/slideLayout" Target="../slideLayouts/slideLayout7.xml"/><Relationship Id="rId16" Type="http://schemas.openxmlformats.org/officeDocument/2006/relationships/image" Target="../media/image29.wmf"/><Relationship Id="rId1" Type="http://schemas.openxmlformats.org/officeDocument/2006/relationships/vmlDrawing" Target="../drawings/vmlDrawing11.vml"/><Relationship Id="rId6" Type="http://schemas.openxmlformats.org/officeDocument/2006/relationships/oleObject" Target="../embeddings/oleObject23.bin"/><Relationship Id="rId11" Type="http://schemas.openxmlformats.org/officeDocument/2006/relationships/oleObject" Target="../embeddings/oleObject25.bin"/><Relationship Id="rId5" Type="http://schemas.openxmlformats.org/officeDocument/2006/relationships/image" Target="../media/image24.wmf"/><Relationship Id="rId15" Type="http://schemas.openxmlformats.org/officeDocument/2006/relationships/oleObject" Target="../embeddings/oleObject27.bin"/><Relationship Id="rId10" Type="http://schemas.openxmlformats.org/officeDocument/2006/relationships/image" Target="../media/image26.wmf"/><Relationship Id="rId4" Type="http://schemas.openxmlformats.org/officeDocument/2006/relationships/oleObject" Target="../embeddings/oleObject22.bin"/><Relationship Id="rId9" Type="http://schemas.openxmlformats.org/officeDocument/2006/relationships/oleObject" Target="../embeddings/oleObject24.bin"/><Relationship Id="rId14" Type="http://schemas.openxmlformats.org/officeDocument/2006/relationships/image" Target="../media/image28.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notesSlide" Target="../notesSlides/notesSlide16.xml"/><Relationship Id="rId7" Type="http://schemas.openxmlformats.org/officeDocument/2006/relationships/image" Target="../media/image32.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29.bin"/><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3.wmf"/></Relationships>
</file>

<file path=ppt/slides/_rels/slide17.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notesSlide" Target="../notesSlides/notesSlide17.xml"/><Relationship Id="rId7"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32.wmf"/><Relationship Id="rId5" Type="http://schemas.openxmlformats.org/officeDocument/2006/relationships/oleObject" Target="../embeddings/oleObject31.bin"/><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hyperlink" Target="https://lightsources.org/"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hyperlink" Target="https://iopscience.iop.org/book/978-1-6270-5573-4" TargetMode="Externa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43.wmf"/><Relationship Id="rId5" Type="http://schemas.openxmlformats.org/officeDocument/2006/relationships/oleObject" Target="../embeddings/oleObject33.bin"/><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49.wmf"/><Relationship Id="rId4" Type="http://schemas.openxmlformats.org/officeDocument/2006/relationships/oleObject" Target="../embeddings/oleObject34.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1.bin"/><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5.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4.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7.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6.w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7.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8.wmf"/><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13.wmf"/><Relationship Id="rId3" Type="http://schemas.openxmlformats.org/officeDocument/2006/relationships/notesSlide" Target="../notesSlides/notesSlide8.xml"/><Relationship Id="rId7" Type="http://schemas.openxmlformats.org/officeDocument/2006/relationships/image" Target="../media/image10.wmf"/><Relationship Id="rId12"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9.bin"/><Relationship Id="rId11" Type="http://schemas.openxmlformats.org/officeDocument/2006/relationships/image" Target="../media/image12.wmf"/><Relationship Id="rId5" Type="http://schemas.openxmlformats.org/officeDocument/2006/relationships/image" Target="../media/image9.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1.wmf"/></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04/13/2020</a:t>
            </a:r>
            <a:endParaRPr lang="en-US" dirty="0"/>
          </a:p>
        </p:txBody>
      </p:sp>
      <p:sp>
        <p:nvSpPr>
          <p:cNvPr id="3" name="Footer Placeholder 2"/>
          <p:cNvSpPr>
            <a:spLocks noGrp="1"/>
          </p:cNvSpPr>
          <p:nvPr>
            <p:ph type="ftr" sz="quarter" idx="11"/>
          </p:nvPr>
        </p:nvSpPr>
        <p:spPr/>
        <p:txBody>
          <a:bodyPr/>
          <a:lstStyle/>
          <a:p>
            <a:r>
              <a:rPr lang="en-US"/>
              <a:t>PHY 712  Spring 2020 --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289560" y="609600"/>
            <a:ext cx="8839200" cy="4893647"/>
          </a:xfrm>
          <a:prstGeom prst="rect">
            <a:avLst/>
          </a:prstGeom>
          <a:noFill/>
          <a:ln>
            <a:noFill/>
          </a:ln>
        </p:spPr>
        <p:txBody>
          <a:bodyPr wrap="square" rtlCol="0">
            <a:spAutoFit/>
          </a:bodyPr>
          <a:lstStyle/>
          <a:p>
            <a:pPr algn="ctr"/>
            <a:r>
              <a:rPr lang="en-US" sz="3200" b="1" dirty="0"/>
              <a:t>PHY 712 Electrodynamics</a:t>
            </a:r>
          </a:p>
          <a:p>
            <a:pPr algn="ctr"/>
            <a:r>
              <a:rPr lang="en-US" sz="2400" b="1" dirty="0"/>
              <a:t>12-12:50 AM  MWF  via video link:</a:t>
            </a:r>
          </a:p>
          <a:p>
            <a:pPr algn="ctr"/>
            <a:r>
              <a:rPr lang="en-US" sz="2400" b="1" dirty="0">
                <a:hlinkClick r:id="rId3"/>
              </a:rPr>
              <a:t>https://wakeforest-university.zoom.us/my/natalie.holzwarth </a:t>
            </a:r>
            <a:endParaRPr lang="en-US" sz="2400" b="1" dirty="0"/>
          </a:p>
          <a:p>
            <a:pPr algn="ctr"/>
            <a:endParaRPr lang="en-US" sz="3200" b="1" dirty="0"/>
          </a:p>
          <a:p>
            <a:pPr algn="ctr"/>
            <a:r>
              <a:rPr lang="en-US" sz="3200" b="1" dirty="0"/>
              <a:t>Plan for Lecture 29:</a:t>
            </a:r>
            <a:endParaRPr lang="en-US" sz="3200" b="1" dirty="0">
              <a:solidFill>
                <a:schemeClr val="folHlink"/>
              </a:solidFill>
            </a:endParaRPr>
          </a:p>
          <a:p>
            <a:pPr marL="457200" lvl="2" algn="ctr">
              <a:spcBef>
                <a:spcPct val="50000"/>
              </a:spcBef>
            </a:pPr>
            <a:r>
              <a:rPr lang="en-US" sz="2800" b="1" dirty="0">
                <a:solidFill>
                  <a:schemeClr val="folHlink"/>
                </a:solidFill>
              </a:rPr>
              <a:t>Finish reading Chap. 14 – </a:t>
            </a:r>
          </a:p>
          <a:p>
            <a:pPr marL="457200" lvl="2" algn="ctr">
              <a:spcBef>
                <a:spcPct val="50000"/>
              </a:spcBef>
            </a:pPr>
            <a:r>
              <a:rPr lang="en-US" sz="2800" b="1" dirty="0">
                <a:solidFill>
                  <a:schemeClr val="folHlink"/>
                </a:solidFill>
              </a:rPr>
              <a:t>Radiation from charged particles</a:t>
            </a:r>
          </a:p>
          <a:p>
            <a:pPr marL="1885950" lvl="4" indent="-514350">
              <a:spcBef>
                <a:spcPct val="50000"/>
              </a:spcBef>
              <a:buFont typeface="+mj-lt"/>
              <a:buAutoNum type="arabicPeriod"/>
            </a:pPr>
            <a:r>
              <a:rPr lang="en-US" sz="2800" b="1" dirty="0">
                <a:solidFill>
                  <a:schemeClr val="folHlink"/>
                </a:solidFill>
              </a:rPr>
              <a:t>Review of synchrotron radiation</a:t>
            </a:r>
          </a:p>
          <a:p>
            <a:pPr marL="1885950" lvl="4" indent="-514350">
              <a:spcBef>
                <a:spcPct val="50000"/>
              </a:spcBef>
              <a:buFont typeface="+mj-lt"/>
              <a:buAutoNum type="arabicPeriod"/>
            </a:pPr>
            <a:r>
              <a:rPr lang="en-US" sz="2800" b="1" dirty="0">
                <a:solidFill>
                  <a:schemeClr val="folHlink"/>
                </a:solidFill>
              </a:rPr>
              <a:t>Free electron laser</a:t>
            </a: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04/13/2020</a:t>
            </a:r>
            <a:endParaRPr lang="en-US" dirty="0"/>
          </a:p>
        </p:txBody>
      </p:sp>
      <p:sp>
        <p:nvSpPr>
          <p:cNvPr id="3" name="Footer Placeholder 2"/>
          <p:cNvSpPr>
            <a:spLocks noGrp="1"/>
          </p:cNvSpPr>
          <p:nvPr>
            <p:ph type="ftr" sz="quarter" idx="11"/>
          </p:nvPr>
        </p:nvSpPr>
        <p:spPr/>
        <p:txBody>
          <a:bodyPr/>
          <a:lstStyle/>
          <a:p>
            <a:r>
              <a:rPr lang="en-US"/>
              <a:t>PHY 712  Spring 2020 --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986509500"/>
              </p:ext>
            </p:extLst>
          </p:nvPr>
        </p:nvGraphicFramePr>
        <p:xfrm>
          <a:off x="441158" y="3048000"/>
          <a:ext cx="6184900" cy="2478087"/>
        </p:xfrm>
        <a:graphic>
          <a:graphicData uri="http://schemas.openxmlformats.org/presentationml/2006/ole">
            <mc:AlternateContent xmlns:mc="http://schemas.openxmlformats.org/markup-compatibility/2006">
              <mc:Choice xmlns:v="urn:schemas-microsoft-com:vml" Requires="v">
                <p:oleObj spid="_x0000_s66580" name="Equation" r:id="rId4" imgW="2806560" imgH="1206360" progId="Equation.DSMT4">
                  <p:embed/>
                </p:oleObj>
              </mc:Choice>
              <mc:Fallback>
                <p:oleObj name="Equation" r:id="rId4" imgW="2806560" imgH="1206360" progId="Equation.DSMT4">
                  <p:embed/>
                  <p:pic>
                    <p:nvPicPr>
                      <p:cNvPr id="44" name="Object 43"/>
                      <p:cNvPicPr>
                        <a:picLocks noChangeAspect="1" noChangeArrowheads="1"/>
                      </p:cNvPicPr>
                      <p:nvPr/>
                    </p:nvPicPr>
                    <p:blipFill>
                      <a:blip r:embed="rId5"/>
                      <a:srcRect/>
                      <a:stretch>
                        <a:fillRect/>
                      </a:stretch>
                    </p:blipFill>
                    <p:spPr bwMode="auto">
                      <a:xfrm>
                        <a:off x="441158" y="3048000"/>
                        <a:ext cx="6184900"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04800" y="228600"/>
            <a:ext cx="8534400" cy="2308324"/>
          </a:xfrm>
          <a:prstGeom prst="rect">
            <a:avLst/>
          </a:prstGeom>
          <a:noFill/>
        </p:spPr>
        <p:txBody>
          <a:bodyPr wrap="square" rtlCol="0">
            <a:spAutoFit/>
          </a:bodyPr>
          <a:lstStyle/>
          <a:p>
            <a:r>
              <a:rPr lang="en-US" sz="2400" dirty="0"/>
              <a:t>Evaluation of integrals representing distant charged particles moving in a circular trajectory such that the spectrum represents a superposition of light  generated over many complete circles.   In this case, there is an interference effect which results in the spectrum consisting</a:t>
            </a:r>
          </a:p>
          <a:p>
            <a:r>
              <a:rPr lang="en-US" sz="2400" dirty="0"/>
              <a:t>of discrete multiples of </a:t>
            </a:r>
            <a:r>
              <a:rPr lang="en-US" sz="2400" i="1" dirty="0"/>
              <a:t>v</a:t>
            </a:r>
            <a:r>
              <a:rPr lang="en-US" sz="2400" i="1" dirty="0">
                <a:latin typeface="Symbol" pitchFamily="18" charset="2"/>
              </a:rPr>
              <a:t>/r</a:t>
            </a:r>
            <a:r>
              <a:rPr lang="en-US" sz="2400" dirty="0">
                <a:latin typeface="Symbol" pitchFamily="18" charset="2"/>
              </a:rPr>
              <a:t>.</a:t>
            </a:r>
            <a:r>
              <a:rPr lang="en-US" sz="2400" dirty="0"/>
              <a:t> </a:t>
            </a:r>
          </a:p>
        </p:txBody>
      </p:sp>
    </p:spTree>
    <p:extLst>
      <p:ext uri="{BB962C8B-B14F-4D97-AF65-F5344CB8AC3E}">
        <p14:creationId xmlns:p14="http://schemas.microsoft.com/office/powerpoint/2010/main" val="841776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04/13/2020</a:t>
            </a:r>
            <a:endParaRPr lang="en-US" dirty="0"/>
          </a:p>
        </p:txBody>
      </p:sp>
      <p:sp>
        <p:nvSpPr>
          <p:cNvPr id="3" name="Footer Placeholder 2"/>
          <p:cNvSpPr>
            <a:spLocks noGrp="1"/>
          </p:cNvSpPr>
          <p:nvPr>
            <p:ph type="ftr" sz="quarter" idx="11"/>
          </p:nvPr>
        </p:nvSpPr>
        <p:spPr/>
        <p:txBody>
          <a:bodyPr/>
          <a:lstStyle/>
          <a:p>
            <a:r>
              <a:rPr lang="en-US"/>
              <a:t>PHY 712  Spring 2020 --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649124083"/>
              </p:ext>
            </p:extLst>
          </p:nvPr>
        </p:nvGraphicFramePr>
        <p:xfrm>
          <a:off x="838200" y="722349"/>
          <a:ext cx="7071971" cy="2667000"/>
        </p:xfrm>
        <a:graphic>
          <a:graphicData uri="http://schemas.openxmlformats.org/presentationml/2006/ole">
            <mc:AlternateContent xmlns:mc="http://schemas.openxmlformats.org/markup-compatibility/2006">
              <mc:Choice xmlns:v="urn:schemas-microsoft-com:vml" Requires="v">
                <p:oleObj spid="_x0000_s63530" name="Equation" r:id="rId4" imgW="2730240" imgH="1104840" progId="Equation.DSMT4">
                  <p:embed/>
                </p:oleObj>
              </mc:Choice>
              <mc:Fallback>
                <p:oleObj name="Equation" r:id="rId4" imgW="2730240" imgH="1104840" progId="Equation.DSMT4">
                  <p:embed/>
                  <p:pic>
                    <p:nvPicPr>
                      <p:cNvPr id="6" name="Object 5"/>
                      <p:cNvPicPr>
                        <a:picLocks noChangeAspect="1" noChangeArrowheads="1"/>
                      </p:cNvPicPr>
                      <p:nvPr/>
                    </p:nvPicPr>
                    <p:blipFill>
                      <a:blip r:embed="rId5"/>
                      <a:srcRect/>
                      <a:stretch>
                        <a:fillRect/>
                      </a:stretch>
                    </p:blipFill>
                    <p:spPr bwMode="auto">
                      <a:xfrm>
                        <a:off x="838200" y="722349"/>
                        <a:ext cx="7071971" cy="266700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78817276"/>
              </p:ext>
            </p:extLst>
          </p:nvPr>
        </p:nvGraphicFramePr>
        <p:xfrm>
          <a:off x="766011" y="3389349"/>
          <a:ext cx="7722062" cy="2967001"/>
        </p:xfrm>
        <a:graphic>
          <a:graphicData uri="http://schemas.openxmlformats.org/presentationml/2006/ole">
            <mc:AlternateContent xmlns:mc="http://schemas.openxmlformats.org/markup-compatibility/2006">
              <mc:Choice xmlns:v="urn:schemas-microsoft-com:vml" Requires="v">
                <p:oleObj spid="_x0000_s63531" name="Equation" r:id="rId6" imgW="3174840" imgH="1307880" progId="Equation.DSMT4">
                  <p:embed/>
                </p:oleObj>
              </mc:Choice>
              <mc:Fallback>
                <p:oleObj name="Equation" r:id="rId6" imgW="3174840" imgH="1307880" progId="Equation.DSMT4">
                  <p:embed/>
                  <p:pic>
                    <p:nvPicPr>
                      <p:cNvPr id="7" name="Object 6"/>
                      <p:cNvPicPr>
                        <a:picLocks noChangeAspect="1" noChangeArrowheads="1"/>
                      </p:cNvPicPr>
                      <p:nvPr/>
                    </p:nvPicPr>
                    <p:blipFill>
                      <a:blip r:embed="rId7"/>
                      <a:srcRect/>
                      <a:stretch>
                        <a:fillRect/>
                      </a:stretch>
                    </p:blipFill>
                    <p:spPr bwMode="auto">
                      <a:xfrm>
                        <a:off x="766011" y="3389349"/>
                        <a:ext cx="7722062" cy="2967001"/>
                      </a:xfrm>
                      <a:prstGeom prst="rect">
                        <a:avLst/>
                      </a:prstGeom>
                      <a:noFill/>
                      <a:ln>
                        <a:noFill/>
                      </a:ln>
                    </p:spPr>
                  </p:pic>
                </p:oleObj>
              </mc:Fallback>
            </mc:AlternateContent>
          </a:graphicData>
        </a:graphic>
      </p:graphicFrame>
      <p:sp>
        <p:nvSpPr>
          <p:cNvPr id="8" name="TextBox 7"/>
          <p:cNvSpPr txBox="1"/>
          <p:nvPr/>
        </p:nvSpPr>
        <p:spPr>
          <a:xfrm>
            <a:off x="352341" y="228600"/>
            <a:ext cx="7420059" cy="461665"/>
          </a:xfrm>
          <a:prstGeom prst="rect">
            <a:avLst/>
          </a:prstGeom>
          <a:noFill/>
        </p:spPr>
        <p:txBody>
          <a:bodyPr wrap="square" rtlCol="0">
            <a:spAutoFit/>
          </a:bodyPr>
          <a:lstStyle/>
          <a:p>
            <a:r>
              <a:rPr lang="en-US" sz="2400" dirty="0">
                <a:latin typeface="+mj-lt"/>
              </a:rPr>
              <a:t>Useful identity  involving Bessel functions</a:t>
            </a:r>
          </a:p>
        </p:txBody>
      </p:sp>
    </p:spTree>
    <p:extLst>
      <p:ext uri="{BB962C8B-B14F-4D97-AF65-F5344CB8AC3E}">
        <p14:creationId xmlns:p14="http://schemas.microsoft.com/office/powerpoint/2010/main" val="785047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04/13/2020</a:t>
            </a:r>
            <a:endParaRPr lang="en-US" dirty="0"/>
          </a:p>
        </p:txBody>
      </p:sp>
      <p:sp>
        <p:nvSpPr>
          <p:cNvPr id="3" name="Footer Placeholder 2"/>
          <p:cNvSpPr>
            <a:spLocks noGrp="1"/>
          </p:cNvSpPr>
          <p:nvPr>
            <p:ph type="ftr" sz="quarter" idx="11"/>
          </p:nvPr>
        </p:nvSpPr>
        <p:spPr/>
        <p:txBody>
          <a:bodyPr/>
          <a:lstStyle/>
          <a:p>
            <a:r>
              <a:rPr lang="en-US"/>
              <a:t>PHY 712  Spring 2020 --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p:cNvSpPr txBox="1"/>
          <p:nvPr/>
        </p:nvSpPr>
        <p:spPr>
          <a:xfrm>
            <a:off x="304800" y="152400"/>
            <a:ext cx="7391400" cy="461665"/>
          </a:xfrm>
          <a:prstGeom prst="rect">
            <a:avLst/>
          </a:prstGeom>
          <a:noFill/>
        </p:spPr>
        <p:txBody>
          <a:bodyPr wrap="square" rtlCol="0">
            <a:spAutoFit/>
          </a:bodyPr>
          <a:lstStyle/>
          <a:p>
            <a:r>
              <a:rPr lang="en-US" sz="2400" dirty="0">
                <a:latin typeface="+mj-lt"/>
              </a:rPr>
              <a:t>Astronomical synchrotron radiation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22084604"/>
              </p:ext>
            </p:extLst>
          </p:nvPr>
        </p:nvGraphicFramePr>
        <p:xfrm>
          <a:off x="914400" y="3886200"/>
          <a:ext cx="6546850" cy="2166938"/>
        </p:xfrm>
        <a:graphic>
          <a:graphicData uri="http://schemas.openxmlformats.org/presentationml/2006/ole">
            <mc:AlternateContent xmlns:mc="http://schemas.openxmlformats.org/markup-compatibility/2006">
              <mc:Choice xmlns:v="urn:schemas-microsoft-com:vml" Requires="v">
                <p:oleObj spid="_x0000_s64554" name="Equation" r:id="rId4" imgW="2971800" imgH="1054080" progId="Equation.DSMT4">
                  <p:embed/>
                </p:oleObj>
              </mc:Choice>
              <mc:Fallback>
                <p:oleObj name="Equation" r:id="rId4" imgW="2971800" imgH="1054080" progId="Equation.DSMT4">
                  <p:embed/>
                  <p:pic>
                    <p:nvPicPr>
                      <p:cNvPr id="6" name="Object 5"/>
                      <p:cNvPicPr>
                        <a:picLocks noChangeAspect="1" noChangeArrowheads="1"/>
                      </p:cNvPicPr>
                      <p:nvPr/>
                    </p:nvPicPr>
                    <p:blipFill>
                      <a:blip r:embed="rId5"/>
                      <a:srcRect/>
                      <a:stretch>
                        <a:fillRect/>
                      </a:stretch>
                    </p:blipFill>
                    <p:spPr bwMode="auto">
                      <a:xfrm>
                        <a:off x="914400" y="3886200"/>
                        <a:ext cx="6546850"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17343621"/>
              </p:ext>
            </p:extLst>
          </p:nvPr>
        </p:nvGraphicFramePr>
        <p:xfrm>
          <a:off x="762000" y="622086"/>
          <a:ext cx="6265862" cy="3184525"/>
        </p:xfrm>
        <a:graphic>
          <a:graphicData uri="http://schemas.openxmlformats.org/presentationml/2006/ole">
            <mc:AlternateContent xmlns:mc="http://schemas.openxmlformats.org/markup-compatibility/2006">
              <mc:Choice xmlns:v="urn:schemas-microsoft-com:vml" Requires="v">
                <p:oleObj spid="_x0000_s64555" name="Equation" r:id="rId6" imgW="2844720" imgH="1549080" progId="Equation.DSMT4">
                  <p:embed/>
                </p:oleObj>
              </mc:Choice>
              <mc:Fallback>
                <p:oleObj name="Equation" r:id="rId6" imgW="2844720" imgH="1549080" progId="Equation.DSMT4">
                  <p:embed/>
                  <p:pic>
                    <p:nvPicPr>
                      <p:cNvPr id="7" name="Object 6"/>
                      <p:cNvPicPr>
                        <a:picLocks noChangeAspect="1" noChangeArrowheads="1"/>
                      </p:cNvPicPr>
                      <p:nvPr/>
                    </p:nvPicPr>
                    <p:blipFill>
                      <a:blip r:embed="rId7"/>
                      <a:srcRect/>
                      <a:stretch>
                        <a:fillRect/>
                      </a:stretch>
                    </p:blipFill>
                    <p:spPr bwMode="auto">
                      <a:xfrm>
                        <a:off x="762000" y="622086"/>
                        <a:ext cx="6265862"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93122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04/13/2020</a:t>
            </a:r>
            <a:endParaRPr lang="en-US" dirty="0"/>
          </a:p>
        </p:txBody>
      </p:sp>
      <p:sp>
        <p:nvSpPr>
          <p:cNvPr id="3" name="Footer Placeholder 2"/>
          <p:cNvSpPr>
            <a:spLocks noGrp="1"/>
          </p:cNvSpPr>
          <p:nvPr>
            <p:ph type="ftr" sz="quarter" idx="11"/>
          </p:nvPr>
        </p:nvSpPr>
        <p:spPr/>
        <p:txBody>
          <a:bodyPr/>
          <a:lstStyle/>
          <a:p>
            <a:r>
              <a:rPr lang="en-US"/>
              <a:t>PHY 712  Spring 2020 --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p:cNvSpPr txBox="1"/>
          <p:nvPr/>
        </p:nvSpPr>
        <p:spPr>
          <a:xfrm>
            <a:off x="304800" y="152400"/>
            <a:ext cx="8458200" cy="2677656"/>
          </a:xfrm>
          <a:prstGeom prst="rect">
            <a:avLst/>
          </a:prstGeom>
          <a:noFill/>
        </p:spPr>
        <p:txBody>
          <a:bodyPr wrap="square" rtlCol="0">
            <a:spAutoFit/>
          </a:bodyPr>
          <a:lstStyle/>
          <a:p>
            <a:r>
              <a:rPr lang="en-US" sz="2400" dirty="0">
                <a:latin typeface="+mj-lt"/>
              </a:rPr>
              <a:t>Astronomical synchrotron radiation -- continued:</a:t>
            </a:r>
          </a:p>
          <a:p>
            <a:pPr lvl="1"/>
            <a:r>
              <a:rPr lang="en-US" sz="2400" dirty="0"/>
              <a:t>In both of the expressions, the sum over </a:t>
            </a:r>
            <a:r>
              <a:rPr lang="en-US" sz="2400" i="1" dirty="0"/>
              <a:t>m </a:t>
            </a:r>
            <a:r>
              <a:rPr lang="en-US" sz="2400" dirty="0"/>
              <a:t>includes both negative and positive values. However, only the positive values of </a:t>
            </a:r>
            <a:r>
              <a:rPr lang="en-US" sz="2400" dirty="0">
                <a:latin typeface="Symbol" pitchFamily="18" charset="2"/>
              </a:rPr>
              <a:t>w </a:t>
            </a:r>
            <a:r>
              <a:rPr lang="en-US" sz="2400" dirty="0"/>
              <a:t>and therefore positive values of </a:t>
            </a:r>
            <a:r>
              <a:rPr lang="en-US" sz="2400" i="1" dirty="0"/>
              <a:t>m</a:t>
            </a:r>
            <a:r>
              <a:rPr lang="en-US" sz="2400" dirty="0"/>
              <a:t> are of interest. Using the identity:                                      the</a:t>
            </a:r>
          </a:p>
          <a:p>
            <a:pPr lvl="1"/>
            <a:r>
              <a:rPr lang="en-US" sz="2400" dirty="0"/>
              <a:t>result becomes:</a:t>
            </a:r>
          </a:p>
          <a:p>
            <a:pPr lvl="1"/>
            <a:endParaRPr lang="en-US" sz="2400" dirty="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241423271"/>
              </p:ext>
            </p:extLst>
          </p:nvPr>
        </p:nvGraphicFramePr>
        <p:xfrm>
          <a:off x="4495006" y="1600200"/>
          <a:ext cx="3049588" cy="496888"/>
        </p:xfrm>
        <a:graphic>
          <a:graphicData uri="http://schemas.openxmlformats.org/presentationml/2006/ole">
            <mc:AlternateContent xmlns:mc="http://schemas.openxmlformats.org/markup-compatibility/2006">
              <mc:Choice xmlns:v="urn:schemas-microsoft-com:vml" Requires="v">
                <p:oleObj spid="_x0000_s65580" name="Equation" r:id="rId4" imgW="1384200" imgH="241200" progId="Equation.DSMT4">
                  <p:embed/>
                </p:oleObj>
              </mc:Choice>
              <mc:Fallback>
                <p:oleObj name="Equation" r:id="rId4" imgW="1384200" imgH="241200" progId="Equation.DSMT4">
                  <p:embed/>
                  <p:pic>
                    <p:nvPicPr>
                      <p:cNvPr id="6" name="Object 5"/>
                      <p:cNvPicPr>
                        <a:picLocks noChangeAspect="1" noChangeArrowheads="1"/>
                      </p:cNvPicPr>
                      <p:nvPr/>
                    </p:nvPicPr>
                    <p:blipFill>
                      <a:blip r:embed="rId5"/>
                      <a:srcRect/>
                      <a:stretch>
                        <a:fillRect/>
                      </a:stretch>
                    </p:blipFill>
                    <p:spPr bwMode="auto">
                      <a:xfrm>
                        <a:off x="4495006" y="1600200"/>
                        <a:ext cx="3049588"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47434408"/>
              </p:ext>
            </p:extLst>
          </p:nvPr>
        </p:nvGraphicFramePr>
        <p:xfrm>
          <a:off x="152400" y="2577295"/>
          <a:ext cx="8928774" cy="1842305"/>
        </p:xfrm>
        <a:graphic>
          <a:graphicData uri="http://schemas.openxmlformats.org/presentationml/2006/ole">
            <mc:AlternateContent xmlns:mc="http://schemas.openxmlformats.org/markup-compatibility/2006">
              <mc:Choice xmlns:v="urn:schemas-microsoft-com:vml" Requires="v">
                <p:oleObj spid="_x0000_s65581" name="Equation" r:id="rId6" imgW="4368600" imgH="965160" progId="Equation.DSMT4">
                  <p:embed/>
                </p:oleObj>
              </mc:Choice>
              <mc:Fallback>
                <p:oleObj name="Equation" r:id="rId6" imgW="4368600" imgH="965160" progId="Equation.DSMT4">
                  <p:embed/>
                  <p:pic>
                    <p:nvPicPr>
                      <p:cNvPr id="7" name="Object 6"/>
                      <p:cNvPicPr>
                        <a:picLocks noChangeAspect="1" noChangeArrowheads="1"/>
                      </p:cNvPicPr>
                      <p:nvPr/>
                    </p:nvPicPr>
                    <p:blipFill>
                      <a:blip r:embed="rId7"/>
                      <a:srcRect/>
                      <a:stretch>
                        <a:fillRect/>
                      </a:stretch>
                    </p:blipFill>
                    <p:spPr bwMode="auto">
                      <a:xfrm>
                        <a:off x="152400" y="2577295"/>
                        <a:ext cx="8928774" cy="1842305"/>
                      </a:xfrm>
                      <a:prstGeom prst="rect">
                        <a:avLst/>
                      </a:prstGeom>
                      <a:noFill/>
                      <a:ln>
                        <a:noFill/>
                      </a:ln>
                    </p:spPr>
                  </p:pic>
                </p:oleObj>
              </mc:Fallback>
            </mc:AlternateContent>
          </a:graphicData>
        </a:graphic>
      </p:graphicFrame>
      <p:sp>
        <p:nvSpPr>
          <p:cNvPr id="9" name="TextBox 8"/>
          <p:cNvSpPr txBox="1"/>
          <p:nvPr/>
        </p:nvSpPr>
        <p:spPr>
          <a:xfrm>
            <a:off x="414964" y="4694431"/>
            <a:ext cx="8458200" cy="1200329"/>
          </a:xfrm>
          <a:prstGeom prst="rect">
            <a:avLst/>
          </a:prstGeom>
          <a:noFill/>
        </p:spPr>
        <p:txBody>
          <a:bodyPr wrap="square" rtlCol="0">
            <a:spAutoFit/>
          </a:bodyPr>
          <a:lstStyle/>
          <a:p>
            <a:r>
              <a:rPr lang="en-US" sz="2400" dirty="0"/>
              <a:t>These results were derived by Julian Schwinger (Phys. Rev. </a:t>
            </a:r>
            <a:r>
              <a:rPr lang="en-US" sz="2400" b="1" dirty="0"/>
              <a:t>75</a:t>
            </a:r>
            <a:r>
              <a:rPr lang="en-US" sz="2400" dirty="0"/>
              <a:t>, 1912-1925 (1949)). The discrete case is similar to the result quoted in Problem 14.15 in Jackson's text. </a:t>
            </a:r>
            <a:endParaRPr lang="en-US" sz="2400" dirty="0">
              <a:latin typeface="+mj-lt"/>
            </a:endParaRPr>
          </a:p>
        </p:txBody>
      </p:sp>
    </p:spTree>
    <p:extLst>
      <p:ext uri="{BB962C8B-B14F-4D97-AF65-F5344CB8AC3E}">
        <p14:creationId xmlns:p14="http://schemas.microsoft.com/office/powerpoint/2010/main" val="1229271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04/13/2020</a:t>
            </a:r>
            <a:endParaRPr lang="en-US" dirty="0"/>
          </a:p>
        </p:txBody>
      </p:sp>
      <p:sp>
        <p:nvSpPr>
          <p:cNvPr id="3" name="Footer Placeholder 2"/>
          <p:cNvSpPr>
            <a:spLocks noGrp="1"/>
          </p:cNvSpPr>
          <p:nvPr>
            <p:ph type="ftr" sz="quarter" idx="11"/>
          </p:nvPr>
        </p:nvSpPr>
        <p:spPr/>
        <p:txBody>
          <a:bodyPr/>
          <a:lstStyle/>
          <a:p>
            <a:r>
              <a:rPr lang="en-US"/>
              <a:t>PHY 712  Spring 2020 --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406776387"/>
              </p:ext>
            </p:extLst>
          </p:nvPr>
        </p:nvGraphicFramePr>
        <p:xfrm>
          <a:off x="169069" y="304800"/>
          <a:ext cx="8805862" cy="3352800"/>
        </p:xfrm>
        <a:graphic>
          <a:graphicData uri="http://schemas.openxmlformats.org/presentationml/2006/ole">
            <mc:AlternateContent xmlns:mc="http://schemas.openxmlformats.org/markup-compatibility/2006">
              <mc:Choice xmlns:v="urn:schemas-microsoft-com:vml" Requires="v">
                <p:oleObj spid="_x0000_s67616" name="Equation" r:id="rId4" imgW="4851360" imgH="1828800" progId="Equation.DSMT4">
                  <p:embed/>
                </p:oleObj>
              </mc:Choice>
              <mc:Fallback>
                <p:oleObj name="Equation" r:id="rId4" imgW="4851360" imgH="1828800" progId="Equation.DSMT4">
                  <p:embed/>
                  <p:pic>
                    <p:nvPicPr>
                      <p:cNvPr id="5" name="Object 4"/>
                      <p:cNvPicPr>
                        <a:picLocks noChangeAspect="1" noChangeArrowheads="1"/>
                      </p:cNvPicPr>
                      <p:nvPr/>
                    </p:nvPicPr>
                    <p:blipFill>
                      <a:blip r:embed="rId5"/>
                      <a:srcRect/>
                      <a:stretch>
                        <a:fillRect/>
                      </a:stretch>
                    </p:blipFill>
                    <p:spPr bwMode="auto">
                      <a:xfrm>
                        <a:off x="169069" y="304800"/>
                        <a:ext cx="8805862" cy="3352800"/>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72694784"/>
              </p:ext>
            </p:extLst>
          </p:nvPr>
        </p:nvGraphicFramePr>
        <p:xfrm>
          <a:off x="304800" y="3810000"/>
          <a:ext cx="8515859" cy="2546350"/>
        </p:xfrm>
        <a:graphic>
          <a:graphicData uri="http://schemas.openxmlformats.org/presentationml/2006/ole">
            <mc:AlternateContent xmlns:mc="http://schemas.openxmlformats.org/markup-compatibility/2006">
              <mc:Choice xmlns:v="urn:schemas-microsoft-com:vml" Requires="v">
                <p:oleObj spid="_x0000_s67617" name="Equation" r:id="rId6" imgW="3720960" imgH="1193760" progId="Equation.DSMT4">
                  <p:embed/>
                </p:oleObj>
              </mc:Choice>
              <mc:Fallback>
                <p:oleObj name="Equation" r:id="rId6" imgW="3720960" imgH="1193760" progId="Equation.DSMT4">
                  <p:embed/>
                  <p:pic>
                    <p:nvPicPr>
                      <p:cNvPr id="6" name="Object 5"/>
                      <p:cNvPicPr>
                        <a:picLocks noChangeAspect="1" noChangeArrowheads="1"/>
                      </p:cNvPicPr>
                      <p:nvPr/>
                    </p:nvPicPr>
                    <p:blipFill>
                      <a:blip r:embed="rId7"/>
                      <a:srcRect/>
                      <a:stretch>
                        <a:fillRect/>
                      </a:stretch>
                    </p:blipFill>
                    <p:spPr bwMode="auto">
                      <a:xfrm>
                        <a:off x="304800" y="3810000"/>
                        <a:ext cx="8515859" cy="25463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179096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04/13/2020</a:t>
            </a:r>
            <a:endParaRPr lang="en-US" dirty="0"/>
          </a:p>
        </p:txBody>
      </p:sp>
      <p:sp>
        <p:nvSpPr>
          <p:cNvPr id="3" name="Footer Placeholder 2"/>
          <p:cNvSpPr>
            <a:spLocks noGrp="1"/>
          </p:cNvSpPr>
          <p:nvPr>
            <p:ph type="ftr" sz="quarter" idx="11"/>
          </p:nvPr>
        </p:nvSpPr>
        <p:spPr/>
        <p:txBody>
          <a:bodyPr/>
          <a:lstStyle/>
          <a:p>
            <a:r>
              <a:rPr lang="en-US"/>
              <a:t>PHY 712  Spring 2020 --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796550283"/>
              </p:ext>
            </p:extLst>
          </p:nvPr>
        </p:nvGraphicFramePr>
        <p:xfrm>
          <a:off x="533400" y="2133600"/>
          <a:ext cx="6584950" cy="1136650"/>
        </p:xfrm>
        <a:graphic>
          <a:graphicData uri="http://schemas.openxmlformats.org/presentationml/2006/ole">
            <mc:AlternateContent xmlns:mc="http://schemas.openxmlformats.org/markup-compatibility/2006">
              <mc:Choice xmlns:v="urn:schemas-microsoft-com:vml" Requires="v">
                <p:oleObj spid="_x0000_s68708" name="Equation" r:id="rId4" imgW="3619440" imgH="672840" progId="Equation.DSMT4">
                  <p:embed/>
                </p:oleObj>
              </mc:Choice>
              <mc:Fallback>
                <p:oleObj name="Equation" r:id="rId4" imgW="3619440" imgH="672840" progId="Equation.DSMT4">
                  <p:embed/>
                  <p:pic>
                    <p:nvPicPr>
                      <p:cNvPr id="5" name="Object 4"/>
                      <p:cNvPicPr>
                        <a:picLocks noChangeAspect="1" noChangeArrowheads="1"/>
                      </p:cNvPicPr>
                      <p:nvPr/>
                    </p:nvPicPr>
                    <p:blipFill>
                      <a:blip r:embed="rId5"/>
                      <a:srcRect/>
                      <a:stretch>
                        <a:fillRect/>
                      </a:stretch>
                    </p:blipFill>
                    <p:spPr bwMode="auto">
                      <a:xfrm>
                        <a:off x="533400" y="2133600"/>
                        <a:ext cx="658495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160798500"/>
              </p:ext>
            </p:extLst>
          </p:nvPr>
        </p:nvGraphicFramePr>
        <p:xfrm>
          <a:off x="188645" y="4038600"/>
          <a:ext cx="852488" cy="709612"/>
        </p:xfrm>
        <a:graphic>
          <a:graphicData uri="http://schemas.openxmlformats.org/presentationml/2006/ole">
            <mc:AlternateContent xmlns:mc="http://schemas.openxmlformats.org/markup-compatibility/2006">
              <mc:Choice xmlns:v="urn:schemas-microsoft-com:vml" Requires="v">
                <p:oleObj spid="_x0000_s68709" name="Equation" r:id="rId6" imgW="469800" imgH="419040" progId="Equation.DSMT4">
                  <p:embed/>
                </p:oleObj>
              </mc:Choice>
              <mc:Fallback>
                <p:oleObj name="Equation" r:id="rId6" imgW="469800" imgH="419040" progId="Equation.DSMT4">
                  <p:embed/>
                  <p:pic>
                    <p:nvPicPr>
                      <p:cNvPr id="6" name="Object 5"/>
                      <p:cNvPicPr>
                        <a:picLocks noChangeAspect="1" noChangeArrowheads="1"/>
                      </p:cNvPicPr>
                      <p:nvPr/>
                    </p:nvPicPr>
                    <p:blipFill>
                      <a:blip r:embed="rId7"/>
                      <a:srcRect/>
                      <a:stretch>
                        <a:fillRect/>
                      </a:stretch>
                    </p:blipFill>
                    <p:spPr bwMode="auto">
                      <a:xfrm>
                        <a:off x="188645" y="4038600"/>
                        <a:ext cx="852488"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9701"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1080" y="3421380"/>
            <a:ext cx="7437120" cy="2827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Object 6"/>
          <p:cNvGraphicFramePr>
            <a:graphicFrameLocks noChangeAspect="1"/>
          </p:cNvGraphicFramePr>
          <p:nvPr>
            <p:extLst>
              <p:ext uri="{D42A27DB-BD31-4B8C-83A1-F6EECF244321}">
                <p14:modId xmlns:p14="http://schemas.microsoft.com/office/powerpoint/2010/main" val="3462963137"/>
              </p:ext>
            </p:extLst>
          </p:nvPr>
        </p:nvGraphicFramePr>
        <p:xfrm>
          <a:off x="4572000" y="5937250"/>
          <a:ext cx="808037" cy="387350"/>
        </p:xfrm>
        <a:graphic>
          <a:graphicData uri="http://schemas.openxmlformats.org/presentationml/2006/ole">
            <mc:AlternateContent xmlns:mc="http://schemas.openxmlformats.org/markup-compatibility/2006">
              <mc:Choice xmlns:v="urn:schemas-microsoft-com:vml" Requires="v">
                <p:oleObj spid="_x0000_s68710" name="Equation" r:id="rId9" imgW="444240" imgH="228600" progId="Equation.DSMT4">
                  <p:embed/>
                </p:oleObj>
              </mc:Choice>
              <mc:Fallback>
                <p:oleObj name="Equation" r:id="rId9" imgW="444240" imgH="228600" progId="Equation.DSMT4">
                  <p:embed/>
                  <p:pic>
                    <p:nvPicPr>
                      <p:cNvPr id="7" name="Object 6"/>
                      <p:cNvPicPr>
                        <a:picLocks noChangeAspect="1" noChangeArrowheads="1"/>
                      </p:cNvPicPr>
                      <p:nvPr/>
                    </p:nvPicPr>
                    <p:blipFill>
                      <a:blip r:embed="rId10"/>
                      <a:srcRect/>
                      <a:stretch>
                        <a:fillRect/>
                      </a:stretch>
                    </p:blipFill>
                    <p:spPr bwMode="auto">
                      <a:xfrm>
                        <a:off x="4572000" y="5937250"/>
                        <a:ext cx="808037" cy="387350"/>
                      </a:xfrm>
                      <a:prstGeom prst="rect">
                        <a:avLst/>
                      </a:prstGeom>
                      <a:solidFill>
                        <a:schemeClr val="bg1"/>
                      </a:solid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154701679"/>
              </p:ext>
            </p:extLst>
          </p:nvPr>
        </p:nvGraphicFramePr>
        <p:xfrm>
          <a:off x="304800" y="109538"/>
          <a:ext cx="6753225" cy="2019300"/>
        </p:xfrm>
        <a:graphic>
          <a:graphicData uri="http://schemas.openxmlformats.org/presentationml/2006/ole">
            <mc:AlternateContent xmlns:mc="http://schemas.openxmlformats.org/markup-compatibility/2006">
              <mc:Choice xmlns:v="urn:schemas-microsoft-com:vml" Requires="v">
                <p:oleObj spid="_x0000_s68711" name="Equation" r:id="rId11" imgW="3720960" imgH="1193760" progId="Equation.DSMT4">
                  <p:embed/>
                </p:oleObj>
              </mc:Choice>
              <mc:Fallback>
                <p:oleObj name="Equation" r:id="rId11" imgW="3720960" imgH="1193760" progId="Equation.DSMT4">
                  <p:embed/>
                  <p:pic>
                    <p:nvPicPr>
                      <p:cNvPr id="8" name="Object 7"/>
                      <p:cNvPicPr>
                        <a:picLocks noChangeAspect="1" noChangeArrowheads="1"/>
                      </p:cNvPicPr>
                      <p:nvPr/>
                    </p:nvPicPr>
                    <p:blipFill>
                      <a:blip r:embed="rId12"/>
                      <a:srcRect/>
                      <a:stretch>
                        <a:fillRect/>
                      </a:stretch>
                    </p:blipFill>
                    <p:spPr bwMode="auto">
                      <a:xfrm>
                        <a:off x="304800" y="109538"/>
                        <a:ext cx="6753225"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130222125"/>
              </p:ext>
            </p:extLst>
          </p:nvPr>
        </p:nvGraphicFramePr>
        <p:xfrm>
          <a:off x="3619500" y="3657600"/>
          <a:ext cx="715963" cy="342900"/>
        </p:xfrm>
        <a:graphic>
          <a:graphicData uri="http://schemas.openxmlformats.org/presentationml/2006/ole">
            <mc:AlternateContent xmlns:mc="http://schemas.openxmlformats.org/markup-compatibility/2006">
              <mc:Choice xmlns:v="urn:schemas-microsoft-com:vml" Requires="v">
                <p:oleObj spid="_x0000_s68712" name="Equation" r:id="rId13" imgW="393480" imgH="203040" progId="Equation.DSMT4">
                  <p:embed/>
                </p:oleObj>
              </mc:Choice>
              <mc:Fallback>
                <p:oleObj name="Equation" r:id="rId13" imgW="393480" imgH="203040" progId="Equation.DSMT4">
                  <p:embed/>
                  <p:pic>
                    <p:nvPicPr>
                      <p:cNvPr id="9" name="Object 8"/>
                      <p:cNvPicPr>
                        <a:picLocks noChangeAspect="1" noChangeArrowheads="1"/>
                      </p:cNvPicPr>
                      <p:nvPr/>
                    </p:nvPicPr>
                    <p:blipFill>
                      <a:blip r:embed="rId14"/>
                      <a:srcRect/>
                      <a:stretch>
                        <a:fillRect/>
                      </a:stretch>
                    </p:blipFill>
                    <p:spPr bwMode="auto">
                      <a:xfrm>
                        <a:off x="3619500" y="3657600"/>
                        <a:ext cx="71596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350216131"/>
              </p:ext>
            </p:extLst>
          </p:nvPr>
        </p:nvGraphicFramePr>
        <p:xfrm>
          <a:off x="3325813" y="4533900"/>
          <a:ext cx="923925" cy="342900"/>
        </p:xfrm>
        <a:graphic>
          <a:graphicData uri="http://schemas.openxmlformats.org/presentationml/2006/ole">
            <mc:AlternateContent xmlns:mc="http://schemas.openxmlformats.org/markup-compatibility/2006">
              <mc:Choice xmlns:v="urn:schemas-microsoft-com:vml" Requires="v">
                <p:oleObj spid="_x0000_s68713" name="Equation" r:id="rId15" imgW="507960" imgH="203040" progId="Equation.DSMT4">
                  <p:embed/>
                </p:oleObj>
              </mc:Choice>
              <mc:Fallback>
                <p:oleObj name="Equation" r:id="rId15" imgW="507960" imgH="203040" progId="Equation.DSMT4">
                  <p:embed/>
                  <p:pic>
                    <p:nvPicPr>
                      <p:cNvPr id="10" name="Object 9"/>
                      <p:cNvPicPr>
                        <a:picLocks noChangeAspect="1" noChangeArrowheads="1"/>
                      </p:cNvPicPr>
                      <p:nvPr/>
                    </p:nvPicPr>
                    <p:blipFill>
                      <a:blip r:embed="rId16"/>
                      <a:srcRect/>
                      <a:stretch>
                        <a:fillRect/>
                      </a:stretch>
                    </p:blipFill>
                    <p:spPr bwMode="auto">
                      <a:xfrm>
                        <a:off x="3325813" y="4533900"/>
                        <a:ext cx="9239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498239303"/>
              </p:ext>
            </p:extLst>
          </p:nvPr>
        </p:nvGraphicFramePr>
        <p:xfrm>
          <a:off x="2922588" y="5029200"/>
          <a:ext cx="715962" cy="342900"/>
        </p:xfrm>
        <a:graphic>
          <a:graphicData uri="http://schemas.openxmlformats.org/presentationml/2006/ole">
            <mc:AlternateContent xmlns:mc="http://schemas.openxmlformats.org/markup-compatibility/2006">
              <mc:Choice xmlns:v="urn:schemas-microsoft-com:vml" Requires="v">
                <p:oleObj spid="_x0000_s68714" name="Equation" r:id="rId17" imgW="393480" imgH="203040" progId="Equation.DSMT4">
                  <p:embed/>
                </p:oleObj>
              </mc:Choice>
              <mc:Fallback>
                <p:oleObj name="Equation" r:id="rId17" imgW="393480" imgH="203040" progId="Equation.DSMT4">
                  <p:embed/>
                  <p:pic>
                    <p:nvPicPr>
                      <p:cNvPr id="11" name="Object 10"/>
                      <p:cNvPicPr>
                        <a:picLocks noChangeAspect="1" noChangeArrowheads="1"/>
                      </p:cNvPicPr>
                      <p:nvPr/>
                    </p:nvPicPr>
                    <p:blipFill>
                      <a:blip r:embed="rId18"/>
                      <a:srcRect/>
                      <a:stretch>
                        <a:fillRect/>
                      </a:stretch>
                    </p:blipFill>
                    <p:spPr bwMode="auto">
                      <a:xfrm>
                        <a:off x="2922588" y="5029200"/>
                        <a:ext cx="71596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08873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04/13/2020</a:t>
            </a:r>
            <a:endParaRPr lang="en-US" dirty="0"/>
          </a:p>
        </p:txBody>
      </p:sp>
      <p:sp>
        <p:nvSpPr>
          <p:cNvPr id="3" name="Footer Placeholder 2"/>
          <p:cNvSpPr>
            <a:spLocks noGrp="1"/>
          </p:cNvSpPr>
          <p:nvPr>
            <p:ph type="ftr" sz="quarter" idx="11"/>
          </p:nvPr>
        </p:nvSpPr>
        <p:spPr/>
        <p:txBody>
          <a:bodyPr/>
          <a:lstStyle/>
          <a:p>
            <a:r>
              <a:rPr lang="en-US"/>
              <a:t>PHY 712  Spring 2020 --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76400"/>
            <a:ext cx="39624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676400"/>
            <a:ext cx="3810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Object 6"/>
          <p:cNvGraphicFramePr>
            <a:graphicFrameLocks noChangeAspect="1"/>
          </p:cNvGraphicFramePr>
          <p:nvPr>
            <p:extLst>
              <p:ext uri="{D42A27DB-BD31-4B8C-83A1-F6EECF244321}">
                <p14:modId xmlns:p14="http://schemas.microsoft.com/office/powerpoint/2010/main" val="1510931312"/>
              </p:ext>
            </p:extLst>
          </p:nvPr>
        </p:nvGraphicFramePr>
        <p:xfrm>
          <a:off x="1981200" y="785812"/>
          <a:ext cx="987425" cy="1042988"/>
        </p:xfrm>
        <a:graphic>
          <a:graphicData uri="http://schemas.openxmlformats.org/presentationml/2006/ole">
            <mc:AlternateContent xmlns:mc="http://schemas.openxmlformats.org/markup-compatibility/2006">
              <mc:Choice xmlns:v="urn:schemas-microsoft-com:vml" Requires="v">
                <p:oleObj spid="_x0000_s46204" name="数式" r:id="rId6" imgW="495000" imgH="507960" progId="Equation.3">
                  <p:embed/>
                </p:oleObj>
              </mc:Choice>
              <mc:Fallback>
                <p:oleObj name="数式" r:id="rId6" imgW="495000" imgH="507960" progId="Equation.3">
                  <p:embed/>
                  <p:pic>
                    <p:nvPicPr>
                      <p:cNvPr id="0" name=""/>
                      <p:cNvPicPr>
                        <a:picLocks noChangeAspect="1" noChangeArrowheads="1"/>
                      </p:cNvPicPr>
                      <p:nvPr/>
                    </p:nvPicPr>
                    <p:blipFill>
                      <a:blip r:embed="rId7"/>
                      <a:srcRect/>
                      <a:stretch>
                        <a:fillRect/>
                      </a:stretch>
                    </p:blipFill>
                    <p:spPr bwMode="auto">
                      <a:xfrm>
                        <a:off x="1981200" y="785812"/>
                        <a:ext cx="987425"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2133600" y="5334000"/>
            <a:ext cx="1066800" cy="461665"/>
          </a:xfrm>
          <a:prstGeom prst="rect">
            <a:avLst/>
          </a:prstGeom>
          <a:solidFill>
            <a:schemeClr val="bg1"/>
          </a:solidFill>
        </p:spPr>
        <p:txBody>
          <a:bodyPr wrap="square" rtlCol="0">
            <a:spAutoFit/>
          </a:bodyPr>
          <a:lstStyle/>
          <a:p>
            <a:r>
              <a:rPr lang="en-US" sz="2400" dirty="0">
                <a:latin typeface="Symbol" pitchFamily="18" charset="2"/>
              </a:rPr>
              <a:t>w/</a:t>
            </a:r>
            <a:r>
              <a:rPr lang="en-US" sz="2400" dirty="0" err="1">
                <a:latin typeface="Symbol" pitchFamily="18" charset="2"/>
              </a:rPr>
              <a:t>w</a:t>
            </a:r>
            <a:r>
              <a:rPr lang="en-US" sz="2400" baseline="-25000" dirty="0" err="1"/>
              <a:t>c</a:t>
            </a:r>
            <a:endParaRPr lang="en-US" sz="2400" dirty="0"/>
          </a:p>
        </p:txBody>
      </p:sp>
      <p:sp>
        <p:nvSpPr>
          <p:cNvPr id="9" name="TextBox 8"/>
          <p:cNvSpPr txBox="1"/>
          <p:nvPr/>
        </p:nvSpPr>
        <p:spPr>
          <a:xfrm>
            <a:off x="6172200" y="5334000"/>
            <a:ext cx="1066800" cy="461665"/>
          </a:xfrm>
          <a:prstGeom prst="rect">
            <a:avLst/>
          </a:prstGeom>
          <a:solidFill>
            <a:schemeClr val="bg1"/>
          </a:solidFill>
        </p:spPr>
        <p:txBody>
          <a:bodyPr wrap="square" rtlCol="0">
            <a:spAutoFit/>
          </a:bodyPr>
          <a:lstStyle/>
          <a:p>
            <a:r>
              <a:rPr lang="en-US" sz="2400" dirty="0">
                <a:latin typeface="Symbol" pitchFamily="18" charset="2"/>
              </a:rPr>
              <a:t>w/</a:t>
            </a:r>
            <a:r>
              <a:rPr lang="en-US" sz="2400" dirty="0" err="1">
                <a:latin typeface="Symbol" pitchFamily="18" charset="2"/>
              </a:rPr>
              <a:t>w</a:t>
            </a:r>
            <a:r>
              <a:rPr lang="en-US" sz="2400" baseline="-25000" dirty="0" err="1"/>
              <a:t>c</a:t>
            </a:r>
            <a:endParaRPr lang="en-US" sz="2400" dirty="0"/>
          </a:p>
        </p:txBody>
      </p:sp>
      <p:graphicFrame>
        <p:nvGraphicFramePr>
          <p:cNvPr id="10" name="Object 9"/>
          <p:cNvGraphicFramePr>
            <a:graphicFrameLocks noChangeAspect="1"/>
          </p:cNvGraphicFramePr>
          <p:nvPr>
            <p:extLst>
              <p:ext uri="{D42A27DB-BD31-4B8C-83A1-F6EECF244321}">
                <p14:modId xmlns:p14="http://schemas.microsoft.com/office/powerpoint/2010/main" val="897088838"/>
              </p:ext>
            </p:extLst>
          </p:nvPr>
        </p:nvGraphicFramePr>
        <p:xfrm>
          <a:off x="5832475" y="836612"/>
          <a:ext cx="1063625" cy="992188"/>
        </p:xfrm>
        <a:graphic>
          <a:graphicData uri="http://schemas.openxmlformats.org/presentationml/2006/ole">
            <mc:AlternateContent xmlns:mc="http://schemas.openxmlformats.org/markup-compatibility/2006">
              <mc:Choice xmlns:v="urn:schemas-microsoft-com:vml" Requires="v">
                <p:oleObj spid="_x0000_s46205" name="数式" r:id="rId8" imgW="533160" imgH="482400" progId="Equation.3">
                  <p:embed/>
                </p:oleObj>
              </mc:Choice>
              <mc:Fallback>
                <p:oleObj name="数式" r:id="rId8" imgW="533160" imgH="482400" progId="Equation.3">
                  <p:embed/>
                  <p:pic>
                    <p:nvPicPr>
                      <p:cNvPr id="0" name=""/>
                      <p:cNvPicPr>
                        <a:picLocks noChangeAspect="1" noChangeArrowheads="1"/>
                      </p:cNvPicPr>
                      <p:nvPr/>
                    </p:nvPicPr>
                    <p:blipFill>
                      <a:blip r:embed="rId9"/>
                      <a:srcRect/>
                      <a:stretch>
                        <a:fillRect/>
                      </a:stretch>
                    </p:blipFill>
                    <p:spPr bwMode="auto">
                      <a:xfrm>
                        <a:off x="5832475" y="836612"/>
                        <a:ext cx="1063625"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p:cNvSpPr txBox="1"/>
          <p:nvPr/>
        </p:nvSpPr>
        <p:spPr>
          <a:xfrm>
            <a:off x="838200" y="4576465"/>
            <a:ext cx="914400" cy="461665"/>
          </a:xfrm>
          <a:prstGeom prst="rect">
            <a:avLst/>
          </a:prstGeom>
          <a:noFill/>
        </p:spPr>
        <p:txBody>
          <a:bodyPr wrap="square" rtlCol="0">
            <a:spAutoFit/>
          </a:bodyPr>
          <a:lstStyle/>
          <a:p>
            <a:r>
              <a:rPr lang="en-US" sz="2400" dirty="0" err="1">
                <a:latin typeface="Symbol" pitchFamily="18" charset="2"/>
              </a:rPr>
              <a:t>gq</a:t>
            </a:r>
            <a:r>
              <a:rPr lang="en-US" sz="2400" dirty="0">
                <a:latin typeface="Symbol" pitchFamily="18" charset="2"/>
              </a:rPr>
              <a:t>=1</a:t>
            </a:r>
          </a:p>
        </p:txBody>
      </p:sp>
      <p:sp>
        <p:nvSpPr>
          <p:cNvPr id="12" name="TextBox 11"/>
          <p:cNvSpPr txBox="1"/>
          <p:nvPr/>
        </p:nvSpPr>
        <p:spPr>
          <a:xfrm>
            <a:off x="1447800" y="2819400"/>
            <a:ext cx="914400" cy="461665"/>
          </a:xfrm>
          <a:prstGeom prst="rect">
            <a:avLst/>
          </a:prstGeom>
          <a:noFill/>
        </p:spPr>
        <p:txBody>
          <a:bodyPr wrap="square" rtlCol="0">
            <a:spAutoFit/>
          </a:bodyPr>
          <a:lstStyle/>
          <a:p>
            <a:r>
              <a:rPr lang="en-US" sz="2400" dirty="0" err="1">
                <a:latin typeface="Symbol" pitchFamily="18" charset="2"/>
              </a:rPr>
              <a:t>gq</a:t>
            </a:r>
            <a:r>
              <a:rPr lang="en-US" sz="2400" dirty="0">
                <a:latin typeface="Symbol" pitchFamily="18" charset="2"/>
              </a:rPr>
              <a:t>=0</a:t>
            </a:r>
          </a:p>
        </p:txBody>
      </p:sp>
      <p:sp>
        <p:nvSpPr>
          <p:cNvPr id="13" name="TextBox 12"/>
          <p:cNvSpPr txBox="1"/>
          <p:nvPr/>
        </p:nvSpPr>
        <p:spPr>
          <a:xfrm>
            <a:off x="1295400" y="4114800"/>
            <a:ext cx="1066800" cy="461665"/>
          </a:xfrm>
          <a:prstGeom prst="rect">
            <a:avLst/>
          </a:prstGeom>
          <a:noFill/>
        </p:spPr>
        <p:txBody>
          <a:bodyPr wrap="square" rtlCol="0">
            <a:spAutoFit/>
          </a:bodyPr>
          <a:lstStyle/>
          <a:p>
            <a:r>
              <a:rPr lang="en-US" sz="2400" dirty="0" err="1">
                <a:latin typeface="Symbol" pitchFamily="18" charset="2"/>
              </a:rPr>
              <a:t>gq</a:t>
            </a:r>
            <a:r>
              <a:rPr lang="en-US" sz="2400" dirty="0">
                <a:latin typeface="Symbol" pitchFamily="18" charset="2"/>
              </a:rPr>
              <a:t>=0.5</a:t>
            </a:r>
          </a:p>
        </p:txBody>
      </p:sp>
      <p:sp>
        <p:nvSpPr>
          <p:cNvPr id="14" name="TextBox 13"/>
          <p:cNvSpPr txBox="1"/>
          <p:nvPr/>
        </p:nvSpPr>
        <p:spPr>
          <a:xfrm>
            <a:off x="5562600" y="4567535"/>
            <a:ext cx="1066800" cy="461665"/>
          </a:xfrm>
          <a:prstGeom prst="rect">
            <a:avLst/>
          </a:prstGeom>
          <a:noFill/>
        </p:spPr>
        <p:txBody>
          <a:bodyPr wrap="square" rtlCol="0">
            <a:spAutoFit/>
          </a:bodyPr>
          <a:lstStyle/>
          <a:p>
            <a:r>
              <a:rPr lang="en-US" sz="2400" dirty="0" err="1">
                <a:latin typeface="Symbol" pitchFamily="18" charset="2"/>
              </a:rPr>
              <a:t>gq</a:t>
            </a:r>
            <a:r>
              <a:rPr lang="en-US" sz="2400" dirty="0">
                <a:latin typeface="Symbol" pitchFamily="18" charset="2"/>
              </a:rPr>
              <a:t>=0.5</a:t>
            </a:r>
          </a:p>
        </p:txBody>
      </p:sp>
      <p:sp>
        <p:nvSpPr>
          <p:cNvPr id="15" name="TextBox 14"/>
          <p:cNvSpPr txBox="1"/>
          <p:nvPr/>
        </p:nvSpPr>
        <p:spPr>
          <a:xfrm>
            <a:off x="5029200" y="4267200"/>
            <a:ext cx="914400" cy="461665"/>
          </a:xfrm>
          <a:prstGeom prst="rect">
            <a:avLst/>
          </a:prstGeom>
          <a:noFill/>
        </p:spPr>
        <p:txBody>
          <a:bodyPr wrap="square" rtlCol="0">
            <a:spAutoFit/>
          </a:bodyPr>
          <a:lstStyle/>
          <a:p>
            <a:r>
              <a:rPr lang="en-US" sz="2400" dirty="0" err="1">
                <a:latin typeface="Symbol" pitchFamily="18" charset="2"/>
              </a:rPr>
              <a:t>gq</a:t>
            </a:r>
            <a:r>
              <a:rPr lang="en-US" sz="2400" dirty="0">
                <a:latin typeface="Symbol" pitchFamily="18" charset="2"/>
              </a:rPr>
              <a:t>=1</a:t>
            </a:r>
          </a:p>
        </p:txBody>
      </p:sp>
      <p:sp>
        <p:nvSpPr>
          <p:cNvPr id="16" name="TextBox 15"/>
          <p:cNvSpPr txBox="1"/>
          <p:nvPr/>
        </p:nvSpPr>
        <p:spPr>
          <a:xfrm>
            <a:off x="381000" y="304800"/>
            <a:ext cx="7620000" cy="461665"/>
          </a:xfrm>
          <a:prstGeom prst="rect">
            <a:avLst/>
          </a:prstGeom>
          <a:noFill/>
        </p:spPr>
        <p:txBody>
          <a:bodyPr wrap="square" rtlCol="0">
            <a:spAutoFit/>
          </a:bodyPr>
          <a:lstStyle/>
          <a:p>
            <a:r>
              <a:rPr lang="en-US" sz="2400" dirty="0">
                <a:latin typeface="+mj-lt"/>
              </a:rPr>
              <a:t>Plots of the intensity function for synchrotron radiation</a:t>
            </a:r>
          </a:p>
        </p:txBody>
      </p:sp>
    </p:spTree>
    <p:extLst>
      <p:ext uri="{BB962C8B-B14F-4D97-AF65-F5344CB8AC3E}">
        <p14:creationId xmlns:p14="http://schemas.microsoft.com/office/powerpoint/2010/main" val="3480556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04/13/2020</a:t>
            </a:r>
            <a:endParaRPr lang="en-US" dirty="0"/>
          </a:p>
        </p:txBody>
      </p:sp>
      <p:sp>
        <p:nvSpPr>
          <p:cNvPr id="3" name="Footer Placeholder 2"/>
          <p:cNvSpPr>
            <a:spLocks noGrp="1"/>
          </p:cNvSpPr>
          <p:nvPr>
            <p:ph type="ftr" sz="quarter" idx="11"/>
          </p:nvPr>
        </p:nvSpPr>
        <p:spPr/>
        <p:txBody>
          <a:bodyPr/>
          <a:lstStyle/>
          <a:p>
            <a:r>
              <a:rPr lang="en-US"/>
              <a:t>PHY 712  Spring 2020 --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209675"/>
            <a:ext cx="6400800"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Object 5"/>
          <p:cNvGraphicFramePr>
            <a:graphicFrameLocks noChangeAspect="1"/>
          </p:cNvGraphicFramePr>
          <p:nvPr>
            <p:extLst>
              <p:ext uri="{D42A27DB-BD31-4B8C-83A1-F6EECF244321}">
                <p14:modId xmlns:p14="http://schemas.microsoft.com/office/powerpoint/2010/main" val="1035141186"/>
              </p:ext>
            </p:extLst>
          </p:nvPr>
        </p:nvGraphicFramePr>
        <p:xfrm>
          <a:off x="3697287" y="1981229"/>
          <a:ext cx="987425" cy="1042988"/>
        </p:xfrm>
        <a:graphic>
          <a:graphicData uri="http://schemas.openxmlformats.org/presentationml/2006/ole">
            <mc:AlternateContent xmlns:mc="http://schemas.openxmlformats.org/markup-compatibility/2006">
              <mc:Choice xmlns:v="urn:schemas-microsoft-com:vml" Requires="v">
                <p:oleObj spid="_x0000_s47228" name="数式" r:id="rId5" imgW="495000" imgH="507960" progId="Equation.3">
                  <p:embed/>
                </p:oleObj>
              </mc:Choice>
              <mc:Fallback>
                <p:oleObj name="数式" r:id="rId5" imgW="495000" imgH="507960" progId="Equation.3">
                  <p:embed/>
                  <p:pic>
                    <p:nvPicPr>
                      <p:cNvPr id="0" name=""/>
                      <p:cNvPicPr>
                        <a:picLocks noChangeAspect="1" noChangeArrowheads="1"/>
                      </p:cNvPicPr>
                      <p:nvPr/>
                    </p:nvPicPr>
                    <p:blipFill>
                      <a:blip r:embed="rId6"/>
                      <a:srcRect/>
                      <a:stretch>
                        <a:fillRect/>
                      </a:stretch>
                    </p:blipFill>
                    <p:spPr bwMode="auto">
                      <a:xfrm>
                        <a:off x="3697287" y="1981229"/>
                        <a:ext cx="987425"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627611001"/>
              </p:ext>
            </p:extLst>
          </p:nvPr>
        </p:nvGraphicFramePr>
        <p:xfrm>
          <a:off x="2819400" y="4001938"/>
          <a:ext cx="1063625" cy="992188"/>
        </p:xfrm>
        <a:graphic>
          <a:graphicData uri="http://schemas.openxmlformats.org/presentationml/2006/ole">
            <mc:AlternateContent xmlns:mc="http://schemas.openxmlformats.org/markup-compatibility/2006">
              <mc:Choice xmlns:v="urn:schemas-microsoft-com:vml" Requires="v">
                <p:oleObj spid="_x0000_s47229" name="数式" r:id="rId7" imgW="533160" imgH="482400" progId="Equation.3">
                  <p:embed/>
                </p:oleObj>
              </mc:Choice>
              <mc:Fallback>
                <p:oleObj name="数式" r:id="rId7" imgW="533160" imgH="482400" progId="Equation.3">
                  <p:embed/>
                  <p:pic>
                    <p:nvPicPr>
                      <p:cNvPr id="0" name=""/>
                      <p:cNvPicPr>
                        <a:picLocks noChangeAspect="1" noChangeArrowheads="1"/>
                      </p:cNvPicPr>
                      <p:nvPr/>
                    </p:nvPicPr>
                    <p:blipFill>
                      <a:blip r:embed="rId8"/>
                      <a:srcRect/>
                      <a:stretch>
                        <a:fillRect/>
                      </a:stretch>
                    </p:blipFill>
                    <p:spPr bwMode="auto">
                      <a:xfrm>
                        <a:off x="2819400" y="4001938"/>
                        <a:ext cx="1063625"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4495800" y="5417492"/>
            <a:ext cx="914400" cy="461665"/>
          </a:xfrm>
          <a:prstGeom prst="rect">
            <a:avLst/>
          </a:prstGeom>
          <a:solidFill>
            <a:schemeClr val="bg1"/>
          </a:solidFill>
        </p:spPr>
        <p:txBody>
          <a:bodyPr wrap="square" rtlCol="0">
            <a:spAutoFit/>
          </a:bodyPr>
          <a:lstStyle/>
          <a:p>
            <a:r>
              <a:rPr lang="en-US" sz="2400" dirty="0" err="1">
                <a:latin typeface="Symbol" pitchFamily="18" charset="2"/>
              </a:rPr>
              <a:t>gq</a:t>
            </a:r>
            <a:endParaRPr lang="en-US" sz="2400" dirty="0">
              <a:latin typeface="Symbol" pitchFamily="18" charset="2"/>
            </a:endParaRPr>
          </a:p>
        </p:txBody>
      </p:sp>
      <p:sp>
        <p:nvSpPr>
          <p:cNvPr id="9" name="TextBox 8"/>
          <p:cNvSpPr txBox="1"/>
          <p:nvPr/>
        </p:nvSpPr>
        <p:spPr>
          <a:xfrm>
            <a:off x="381000" y="304800"/>
            <a:ext cx="7620000" cy="461665"/>
          </a:xfrm>
          <a:prstGeom prst="rect">
            <a:avLst/>
          </a:prstGeom>
          <a:noFill/>
        </p:spPr>
        <p:txBody>
          <a:bodyPr wrap="square" rtlCol="0">
            <a:spAutoFit/>
          </a:bodyPr>
          <a:lstStyle/>
          <a:p>
            <a:r>
              <a:rPr lang="en-US" sz="2400" dirty="0">
                <a:latin typeface="+mj-lt"/>
              </a:rPr>
              <a:t>Plots of the intensity function for synchrotron radiation</a:t>
            </a:r>
          </a:p>
        </p:txBody>
      </p:sp>
      <p:sp>
        <p:nvSpPr>
          <p:cNvPr id="10" name="TextBox 9"/>
          <p:cNvSpPr txBox="1"/>
          <p:nvPr/>
        </p:nvSpPr>
        <p:spPr>
          <a:xfrm>
            <a:off x="5638800" y="2057400"/>
            <a:ext cx="1447800" cy="461665"/>
          </a:xfrm>
          <a:prstGeom prst="rect">
            <a:avLst/>
          </a:prstGeom>
          <a:noFill/>
        </p:spPr>
        <p:txBody>
          <a:bodyPr wrap="square" rtlCol="0">
            <a:spAutoFit/>
          </a:bodyPr>
          <a:lstStyle/>
          <a:p>
            <a:r>
              <a:rPr lang="en-US" sz="2400" dirty="0">
                <a:latin typeface="Symbol" pitchFamily="18" charset="2"/>
              </a:rPr>
              <a:t>w/</a:t>
            </a:r>
            <a:r>
              <a:rPr lang="en-US" sz="2400" dirty="0" err="1">
                <a:latin typeface="Symbol" pitchFamily="18" charset="2"/>
              </a:rPr>
              <a:t>w</a:t>
            </a:r>
            <a:r>
              <a:rPr lang="en-US" sz="2400" baseline="-25000" dirty="0" err="1"/>
              <a:t>c</a:t>
            </a:r>
            <a:r>
              <a:rPr lang="en-US" sz="2400" dirty="0"/>
              <a:t>=1</a:t>
            </a:r>
            <a:endParaRPr lang="en-US" sz="2400" dirty="0">
              <a:latin typeface="Symbol" pitchFamily="18" charset="2"/>
            </a:endParaRPr>
          </a:p>
        </p:txBody>
      </p:sp>
    </p:spTree>
    <p:extLst>
      <p:ext uri="{BB962C8B-B14F-4D97-AF65-F5344CB8AC3E}">
        <p14:creationId xmlns:p14="http://schemas.microsoft.com/office/powerpoint/2010/main" val="3572751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04/13/2020</a:t>
            </a:r>
            <a:endParaRPr lang="en-US" dirty="0"/>
          </a:p>
        </p:txBody>
      </p:sp>
      <p:sp>
        <p:nvSpPr>
          <p:cNvPr id="3" name="Footer Placeholder 2"/>
          <p:cNvSpPr>
            <a:spLocks noGrp="1"/>
          </p:cNvSpPr>
          <p:nvPr>
            <p:ph type="ftr" sz="quarter" idx="11"/>
          </p:nvPr>
        </p:nvSpPr>
        <p:spPr/>
        <p:txBody>
          <a:bodyPr/>
          <a:lstStyle/>
          <a:p>
            <a:r>
              <a:rPr lang="en-US"/>
              <a:t>PHY 712  Spring 2020 --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p:cNvSpPr txBox="1"/>
          <p:nvPr/>
        </p:nvSpPr>
        <p:spPr>
          <a:xfrm>
            <a:off x="457200" y="228600"/>
            <a:ext cx="6629400" cy="830997"/>
          </a:xfrm>
          <a:prstGeom prst="rect">
            <a:avLst/>
          </a:prstGeom>
          <a:noFill/>
        </p:spPr>
        <p:txBody>
          <a:bodyPr wrap="square" rtlCol="0">
            <a:spAutoFit/>
          </a:bodyPr>
          <a:lstStyle/>
          <a:p>
            <a:r>
              <a:rPr lang="en-US" sz="2400" dirty="0">
                <a:latin typeface="+mj-lt"/>
              </a:rPr>
              <a:t>Synchrotron facilities worldwide</a:t>
            </a:r>
          </a:p>
          <a:p>
            <a:pPr lvl="1"/>
            <a:r>
              <a:rPr lang="en-US" sz="2400" dirty="0">
                <a:latin typeface="+mj-lt"/>
                <a:hlinkClick r:id="rId3"/>
              </a:rPr>
              <a:t>https://lightsources.org/</a:t>
            </a:r>
            <a:endParaRPr lang="en-US" sz="2400" dirty="0">
              <a:latin typeface="+mj-lt"/>
            </a:endParaRPr>
          </a:p>
        </p:txBody>
      </p:sp>
      <p:pic>
        <p:nvPicPr>
          <p:cNvPr id="7" name="Picture 6"/>
          <p:cNvPicPr>
            <a:picLocks noChangeAspect="1"/>
          </p:cNvPicPr>
          <p:nvPr/>
        </p:nvPicPr>
        <p:blipFill>
          <a:blip r:embed="rId4"/>
          <a:stretch>
            <a:fillRect/>
          </a:stretch>
        </p:blipFill>
        <p:spPr>
          <a:xfrm>
            <a:off x="0" y="1398876"/>
            <a:ext cx="9144000" cy="4773324"/>
          </a:xfrm>
          <a:prstGeom prst="rect">
            <a:avLst/>
          </a:prstGeom>
        </p:spPr>
      </p:pic>
    </p:spTree>
    <p:extLst>
      <p:ext uri="{BB962C8B-B14F-4D97-AF65-F5344CB8AC3E}">
        <p14:creationId xmlns:p14="http://schemas.microsoft.com/office/powerpoint/2010/main" val="2956466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499419" y="-381000"/>
            <a:ext cx="7477125" cy="4305300"/>
          </a:xfrm>
          <a:prstGeom prst="rect">
            <a:avLst/>
          </a:prstGeom>
        </p:spPr>
      </p:pic>
      <p:sp>
        <p:nvSpPr>
          <p:cNvPr id="2" name="Date Placeholder 1"/>
          <p:cNvSpPr>
            <a:spLocks noGrp="1"/>
          </p:cNvSpPr>
          <p:nvPr>
            <p:ph type="dt" sz="half" idx="10"/>
          </p:nvPr>
        </p:nvSpPr>
        <p:spPr/>
        <p:txBody>
          <a:bodyPr/>
          <a:lstStyle/>
          <a:p>
            <a:r>
              <a:rPr lang="en-US"/>
              <a:t>04/13/2020</a:t>
            </a:r>
            <a:endParaRPr lang="en-US" dirty="0"/>
          </a:p>
        </p:txBody>
      </p:sp>
      <p:sp>
        <p:nvSpPr>
          <p:cNvPr id="3" name="Footer Placeholder 2"/>
          <p:cNvSpPr>
            <a:spLocks noGrp="1"/>
          </p:cNvSpPr>
          <p:nvPr>
            <p:ph type="ftr" sz="quarter" idx="11"/>
          </p:nvPr>
        </p:nvSpPr>
        <p:spPr/>
        <p:txBody>
          <a:bodyPr/>
          <a:lstStyle/>
          <a:p>
            <a:r>
              <a:rPr lang="en-US"/>
              <a:t>PHY 712  Spring 2020 --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p:cNvSpPr txBox="1"/>
          <p:nvPr/>
        </p:nvSpPr>
        <p:spPr>
          <a:xfrm>
            <a:off x="231815" y="36299"/>
            <a:ext cx="7620000" cy="461665"/>
          </a:xfrm>
          <a:prstGeom prst="rect">
            <a:avLst/>
          </a:prstGeom>
          <a:noFill/>
        </p:spPr>
        <p:txBody>
          <a:bodyPr wrap="square" rtlCol="0">
            <a:spAutoFit/>
          </a:bodyPr>
          <a:lstStyle/>
          <a:p>
            <a:r>
              <a:rPr lang="en-US" sz="2400" dirty="0">
                <a:latin typeface="+mj-lt"/>
              </a:rPr>
              <a:t>Free electron laser:</a:t>
            </a:r>
          </a:p>
        </p:txBody>
      </p:sp>
      <p:pic>
        <p:nvPicPr>
          <p:cNvPr id="7" name="Picture 6"/>
          <p:cNvPicPr>
            <a:picLocks noChangeAspect="1"/>
          </p:cNvPicPr>
          <p:nvPr/>
        </p:nvPicPr>
        <p:blipFill>
          <a:blip r:embed="rId4"/>
          <a:stretch>
            <a:fillRect/>
          </a:stretch>
        </p:blipFill>
        <p:spPr>
          <a:xfrm>
            <a:off x="704850" y="3335679"/>
            <a:ext cx="8439150" cy="2438400"/>
          </a:xfrm>
          <a:prstGeom prst="rect">
            <a:avLst/>
          </a:prstGeom>
        </p:spPr>
      </p:pic>
      <p:sp>
        <p:nvSpPr>
          <p:cNvPr id="8" name="TextBox 7">
            <a:extLst>
              <a:ext uri="{FF2B5EF4-FFF2-40B4-BE49-F238E27FC236}">
                <a16:creationId xmlns:a16="http://schemas.microsoft.com/office/drawing/2014/main" id="{26690A6C-D20E-42AC-A011-5AB0FA58CF26}"/>
              </a:ext>
            </a:extLst>
          </p:cNvPr>
          <p:cNvSpPr txBox="1"/>
          <p:nvPr/>
        </p:nvSpPr>
        <p:spPr>
          <a:xfrm>
            <a:off x="734347" y="5894685"/>
            <a:ext cx="7724633" cy="461665"/>
          </a:xfrm>
          <a:prstGeom prst="rect">
            <a:avLst/>
          </a:prstGeom>
          <a:noFill/>
        </p:spPr>
        <p:txBody>
          <a:bodyPr wrap="square" rtlCol="0">
            <a:spAutoFit/>
          </a:bodyPr>
          <a:lstStyle/>
          <a:p>
            <a:r>
              <a:rPr lang="en-US" sz="2400" dirty="0">
                <a:latin typeface="+mj-lt"/>
                <a:hlinkClick r:id="rId5"/>
              </a:rPr>
              <a:t>https://iopscience.iop.org/book/978-1-6270-5573-4</a:t>
            </a:r>
            <a:endParaRPr lang="en-US" sz="2400" dirty="0">
              <a:latin typeface="+mj-lt"/>
            </a:endParaRPr>
          </a:p>
        </p:txBody>
      </p:sp>
    </p:spTree>
    <p:extLst>
      <p:ext uri="{BB962C8B-B14F-4D97-AF65-F5344CB8AC3E}">
        <p14:creationId xmlns:p14="http://schemas.microsoft.com/office/powerpoint/2010/main" val="207370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DCA42C-D8C4-4553-ACFD-F6DF34EB22C3}"/>
              </a:ext>
            </a:extLst>
          </p:cNvPr>
          <p:cNvPicPr>
            <a:picLocks noChangeAspect="1"/>
          </p:cNvPicPr>
          <p:nvPr/>
        </p:nvPicPr>
        <p:blipFill>
          <a:blip r:embed="rId3"/>
          <a:stretch>
            <a:fillRect/>
          </a:stretch>
        </p:blipFill>
        <p:spPr>
          <a:xfrm>
            <a:off x="0" y="902138"/>
            <a:ext cx="9144000" cy="5053724"/>
          </a:xfrm>
          <a:prstGeom prst="rect">
            <a:avLst/>
          </a:prstGeom>
        </p:spPr>
      </p:pic>
      <p:sp>
        <p:nvSpPr>
          <p:cNvPr id="2" name="Date Placeholder 1"/>
          <p:cNvSpPr>
            <a:spLocks noGrp="1"/>
          </p:cNvSpPr>
          <p:nvPr>
            <p:ph type="dt" sz="half" idx="10"/>
          </p:nvPr>
        </p:nvSpPr>
        <p:spPr/>
        <p:txBody>
          <a:bodyPr/>
          <a:lstStyle/>
          <a:p>
            <a:r>
              <a:rPr lang="en-US"/>
              <a:t>04/13/2020</a:t>
            </a:r>
            <a:endParaRPr lang="en-US" dirty="0"/>
          </a:p>
        </p:txBody>
      </p:sp>
      <p:sp>
        <p:nvSpPr>
          <p:cNvPr id="3" name="Footer Placeholder 2"/>
          <p:cNvSpPr>
            <a:spLocks noGrp="1"/>
          </p:cNvSpPr>
          <p:nvPr>
            <p:ph type="ftr" sz="quarter" idx="11"/>
          </p:nvPr>
        </p:nvSpPr>
        <p:spPr/>
        <p:txBody>
          <a:bodyPr/>
          <a:lstStyle/>
          <a:p>
            <a:r>
              <a:rPr lang="en-US"/>
              <a:t>PHY 712  Spring 2020 --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8" name="Rectangle 7"/>
          <p:cNvSpPr/>
          <p:nvPr/>
        </p:nvSpPr>
        <p:spPr>
          <a:xfrm>
            <a:off x="114300" y="3401961"/>
            <a:ext cx="8915400" cy="228600"/>
          </a:xfrm>
          <a:prstGeom prst="rect">
            <a:avLst/>
          </a:prstGeom>
          <a:solidFill>
            <a:srgbClr val="DA32AA">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663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04/13/2020</a:t>
            </a:r>
            <a:endParaRPr lang="en-US" dirty="0"/>
          </a:p>
        </p:txBody>
      </p:sp>
      <p:sp>
        <p:nvSpPr>
          <p:cNvPr id="3" name="Footer Placeholder 2"/>
          <p:cNvSpPr>
            <a:spLocks noGrp="1"/>
          </p:cNvSpPr>
          <p:nvPr>
            <p:ph type="ftr" sz="quarter" idx="11"/>
          </p:nvPr>
        </p:nvSpPr>
        <p:spPr/>
        <p:txBody>
          <a:bodyPr/>
          <a:lstStyle/>
          <a:p>
            <a:r>
              <a:rPr lang="en-US"/>
              <a:t>PHY 712  Spring 2020 --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pic>
        <p:nvPicPr>
          <p:cNvPr id="5" name="Picture 4"/>
          <p:cNvPicPr>
            <a:picLocks noChangeAspect="1"/>
          </p:cNvPicPr>
          <p:nvPr/>
        </p:nvPicPr>
        <p:blipFill>
          <a:blip r:embed="rId3"/>
          <a:stretch>
            <a:fillRect/>
          </a:stretch>
        </p:blipFill>
        <p:spPr>
          <a:xfrm>
            <a:off x="457200" y="1295400"/>
            <a:ext cx="8299495" cy="3419475"/>
          </a:xfrm>
          <a:prstGeom prst="rect">
            <a:avLst/>
          </a:prstGeom>
        </p:spPr>
      </p:pic>
    </p:spTree>
    <p:extLst>
      <p:ext uri="{BB962C8B-B14F-4D97-AF65-F5344CB8AC3E}">
        <p14:creationId xmlns:p14="http://schemas.microsoft.com/office/powerpoint/2010/main" val="3689672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04/13/2020</a:t>
            </a:r>
            <a:endParaRPr lang="en-US" dirty="0"/>
          </a:p>
        </p:txBody>
      </p:sp>
      <p:sp>
        <p:nvSpPr>
          <p:cNvPr id="3" name="Footer Placeholder 2"/>
          <p:cNvSpPr>
            <a:spLocks noGrp="1"/>
          </p:cNvSpPr>
          <p:nvPr>
            <p:ph type="ftr" sz="quarter" idx="11"/>
          </p:nvPr>
        </p:nvSpPr>
        <p:spPr/>
        <p:txBody>
          <a:bodyPr/>
          <a:lstStyle/>
          <a:p>
            <a:r>
              <a:rPr lang="en-US"/>
              <a:t>PHY 712  Spring 2020 --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pic>
        <p:nvPicPr>
          <p:cNvPr id="5" name="Picture 4"/>
          <p:cNvPicPr>
            <a:picLocks noChangeAspect="1"/>
          </p:cNvPicPr>
          <p:nvPr/>
        </p:nvPicPr>
        <p:blipFill>
          <a:blip r:embed="rId3"/>
          <a:stretch>
            <a:fillRect/>
          </a:stretch>
        </p:blipFill>
        <p:spPr>
          <a:xfrm>
            <a:off x="381000" y="746125"/>
            <a:ext cx="8684321" cy="5610225"/>
          </a:xfrm>
          <a:prstGeom prst="rect">
            <a:avLst/>
          </a:prstGeom>
        </p:spPr>
      </p:pic>
    </p:spTree>
    <p:extLst>
      <p:ext uri="{BB962C8B-B14F-4D97-AF65-F5344CB8AC3E}">
        <p14:creationId xmlns:p14="http://schemas.microsoft.com/office/powerpoint/2010/main" val="3061356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04/13/2020</a:t>
            </a:r>
            <a:endParaRPr lang="en-US" dirty="0"/>
          </a:p>
        </p:txBody>
      </p:sp>
      <p:sp>
        <p:nvSpPr>
          <p:cNvPr id="3" name="Footer Placeholder 2"/>
          <p:cNvSpPr>
            <a:spLocks noGrp="1"/>
          </p:cNvSpPr>
          <p:nvPr>
            <p:ph type="ftr" sz="quarter" idx="11"/>
          </p:nvPr>
        </p:nvSpPr>
        <p:spPr/>
        <p:txBody>
          <a:bodyPr/>
          <a:lstStyle/>
          <a:p>
            <a:r>
              <a:rPr lang="en-US"/>
              <a:t>PHY 712  Spring 2020 --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pic>
        <p:nvPicPr>
          <p:cNvPr id="5" name="Picture 4"/>
          <p:cNvPicPr>
            <a:picLocks noChangeAspect="1"/>
          </p:cNvPicPr>
          <p:nvPr/>
        </p:nvPicPr>
        <p:blipFill>
          <a:blip r:embed="rId3"/>
          <a:stretch>
            <a:fillRect/>
          </a:stretch>
        </p:blipFill>
        <p:spPr>
          <a:xfrm>
            <a:off x="0" y="555548"/>
            <a:ext cx="9144000" cy="5746903"/>
          </a:xfrm>
          <a:prstGeom prst="rect">
            <a:avLst/>
          </a:prstGeom>
        </p:spPr>
      </p:pic>
    </p:spTree>
    <p:extLst>
      <p:ext uri="{BB962C8B-B14F-4D97-AF65-F5344CB8AC3E}">
        <p14:creationId xmlns:p14="http://schemas.microsoft.com/office/powerpoint/2010/main" val="1209400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04/13/2020</a:t>
            </a:r>
            <a:endParaRPr lang="en-US" dirty="0"/>
          </a:p>
        </p:txBody>
      </p:sp>
      <p:sp>
        <p:nvSpPr>
          <p:cNvPr id="3" name="Footer Placeholder 2"/>
          <p:cNvSpPr>
            <a:spLocks noGrp="1"/>
          </p:cNvSpPr>
          <p:nvPr>
            <p:ph type="ftr" sz="quarter" idx="11"/>
          </p:nvPr>
        </p:nvSpPr>
        <p:spPr/>
        <p:txBody>
          <a:bodyPr/>
          <a:lstStyle/>
          <a:p>
            <a:r>
              <a:rPr lang="en-US"/>
              <a:t>PHY 712  Spring 2020 --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p:cNvSpPr txBox="1"/>
          <p:nvPr/>
        </p:nvSpPr>
        <p:spPr>
          <a:xfrm>
            <a:off x="457200" y="139045"/>
            <a:ext cx="7010400" cy="461665"/>
          </a:xfrm>
          <a:prstGeom prst="rect">
            <a:avLst/>
          </a:prstGeom>
          <a:noFill/>
        </p:spPr>
        <p:txBody>
          <a:bodyPr wrap="square" rtlCol="0">
            <a:spAutoFit/>
          </a:bodyPr>
          <a:lstStyle/>
          <a:p>
            <a:r>
              <a:rPr lang="en-US" sz="2400" dirty="0">
                <a:latin typeface="+mj-lt"/>
              </a:rPr>
              <a:t>Electron emission in periodic magnet</a:t>
            </a:r>
          </a:p>
        </p:txBody>
      </p:sp>
      <p:pic>
        <p:nvPicPr>
          <p:cNvPr id="6" name="Picture 5"/>
          <p:cNvPicPr>
            <a:picLocks noChangeAspect="1"/>
          </p:cNvPicPr>
          <p:nvPr/>
        </p:nvPicPr>
        <p:blipFill>
          <a:blip r:embed="rId4"/>
          <a:stretch>
            <a:fillRect/>
          </a:stretch>
        </p:blipFill>
        <p:spPr>
          <a:xfrm>
            <a:off x="492760" y="738505"/>
            <a:ext cx="8515350" cy="3209925"/>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254252208"/>
              </p:ext>
            </p:extLst>
          </p:nvPr>
        </p:nvGraphicFramePr>
        <p:xfrm>
          <a:off x="265113" y="4086225"/>
          <a:ext cx="8461375" cy="2466975"/>
        </p:xfrm>
        <a:graphic>
          <a:graphicData uri="http://schemas.openxmlformats.org/presentationml/2006/ole">
            <mc:AlternateContent xmlns:mc="http://schemas.openxmlformats.org/markup-compatibility/2006">
              <mc:Choice xmlns:v="urn:schemas-microsoft-com:vml" Requires="v">
                <p:oleObj spid="_x0000_s53301" name="Equation" r:id="rId5" imgW="5574960" imgH="1625400" progId="Equation.DSMT4">
                  <p:embed/>
                </p:oleObj>
              </mc:Choice>
              <mc:Fallback>
                <p:oleObj name="Equation" r:id="rId5" imgW="5574960" imgH="1625400" progId="Equation.DSMT4">
                  <p:embed/>
                  <p:pic>
                    <p:nvPicPr>
                      <p:cNvPr id="0" name=""/>
                      <p:cNvPicPr/>
                      <p:nvPr/>
                    </p:nvPicPr>
                    <p:blipFill>
                      <a:blip r:embed="rId6"/>
                      <a:stretch>
                        <a:fillRect/>
                      </a:stretch>
                    </p:blipFill>
                    <p:spPr>
                      <a:xfrm>
                        <a:off x="265113" y="4086225"/>
                        <a:ext cx="8461375" cy="2466975"/>
                      </a:xfrm>
                      <a:prstGeom prst="rect">
                        <a:avLst/>
                      </a:prstGeom>
                    </p:spPr>
                  </p:pic>
                </p:oleObj>
              </mc:Fallback>
            </mc:AlternateContent>
          </a:graphicData>
        </a:graphic>
      </p:graphicFrame>
    </p:spTree>
    <p:extLst>
      <p:ext uri="{BB962C8B-B14F-4D97-AF65-F5344CB8AC3E}">
        <p14:creationId xmlns:p14="http://schemas.microsoft.com/office/powerpoint/2010/main" val="2322834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04/13/2020</a:t>
            </a:r>
            <a:endParaRPr lang="en-US" dirty="0"/>
          </a:p>
        </p:txBody>
      </p:sp>
      <p:sp>
        <p:nvSpPr>
          <p:cNvPr id="3" name="Footer Placeholder 2"/>
          <p:cNvSpPr>
            <a:spLocks noGrp="1"/>
          </p:cNvSpPr>
          <p:nvPr>
            <p:ph type="ftr" sz="quarter" idx="11"/>
          </p:nvPr>
        </p:nvSpPr>
        <p:spPr/>
        <p:txBody>
          <a:bodyPr/>
          <a:lstStyle/>
          <a:p>
            <a:r>
              <a:rPr lang="en-US"/>
              <a:t>PHY 712  Spring 2020 --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083433"/>
            <a:ext cx="6311773" cy="4718050"/>
          </a:xfrm>
          <a:prstGeom prst="rect">
            <a:avLst/>
          </a:prstGeom>
        </p:spPr>
      </p:pic>
      <p:sp>
        <p:nvSpPr>
          <p:cNvPr id="8" name="TextBox 7"/>
          <p:cNvSpPr txBox="1"/>
          <p:nvPr/>
        </p:nvSpPr>
        <p:spPr>
          <a:xfrm>
            <a:off x="457200" y="381000"/>
            <a:ext cx="7696200" cy="461665"/>
          </a:xfrm>
          <a:prstGeom prst="rect">
            <a:avLst/>
          </a:prstGeom>
          <a:noFill/>
        </p:spPr>
        <p:txBody>
          <a:bodyPr wrap="square" rtlCol="0">
            <a:spAutoFit/>
          </a:bodyPr>
          <a:lstStyle/>
          <a:p>
            <a:r>
              <a:rPr lang="en-US" sz="2400" dirty="0">
                <a:latin typeface="+mj-lt"/>
              </a:rPr>
              <a:t>Spectral output for FEL at Jefferson Lab (in Virginia)</a:t>
            </a:r>
          </a:p>
        </p:txBody>
      </p:sp>
    </p:spTree>
    <p:extLst>
      <p:ext uri="{BB962C8B-B14F-4D97-AF65-F5344CB8AC3E}">
        <p14:creationId xmlns:p14="http://schemas.microsoft.com/office/powerpoint/2010/main" val="1842109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04/13/2020</a:t>
            </a:r>
            <a:endParaRPr lang="en-US" dirty="0"/>
          </a:p>
        </p:txBody>
      </p:sp>
      <p:sp>
        <p:nvSpPr>
          <p:cNvPr id="3" name="Footer Placeholder 2"/>
          <p:cNvSpPr>
            <a:spLocks noGrp="1"/>
          </p:cNvSpPr>
          <p:nvPr>
            <p:ph type="ftr" sz="quarter" idx="11"/>
          </p:nvPr>
        </p:nvSpPr>
        <p:spPr/>
        <p:txBody>
          <a:bodyPr/>
          <a:lstStyle/>
          <a:p>
            <a:r>
              <a:rPr lang="en-US"/>
              <a:t>PHY 712  Spring 2020 --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pic>
        <p:nvPicPr>
          <p:cNvPr id="5" name="Picture 4"/>
          <p:cNvPicPr>
            <a:picLocks noChangeAspect="1"/>
          </p:cNvPicPr>
          <p:nvPr/>
        </p:nvPicPr>
        <p:blipFill>
          <a:blip r:embed="rId3"/>
          <a:stretch>
            <a:fillRect/>
          </a:stretch>
        </p:blipFill>
        <p:spPr>
          <a:xfrm>
            <a:off x="3200400" y="914400"/>
            <a:ext cx="5867400" cy="5867400"/>
          </a:xfrm>
          <a:prstGeom prst="rect">
            <a:avLst/>
          </a:prstGeom>
        </p:spPr>
      </p:pic>
      <p:pic>
        <p:nvPicPr>
          <p:cNvPr id="6" name="Picture 5"/>
          <p:cNvPicPr>
            <a:picLocks noChangeAspect="1"/>
          </p:cNvPicPr>
          <p:nvPr/>
        </p:nvPicPr>
        <p:blipFill>
          <a:blip r:embed="rId4"/>
          <a:stretch>
            <a:fillRect/>
          </a:stretch>
        </p:blipFill>
        <p:spPr>
          <a:xfrm>
            <a:off x="0" y="0"/>
            <a:ext cx="4648200" cy="822907"/>
          </a:xfrm>
          <a:prstGeom prst="rect">
            <a:avLst/>
          </a:prstGeom>
        </p:spPr>
      </p:pic>
      <p:pic>
        <p:nvPicPr>
          <p:cNvPr id="7" name="Picture 6"/>
          <p:cNvPicPr>
            <a:picLocks noChangeAspect="1"/>
          </p:cNvPicPr>
          <p:nvPr/>
        </p:nvPicPr>
        <p:blipFill>
          <a:blip r:embed="rId5"/>
          <a:stretch>
            <a:fillRect/>
          </a:stretch>
        </p:blipFill>
        <p:spPr>
          <a:xfrm>
            <a:off x="295275" y="964856"/>
            <a:ext cx="2828925" cy="352425"/>
          </a:xfrm>
          <a:prstGeom prst="rect">
            <a:avLst/>
          </a:prstGeom>
        </p:spPr>
      </p:pic>
    </p:spTree>
    <p:extLst>
      <p:ext uri="{BB962C8B-B14F-4D97-AF65-F5344CB8AC3E}">
        <p14:creationId xmlns:p14="http://schemas.microsoft.com/office/powerpoint/2010/main" val="238088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04/13/2020</a:t>
            </a:r>
            <a:endParaRPr lang="en-US" dirty="0"/>
          </a:p>
        </p:txBody>
      </p:sp>
      <p:sp>
        <p:nvSpPr>
          <p:cNvPr id="3" name="Footer Placeholder 2"/>
          <p:cNvSpPr>
            <a:spLocks noGrp="1"/>
          </p:cNvSpPr>
          <p:nvPr>
            <p:ph type="ftr" sz="quarter" idx="11"/>
          </p:nvPr>
        </p:nvSpPr>
        <p:spPr/>
        <p:txBody>
          <a:bodyPr/>
          <a:lstStyle/>
          <a:p>
            <a:r>
              <a:rPr lang="en-US"/>
              <a:t>PHY 712  Spring 2020 --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sp>
        <p:nvSpPr>
          <p:cNvPr id="5" name="TextBox 4"/>
          <p:cNvSpPr txBox="1"/>
          <p:nvPr/>
        </p:nvSpPr>
        <p:spPr>
          <a:xfrm>
            <a:off x="304800" y="1431061"/>
            <a:ext cx="7772400" cy="830997"/>
          </a:xfrm>
          <a:prstGeom prst="rect">
            <a:avLst/>
          </a:prstGeom>
          <a:noFill/>
        </p:spPr>
        <p:txBody>
          <a:bodyPr wrap="square" rtlCol="0">
            <a:spAutoFit/>
          </a:bodyPr>
          <a:lstStyle/>
          <a:p>
            <a:r>
              <a:rPr lang="en-US" sz="2400" dirty="0">
                <a:latin typeface="+mj-lt"/>
              </a:rPr>
              <a:t>Some details of  scattering of electromagnetic waves incident on a particle of charge q and mass </a:t>
            </a:r>
            <a:r>
              <a:rPr lang="en-US" sz="2400" dirty="0" err="1">
                <a:latin typeface="+mj-lt"/>
              </a:rPr>
              <a:t>m</a:t>
            </a:r>
            <a:r>
              <a:rPr lang="en-US" sz="2400" baseline="-25000" dirty="0" err="1">
                <a:latin typeface="+mj-lt"/>
              </a:rPr>
              <a:t>q</a:t>
            </a:r>
            <a:endParaRPr lang="en-US" sz="2400" dirty="0">
              <a:latin typeface="+mj-lt"/>
            </a:endParaRPr>
          </a:p>
        </p:txBody>
      </p:sp>
      <p:cxnSp>
        <p:nvCxnSpPr>
          <p:cNvPr id="6" name="Straight Arrow Connector 5"/>
          <p:cNvCxnSpPr/>
          <p:nvPr/>
        </p:nvCxnSpPr>
        <p:spPr>
          <a:xfrm flipH="1" flipV="1">
            <a:off x="2880360" y="2484120"/>
            <a:ext cx="15240" cy="178308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2057400" y="4267200"/>
            <a:ext cx="838200" cy="762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895600" y="4267200"/>
            <a:ext cx="1600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895600" y="2667000"/>
            <a:ext cx="800100" cy="1600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733800" y="2484120"/>
            <a:ext cx="457200" cy="461665"/>
          </a:xfrm>
          <a:prstGeom prst="rect">
            <a:avLst/>
          </a:prstGeom>
          <a:noFill/>
        </p:spPr>
        <p:txBody>
          <a:bodyPr wrap="square" rtlCol="0">
            <a:spAutoFit/>
          </a:bodyPr>
          <a:lstStyle/>
          <a:p>
            <a:r>
              <a:rPr lang="en-US" sz="2400" b="1" dirty="0">
                <a:solidFill>
                  <a:srgbClr val="FF0000"/>
                </a:solidFill>
                <a:latin typeface="+mj-lt"/>
              </a:rPr>
              <a:t>r</a:t>
            </a:r>
          </a:p>
        </p:txBody>
      </p:sp>
      <p:sp>
        <p:nvSpPr>
          <p:cNvPr id="11" name="TextBox 10"/>
          <p:cNvSpPr txBox="1"/>
          <p:nvPr/>
        </p:nvSpPr>
        <p:spPr>
          <a:xfrm>
            <a:off x="2514600" y="2636520"/>
            <a:ext cx="914400" cy="461665"/>
          </a:xfrm>
          <a:prstGeom prst="rect">
            <a:avLst/>
          </a:prstGeom>
          <a:noFill/>
        </p:spPr>
        <p:txBody>
          <a:bodyPr wrap="square" rtlCol="0">
            <a:spAutoFit/>
          </a:bodyPr>
          <a:lstStyle/>
          <a:p>
            <a:r>
              <a:rPr lang="en-US" sz="2400" b="1" dirty="0">
                <a:latin typeface="+mj-lt"/>
              </a:rPr>
              <a:t>k</a:t>
            </a:r>
            <a:r>
              <a:rPr lang="en-US" sz="2400" b="1" baseline="-25000" dirty="0">
                <a:latin typeface="+mj-lt"/>
              </a:rPr>
              <a:t>0</a:t>
            </a:r>
            <a:endParaRPr lang="en-US" sz="2400" b="1" dirty="0">
              <a:latin typeface="+mj-lt"/>
            </a:endParaRPr>
          </a:p>
        </p:txBody>
      </p:sp>
      <p:sp>
        <p:nvSpPr>
          <p:cNvPr id="12" name="TextBox 11"/>
          <p:cNvSpPr txBox="1"/>
          <p:nvPr/>
        </p:nvSpPr>
        <p:spPr>
          <a:xfrm>
            <a:off x="2971800" y="3375660"/>
            <a:ext cx="323850" cy="461665"/>
          </a:xfrm>
          <a:prstGeom prst="rect">
            <a:avLst/>
          </a:prstGeom>
          <a:noFill/>
        </p:spPr>
        <p:txBody>
          <a:bodyPr wrap="square" rtlCol="0">
            <a:spAutoFit/>
          </a:bodyPr>
          <a:lstStyle/>
          <a:p>
            <a:r>
              <a:rPr lang="en-US" sz="2400" dirty="0">
                <a:latin typeface="Symbol" pitchFamily="18" charset="2"/>
              </a:rPr>
              <a:t>q</a:t>
            </a:r>
          </a:p>
        </p:txBody>
      </p:sp>
      <p:cxnSp>
        <p:nvCxnSpPr>
          <p:cNvPr id="13" name="Straight Connector 12"/>
          <p:cNvCxnSpPr/>
          <p:nvPr/>
        </p:nvCxnSpPr>
        <p:spPr>
          <a:xfrm flipH="1">
            <a:off x="3657600" y="2714953"/>
            <a:ext cx="38100" cy="208564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971800" y="4267200"/>
            <a:ext cx="704850" cy="53340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876550" y="4191000"/>
            <a:ext cx="323850" cy="461665"/>
          </a:xfrm>
          <a:prstGeom prst="rect">
            <a:avLst/>
          </a:prstGeom>
          <a:noFill/>
        </p:spPr>
        <p:txBody>
          <a:bodyPr wrap="square" rtlCol="0">
            <a:spAutoFit/>
          </a:bodyPr>
          <a:lstStyle/>
          <a:p>
            <a:r>
              <a:rPr lang="en-US" sz="2400" dirty="0">
                <a:latin typeface="Symbol" pitchFamily="18" charset="2"/>
              </a:rPr>
              <a:t>f</a:t>
            </a:r>
          </a:p>
        </p:txBody>
      </p:sp>
      <p:cxnSp>
        <p:nvCxnSpPr>
          <p:cNvPr id="16" name="Straight Arrow Connector 15"/>
          <p:cNvCxnSpPr/>
          <p:nvPr/>
        </p:nvCxnSpPr>
        <p:spPr>
          <a:xfrm>
            <a:off x="2895600" y="4191000"/>
            <a:ext cx="161925" cy="838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905125" y="3883045"/>
            <a:ext cx="600075" cy="35367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971800" y="4796135"/>
            <a:ext cx="533400" cy="461665"/>
          </a:xfrm>
          <a:prstGeom prst="rect">
            <a:avLst/>
          </a:prstGeom>
          <a:noFill/>
        </p:spPr>
        <p:txBody>
          <a:bodyPr wrap="square" rtlCol="0">
            <a:spAutoFit/>
          </a:bodyPr>
          <a:lstStyle/>
          <a:p>
            <a:r>
              <a:rPr lang="en-US" sz="2400" dirty="0">
                <a:solidFill>
                  <a:srgbClr val="FF0000"/>
                </a:solidFill>
                <a:latin typeface="Symbol" pitchFamily="18" charset="2"/>
              </a:rPr>
              <a:t>e</a:t>
            </a:r>
            <a:r>
              <a:rPr lang="en-US" sz="2400" baseline="-25000" dirty="0">
                <a:solidFill>
                  <a:srgbClr val="FF0000"/>
                </a:solidFill>
                <a:latin typeface="Symbol" pitchFamily="18" charset="2"/>
              </a:rPr>
              <a:t>1</a:t>
            </a:r>
            <a:endParaRPr lang="en-US" sz="2400" dirty="0">
              <a:solidFill>
                <a:srgbClr val="FF0000"/>
              </a:solidFill>
              <a:latin typeface="Symbol" pitchFamily="18" charset="2"/>
            </a:endParaRPr>
          </a:p>
        </p:txBody>
      </p:sp>
      <p:sp>
        <p:nvSpPr>
          <p:cNvPr id="19" name="TextBox 18"/>
          <p:cNvSpPr txBox="1"/>
          <p:nvPr/>
        </p:nvSpPr>
        <p:spPr>
          <a:xfrm>
            <a:off x="3352800" y="3505200"/>
            <a:ext cx="533400" cy="461665"/>
          </a:xfrm>
          <a:prstGeom prst="rect">
            <a:avLst/>
          </a:prstGeom>
          <a:noFill/>
        </p:spPr>
        <p:txBody>
          <a:bodyPr wrap="square" rtlCol="0">
            <a:spAutoFit/>
          </a:bodyPr>
          <a:lstStyle/>
          <a:p>
            <a:r>
              <a:rPr lang="en-US" sz="2400" dirty="0">
                <a:solidFill>
                  <a:srgbClr val="FF0000"/>
                </a:solidFill>
                <a:latin typeface="Symbol" pitchFamily="18" charset="2"/>
              </a:rPr>
              <a:t>e</a:t>
            </a:r>
            <a:r>
              <a:rPr lang="en-US" sz="2400" baseline="-25000" dirty="0">
                <a:solidFill>
                  <a:srgbClr val="FF0000"/>
                </a:solidFill>
                <a:latin typeface="Symbol" pitchFamily="18" charset="2"/>
              </a:rPr>
              <a:t>2</a:t>
            </a:r>
            <a:endParaRPr lang="en-US" sz="2400" dirty="0">
              <a:solidFill>
                <a:srgbClr val="FF0000"/>
              </a:solidFill>
              <a:latin typeface="Symbol" pitchFamily="18" charset="2"/>
            </a:endParaRPr>
          </a:p>
        </p:txBody>
      </p:sp>
      <p:cxnSp>
        <p:nvCxnSpPr>
          <p:cNvPr id="20" name="Straight Arrow Connector 19"/>
          <p:cNvCxnSpPr/>
          <p:nvPr/>
        </p:nvCxnSpPr>
        <p:spPr>
          <a:xfrm flipH="1">
            <a:off x="2476500" y="4267200"/>
            <a:ext cx="403860" cy="38546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09800" y="4191000"/>
            <a:ext cx="468630" cy="461665"/>
          </a:xfrm>
          <a:prstGeom prst="rect">
            <a:avLst/>
          </a:prstGeom>
          <a:noFill/>
        </p:spPr>
        <p:txBody>
          <a:bodyPr wrap="square" rtlCol="0">
            <a:spAutoFit/>
          </a:bodyPr>
          <a:lstStyle/>
          <a:p>
            <a:r>
              <a:rPr lang="en-US" sz="2400" dirty="0">
                <a:latin typeface="Symbol" pitchFamily="18" charset="2"/>
              </a:rPr>
              <a:t>e</a:t>
            </a:r>
            <a:r>
              <a:rPr lang="en-US" sz="2400" baseline="-25000" dirty="0">
                <a:latin typeface="Symbol" pitchFamily="18" charset="2"/>
              </a:rPr>
              <a:t>0</a:t>
            </a:r>
            <a:endParaRPr lang="en-US" sz="2400" dirty="0">
              <a:latin typeface="Symbol" pitchFamily="18" charset="2"/>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2866327486"/>
              </p:ext>
            </p:extLst>
          </p:nvPr>
        </p:nvGraphicFramePr>
        <p:xfrm>
          <a:off x="3518848" y="5200556"/>
          <a:ext cx="5174107" cy="876488"/>
        </p:xfrm>
        <a:graphic>
          <a:graphicData uri="http://schemas.openxmlformats.org/presentationml/2006/ole">
            <mc:AlternateContent xmlns:mc="http://schemas.openxmlformats.org/markup-compatibility/2006">
              <mc:Choice xmlns:v="urn:schemas-microsoft-com:vml" Requires="v">
                <p:oleObj spid="_x0000_s54319" name="Equation" r:id="rId4" imgW="2323800" imgH="393480" progId="Equation.DSMT4">
                  <p:embed/>
                </p:oleObj>
              </mc:Choice>
              <mc:Fallback>
                <p:oleObj name="Equation" r:id="rId4" imgW="2323800" imgH="393480" progId="Equation.DSMT4">
                  <p:embed/>
                  <p:pic>
                    <p:nvPicPr>
                      <p:cNvPr id="0" name=""/>
                      <p:cNvPicPr/>
                      <p:nvPr/>
                    </p:nvPicPr>
                    <p:blipFill>
                      <a:blip r:embed="rId5"/>
                      <a:stretch>
                        <a:fillRect/>
                      </a:stretch>
                    </p:blipFill>
                    <p:spPr>
                      <a:xfrm>
                        <a:off x="3518848" y="5200556"/>
                        <a:ext cx="5174107" cy="876488"/>
                      </a:xfrm>
                      <a:prstGeom prst="rect">
                        <a:avLst/>
                      </a:prstGeom>
                    </p:spPr>
                  </p:pic>
                </p:oleObj>
              </mc:Fallback>
            </mc:AlternateContent>
          </a:graphicData>
        </a:graphic>
      </p:graphicFrame>
      <p:sp>
        <p:nvSpPr>
          <p:cNvPr id="23" name="TextBox 22">
            <a:extLst>
              <a:ext uri="{FF2B5EF4-FFF2-40B4-BE49-F238E27FC236}">
                <a16:creationId xmlns:a16="http://schemas.microsoft.com/office/drawing/2014/main" id="{0FC5ACE0-9E0B-4CDB-A2B6-3F0F01C171C0}"/>
              </a:ext>
            </a:extLst>
          </p:cNvPr>
          <p:cNvSpPr txBox="1"/>
          <p:nvPr/>
        </p:nvSpPr>
        <p:spPr>
          <a:xfrm>
            <a:off x="0" y="152400"/>
            <a:ext cx="8686800" cy="830997"/>
          </a:xfrm>
          <a:prstGeom prst="rect">
            <a:avLst/>
          </a:prstGeom>
          <a:noFill/>
        </p:spPr>
        <p:txBody>
          <a:bodyPr wrap="square" rtlCol="0">
            <a:spAutoFit/>
          </a:bodyPr>
          <a:lstStyle/>
          <a:p>
            <a:r>
              <a:rPr lang="en-US" sz="2400" dirty="0">
                <a:latin typeface="+mj-lt"/>
              </a:rPr>
              <a:t>Back to fundamental processes – Thompson and Compton scattering </a:t>
            </a:r>
          </a:p>
        </p:txBody>
      </p:sp>
    </p:spTree>
    <p:extLst>
      <p:ext uri="{BB962C8B-B14F-4D97-AF65-F5344CB8AC3E}">
        <p14:creationId xmlns:p14="http://schemas.microsoft.com/office/powerpoint/2010/main" val="1122069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BCE23B-4EA1-4631-A8C8-4BF433E217B6}"/>
              </a:ext>
            </a:extLst>
          </p:cNvPr>
          <p:cNvPicPr>
            <a:picLocks noChangeAspect="1"/>
          </p:cNvPicPr>
          <p:nvPr/>
        </p:nvPicPr>
        <p:blipFill>
          <a:blip r:embed="rId4"/>
          <a:stretch>
            <a:fillRect/>
          </a:stretch>
        </p:blipFill>
        <p:spPr>
          <a:xfrm>
            <a:off x="228600" y="304247"/>
            <a:ext cx="8372475" cy="2905125"/>
          </a:xfrm>
          <a:prstGeom prst="rect">
            <a:avLst/>
          </a:prstGeom>
        </p:spPr>
      </p:pic>
      <p:sp>
        <p:nvSpPr>
          <p:cNvPr id="2" name="Date Placeholder 1"/>
          <p:cNvSpPr>
            <a:spLocks noGrp="1"/>
          </p:cNvSpPr>
          <p:nvPr>
            <p:ph type="dt" sz="half" idx="10"/>
          </p:nvPr>
        </p:nvSpPr>
        <p:spPr/>
        <p:txBody>
          <a:bodyPr/>
          <a:lstStyle/>
          <a:p>
            <a:r>
              <a:rPr lang="en-US"/>
              <a:t>04/13/2020</a:t>
            </a:r>
            <a:endParaRPr lang="en-US" dirty="0"/>
          </a:p>
        </p:txBody>
      </p:sp>
      <p:sp>
        <p:nvSpPr>
          <p:cNvPr id="3" name="Footer Placeholder 2"/>
          <p:cNvSpPr>
            <a:spLocks noGrp="1"/>
          </p:cNvSpPr>
          <p:nvPr>
            <p:ph type="ftr" sz="quarter" idx="11"/>
          </p:nvPr>
        </p:nvSpPr>
        <p:spPr/>
        <p:txBody>
          <a:bodyPr/>
          <a:lstStyle/>
          <a:p>
            <a:r>
              <a:rPr lang="en-US"/>
              <a:t>PHY 712  Spring 2020 --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dirty="0"/>
          </a:p>
        </p:txBody>
      </p:sp>
      <p:sp>
        <p:nvSpPr>
          <p:cNvPr id="5" name="TextBox 4">
            <a:extLst>
              <a:ext uri="{FF2B5EF4-FFF2-40B4-BE49-F238E27FC236}">
                <a16:creationId xmlns:a16="http://schemas.microsoft.com/office/drawing/2014/main" id="{BD9CC045-45B7-4181-8461-17C76F3EE4DC}"/>
              </a:ext>
            </a:extLst>
          </p:cNvPr>
          <p:cNvSpPr txBox="1"/>
          <p:nvPr/>
        </p:nvSpPr>
        <p:spPr>
          <a:xfrm>
            <a:off x="228600" y="36544"/>
            <a:ext cx="8382000" cy="461665"/>
          </a:xfrm>
          <a:prstGeom prst="rect">
            <a:avLst/>
          </a:prstGeom>
          <a:noFill/>
        </p:spPr>
        <p:txBody>
          <a:bodyPr wrap="square" rtlCol="0">
            <a:spAutoFit/>
          </a:bodyPr>
          <a:lstStyle/>
          <a:p>
            <a:r>
              <a:rPr lang="en-US" sz="2400" dirty="0">
                <a:latin typeface="+mj-lt"/>
              </a:rPr>
              <a:t>Comment on HW 22</a:t>
            </a:r>
          </a:p>
        </p:txBody>
      </p:sp>
      <p:graphicFrame>
        <p:nvGraphicFramePr>
          <p:cNvPr id="8" name="Object 7">
            <a:extLst>
              <a:ext uri="{FF2B5EF4-FFF2-40B4-BE49-F238E27FC236}">
                <a16:creationId xmlns:a16="http://schemas.microsoft.com/office/drawing/2014/main" id="{FC00EB5E-84B0-46B1-905F-86773090E16C}"/>
              </a:ext>
            </a:extLst>
          </p:cNvPr>
          <p:cNvGraphicFramePr>
            <a:graphicFrameLocks noChangeAspect="1"/>
          </p:cNvGraphicFramePr>
          <p:nvPr>
            <p:extLst>
              <p:ext uri="{D42A27DB-BD31-4B8C-83A1-F6EECF244321}">
                <p14:modId xmlns:p14="http://schemas.microsoft.com/office/powerpoint/2010/main" val="2181483735"/>
              </p:ext>
            </p:extLst>
          </p:nvPr>
        </p:nvGraphicFramePr>
        <p:xfrm>
          <a:off x="700275" y="3209372"/>
          <a:ext cx="7910325" cy="2161828"/>
        </p:xfrm>
        <a:graphic>
          <a:graphicData uri="http://schemas.openxmlformats.org/presentationml/2006/ole">
            <mc:AlternateContent xmlns:mc="http://schemas.openxmlformats.org/markup-compatibility/2006">
              <mc:Choice xmlns:v="urn:schemas-microsoft-com:vml" Requires="v">
                <p:oleObj spid="_x0000_s69646" name="Equation" r:id="rId5" imgW="4089240" imgH="1117440" progId="Equation.DSMT4">
                  <p:embed/>
                </p:oleObj>
              </mc:Choice>
              <mc:Fallback>
                <p:oleObj name="Equation" r:id="rId5" imgW="4089240" imgH="1117440" progId="Equation.DSMT4">
                  <p:embed/>
                  <p:pic>
                    <p:nvPicPr>
                      <p:cNvPr id="0" name=""/>
                      <p:cNvPicPr/>
                      <p:nvPr/>
                    </p:nvPicPr>
                    <p:blipFill>
                      <a:blip r:embed="rId6"/>
                      <a:stretch>
                        <a:fillRect/>
                      </a:stretch>
                    </p:blipFill>
                    <p:spPr>
                      <a:xfrm>
                        <a:off x="700275" y="3209372"/>
                        <a:ext cx="7910325" cy="2161828"/>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1DDAC27F-2D87-44DD-B6B5-049318B5F983}"/>
              </a:ext>
            </a:extLst>
          </p:cNvPr>
          <p:cNvSpPr txBox="1"/>
          <p:nvPr/>
        </p:nvSpPr>
        <p:spPr>
          <a:xfrm>
            <a:off x="457200" y="5791200"/>
            <a:ext cx="8534400" cy="461665"/>
          </a:xfrm>
          <a:prstGeom prst="rect">
            <a:avLst/>
          </a:prstGeom>
          <a:noFill/>
        </p:spPr>
        <p:txBody>
          <a:bodyPr wrap="square" rtlCol="0">
            <a:spAutoFit/>
          </a:bodyPr>
          <a:lstStyle/>
          <a:p>
            <a:r>
              <a:rPr lang="en-US" sz="2400" dirty="0">
                <a:latin typeface="+mj-lt"/>
              </a:rPr>
              <a:t>What is </a:t>
            </a:r>
            <a:r>
              <a:rPr lang="en-US" sz="2400" dirty="0">
                <a:latin typeface="Symbol" panose="05050102010706020507" pitchFamily="18" charset="2"/>
              </a:rPr>
              <a:t>b</a:t>
            </a:r>
            <a:r>
              <a:rPr lang="en-US" sz="2400" dirty="0">
                <a:latin typeface="+mj-lt"/>
              </a:rPr>
              <a:t>?      What is </a:t>
            </a:r>
            <a:r>
              <a:rPr lang="en-US" sz="2400" dirty="0">
                <a:latin typeface="Symbol" panose="05050102010706020507" pitchFamily="18" charset="2"/>
              </a:rPr>
              <a:t>g</a:t>
            </a:r>
            <a:r>
              <a:rPr lang="en-US" sz="2400" dirty="0">
                <a:latin typeface="+mj-lt"/>
              </a:rPr>
              <a:t>?        What is mc</a:t>
            </a:r>
            <a:r>
              <a:rPr lang="en-US" sz="2400" baseline="30000" dirty="0">
                <a:latin typeface="+mj-lt"/>
              </a:rPr>
              <a:t>2</a:t>
            </a:r>
            <a:r>
              <a:rPr lang="en-US" sz="2400" dirty="0">
                <a:latin typeface="+mj-lt"/>
              </a:rPr>
              <a:t>?</a:t>
            </a:r>
          </a:p>
        </p:txBody>
      </p:sp>
    </p:spTree>
    <p:extLst>
      <p:ext uri="{BB962C8B-B14F-4D97-AF65-F5344CB8AC3E}">
        <p14:creationId xmlns:p14="http://schemas.microsoft.com/office/powerpoint/2010/main" val="3779274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04/13/2020</a:t>
            </a:r>
            <a:endParaRPr lang="en-US" dirty="0"/>
          </a:p>
        </p:txBody>
      </p:sp>
      <p:sp>
        <p:nvSpPr>
          <p:cNvPr id="3" name="Footer Placeholder 2"/>
          <p:cNvSpPr>
            <a:spLocks noGrp="1"/>
          </p:cNvSpPr>
          <p:nvPr>
            <p:ph type="ftr" sz="quarter" idx="11"/>
          </p:nvPr>
        </p:nvSpPr>
        <p:spPr/>
        <p:txBody>
          <a:bodyPr/>
          <a:lstStyle/>
          <a:p>
            <a:r>
              <a:rPr lang="en-US"/>
              <a:t>PHY 712  Spring 2020 --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dirty="0"/>
          </a:p>
        </p:txBody>
      </p:sp>
      <p:sp>
        <p:nvSpPr>
          <p:cNvPr id="7" name="TextBox 6"/>
          <p:cNvSpPr txBox="1"/>
          <p:nvPr/>
        </p:nvSpPr>
        <p:spPr>
          <a:xfrm>
            <a:off x="533400" y="838200"/>
            <a:ext cx="8382000" cy="4031873"/>
          </a:xfrm>
          <a:prstGeom prst="rect">
            <a:avLst/>
          </a:prstGeom>
          <a:noFill/>
        </p:spPr>
        <p:txBody>
          <a:bodyPr wrap="square" rtlCol="0">
            <a:spAutoFit/>
          </a:bodyPr>
          <a:lstStyle/>
          <a:p>
            <a:r>
              <a:rPr lang="en-US" sz="3200" dirty="0">
                <a:latin typeface="+mj-lt"/>
              </a:rPr>
              <a:t>Advice about remaining topics to cover</a:t>
            </a:r>
          </a:p>
          <a:p>
            <a:endParaRPr lang="en-US" sz="3200" dirty="0">
              <a:latin typeface="+mj-lt"/>
            </a:endParaRPr>
          </a:p>
          <a:p>
            <a:pPr marL="342900" indent="-342900">
              <a:buFont typeface="Arial" panose="020B0604020202020204" pitchFamily="34" charset="0"/>
              <a:buChar char="•"/>
            </a:pPr>
            <a:r>
              <a:rPr lang="en-US" sz="3200" dirty="0">
                <a:latin typeface="+mj-lt"/>
              </a:rPr>
              <a:t>Cherenkov radiation</a:t>
            </a:r>
          </a:p>
          <a:p>
            <a:pPr marL="342900" indent="-342900">
              <a:buFont typeface="Arial" panose="020B0604020202020204" pitchFamily="34" charset="0"/>
              <a:buChar char="•"/>
            </a:pPr>
            <a:r>
              <a:rPr lang="en-US" sz="3200" dirty="0"/>
              <a:t>Radiation from collisions of charged particles</a:t>
            </a:r>
          </a:p>
          <a:p>
            <a:pPr marL="342900" indent="-342900">
              <a:buFont typeface="Arial" panose="020B0604020202020204" pitchFamily="34" charset="0"/>
              <a:buChar char="•"/>
            </a:pPr>
            <a:r>
              <a:rPr lang="en-US" sz="3200" dirty="0"/>
              <a:t>Electrodynamics of superconductivity</a:t>
            </a:r>
          </a:p>
          <a:p>
            <a:pPr marL="342900" indent="-342900">
              <a:buFont typeface="Arial" panose="020B0604020202020204" pitchFamily="34" charset="0"/>
              <a:buChar char="•"/>
            </a:pPr>
            <a:r>
              <a:rPr lang="en-US" sz="3200" dirty="0">
                <a:latin typeface="+mj-lt"/>
              </a:rPr>
              <a:t>Optical properties of materials</a:t>
            </a:r>
          </a:p>
          <a:p>
            <a:pPr marL="342900" indent="-342900">
              <a:buFont typeface="Arial" panose="020B0604020202020204" pitchFamily="34" charset="0"/>
              <a:buChar char="•"/>
            </a:pPr>
            <a:endParaRPr lang="en-US" sz="3200" dirty="0">
              <a:latin typeface="+mj-lt"/>
            </a:endParaRPr>
          </a:p>
        </p:txBody>
      </p:sp>
    </p:spTree>
    <p:extLst>
      <p:ext uri="{BB962C8B-B14F-4D97-AF65-F5344CB8AC3E}">
        <p14:creationId xmlns:p14="http://schemas.microsoft.com/office/powerpoint/2010/main" val="2840632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04/13/2020</a:t>
            </a:r>
            <a:endParaRPr lang="en-US" dirty="0"/>
          </a:p>
        </p:txBody>
      </p:sp>
      <p:sp>
        <p:nvSpPr>
          <p:cNvPr id="3" name="Footer Placeholder 2"/>
          <p:cNvSpPr>
            <a:spLocks noGrp="1"/>
          </p:cNvSpPr>
          <p:nvPr>
            <p:ph type="ftr" sz="quarter" idx="11"/>
          </p:nvPr>
        </p:nvSpPr>
        <p:spPr/>
        <p:txBody>
          <a:bodyPr/>
          <a:lstStyle/>
          <a:p>
            <a:r>
              <a:rPr lang="en-US"/>
              <a:t>PHY 712  Spring 2020 --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p:cNvSpPr txBox="1"/>
          <p:nvPr/>
        </p:nvSpPr>
        <p:spPr>
          <a:xfrm>
            <a:off x="228600" y="73967"/>
            <a:ext cx="8686800" cy="461665"/>
          </a:xfrm>
          <a:prstGeom prst="rect">
            <a:avLst/>
          </a:prstGeom>
          <a:noFill/>
        </p:spPr>
        <p:txBody>
          <a:bodyPr wrap="square" rtlCol="0">
            <a:spAutoFit/>
          </a:bodyPr>
          <a:lstStyle/>
          <a:p>
            <a:r>
              <a:rPr lang="en-US" sz="2400" dirty="0">
                <a:latin typeface="+mj-lt"/>
              </a:rPr>
              <a:t>Spectral composition of electromagnetic radiation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592840545"/>
              </p:ext>
            </p:extLst>
          </p:nvPr>
        </p:nvGraphicFramePr>
        <p:xfrm>
          <a:off x="328612" y="551454"/>
          <a:ext cx="8358188" cy="3125281"/>
        </p:xfrm>
        <a:graphic>
          <a:graphicData uri="http://schemas.openxmlformats.org/presentationml/2006/ole">
            <mc:AlternateContent xmlns:mc="http://schemas.openxmlformats.org/markup-compatibility/2006">
              <mc:Choice xmlns:v="urn:schemas-microsoft-com:vml" Requires="v">
                <p:oleObj spid="_x0000_s55340" name="Equation" r:id="rId4" imgW="3797280" imgH="1422360" progId="Equation.DSMT4">
                  <p:embed/>
                </p:oleObj>
              </mc:Choice>
              <mc:Fallback>
                <p:oleObj name="Equation" r:id="rId4" imgW="3797280" imgH="1422360" progId="Equation.DSMT4">
                  <p:embed/>
                  <p:pic>
                    <p:nvPicPr>
                      <p:cNvPr id="7" name="Object 6"/>
                      <p:cNvPicPr>
                        <a:picLocks noChangeAspect="1" noChangeArrowheads="1"/>
                      </p:cNvPicPr>
                      <p:nvPr/>
                    </p:nvPicPr>
                    <p:blipFill>
                      <a:blip r:embed="rId5"/>
                      <a:srcRect/>
                      <a:stretch>
                        <a:fillRect/>
                      </a:stretch>
                    </p:blipFill>
                    <p:spPr bwMode="auto">
                      <a:xfrm>
                        <a:off x="328612" y="551454"/>
                        <a:ext cx="8358188" cy="3125281"/>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938549580"/>
              </p:ext>
            </p:extLst>
          </p:nvPr>
        </p:nvGraphicFramePr>
        <p:xfrm>
          <a:off x="457200" y="3872038"/>
          <a:ext cx="6674099" cy="2305050"/>
        </p:xfrm>
        <a:graphic>
          <a:graphicData uri="http://schemas.openxmlformats.org/presentationml/2006/ole">
            <mc:AlternateContent xmlns:mc="http://schemas.openxmlformats.org/markup-compatibility/2006">
              <mc:Choice xmlns:v="urn:schemas-microsoft-com:vml" Requires="v">
                <p:oleObj spid="_x0000_s55341" name="Equation" r:id="rId6" imgW="3898800" imgH="1346040" progId="Equation.DSMT4">
                  <p:embed/>
                </p:oleObj>
              </mc:Choice>
              <mc:Fallback>
                <p:oleObj name="Equation" r:id="rId6" imgW="3898800" imgH="1346040" progId="Equation.DSMT4">
                  <p:embed/>
                  <p:pic>
                    <p:nvPicPr>
                      <p:cNvPr id="6" name="Object 5"/>
                      <p:cNvPicPr/>
                      <p:nvPr/>
                    </p:nvPicPr>
                    <p:blipFill>
                      <a:blip r:embed="rId7"/>
                      <a:stretch>
                        <a:fillRect/>
                      </a:stretch>
                    </p:blipFill>
                    <p:spPr>
                      <a:xfrm>
                        <a:off x="457200" y="3872038"/>
                        <a:ext cx="6674099" cy="2305050"/>
                      </a:xfrm>
                      <a:prstGeom prst="rect">
                        <a:avLst/>
                      </a:prstGeom>
                    </p:spPr>
                  </p:pic>
                </p:oleObj>
              </mc:Fallback>
            </mc:AlternateContent>
          </a:graphicData>
        </a:graphic>
      </p:graphicFrame>
    </p:spTree>
    <p:extLst>
      <p:ext uri="{BB962C8B-B14F-4D97-AF65-F5344CB8AC3E}">
        <p14:creationId xmlns:p14="http://schemas.microsoft.com/office/powerpoint/2010/main" val="1161652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04/13/2020</a:t>
            </a:r>
            <a:endParaRPr lang="en-US" dirty="0"/>
          </a:p>
        </p:txBody>
      </p:sp>
      <p:sp>
        <p:nvSpPr>
          <p:cNvPr id="3" name="Footer Placeholder 2"/>
          <p:cNvSpPr>
            <a:spLocks noGrp="1"/>
          </p:cNvSpPr>
          <p:nvPr>
            <p:ph type="ftr" sz="quarter" idx="11"/>
          </p:nvPr>
        </p:nvSpPr>
        <p:spPr/>
        <p:txBody>
          <a:bodyPr/>
          <a:lstStyle/>
          <a:p>
            <a:r>
              <a:rPr lang="en-US"/>
              <a:t>PHY 712  Spring 2020 --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grpSp>
        <p:nvGrpSpPr>
          <p:cNvPr id="5" name="Group 4"/>
          <p:cNvGrpSpPr/>
          <p:nvPr/>
        </p:nvGrpSpPr>
        <p:grpSpPr>
          <a:xfrm>
            <a:off x="381000" y="304800"/>
            <a:ext cx="3430905" cy="3011860"/>
            <a:chOff x="685800" y="688031"/>
            <a:chExt cx="3430905" cy="3011860"/>
          </a:xfrm>
        </p:grpSpPr>
        <p:sp>
          <p:nvSpPr>
            <p:cNvPr id="6" name="TextBox 5"/>
            <p:cNvSpPr txBox="1"/>
            <p:nvPr/>
          </p:nvSpPr>
          <p:spPr>
            <a:xfrm>
              <a:off x="3659505" y="2207567"/>
              <a:ext cx="457200" cy="461665"/>
            </a:xfrm>
            <a:prstGeom prst="rect">
              <a:avLst/>
            </a:prstGeom>
            <a:noFill/>
          </p:spPr>
          <p:txBody>
            <a:bodyPr wrap="square" rtlCol="0">
              <a:spAutoFit/>
            </a:bodyPr>
            <a:lstStyle/>
            <a:p>
              <a:r>
                <a:rPr lang="en-US" sz="2400" b="1" dirty="0">
                  <a:latin typeface="+mj-lt"/>
                </a:rPr>
                <a:t>y</a:t>
              </a:r>
            </a:p>
          </p:txBody>
        </p:sp>
        <p:grpSp>
          <p:nvGrpSpPr>
            <p:cNvPr id="7" name="Group 6"/>
            <p:cNvGrpSpPr/>
            <p:nvPr/>
          </p:nvGrpSpPr>
          <p:grpSpPr>
            <a:xfrm>
              <a:off x="685800" y="688031"/>
              <a:ext cx="2971800" cy="2819401"/>
              <a:chOff x="685800" y="688031"/>
              <a:chExt cx="2971800" cy="2819401"/>
            </a:xfrm>
          </p:grpSpPr>
          <p:cxnSp>
            <p:nvCxnSpPr>
              <p:cNvPr id="9" name="Straight Arrow Connector 8"/>
              <p:cNvCxnSpPr/>
              <p:nvPr/>
            </p:nvCxnSpPr>
            <p:spPr>
              <a:xfrm>
                <a:off x="1562100" y="2438400"/>
                <a:ext cx="20955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562100" y="766465"/>
                <a:ext cx="0" cy="16719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85800" y="2438400"/>
                <a:ext cx="8763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rot="18605538" flipH="1">
                <a:off x="1054422" y="2529840"/>
                <a:ext cx="575310" cy="190500"/>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558290" y="2286000"/>
                <a:ext cx="361950" cy="2667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00200" y="688031"/>
                <a:ext cx="457200" cy="461665"/>
              </a:xfrm>
              <a:prstGeom prst="rect">
                <a:avLst/>
              </a:prstGeom>
              <a:noFill/>
            </p:spPr>
            <p:txBody>
              <a:bodyPr wrap="square" rtlCol="0">
                <a:spAutoFit/>
              </a:bodyPr>
              <a:lstStyle/>
              <a:p>
                <a:r>
                  <a:rPr lang="en-US" sz="2400" b="1" dirty="0">
                    <a:latin typeface="+mj-lt"/>
                  </a:rPr>
                  <a:t>z</a:t>
                </a:r>
              </a:p>
            </p:txBody>
          </p:sp>
          <p:sp>
            <p:nvSpPr>
              <p:cNvPr id="15" name="TextBox 14"/>
              <p:cNvSpPr txBox="1"/>
              <p:nvPr/>
            </p:nvSpPr>
            <p:spPr>
              <a:xfrm>
                <a:off x="895350" y="3045767"/>
                <a:ext cx="457200" cy="461665"/>
              </a:xfrm>
              <a:prstGeom prst="rect">
                <a:avLst/>
              </a:prstGeom>
              <a:noFill/>
            </p:spPr>
            <p:txBody>
              <a:bodyPr wrap="square" rtlCol="0">
                <a:spAutoFit/>
              </a:bodyPr>
              <a:lstStyle/>
              <a:p>
                <a:r>
                  <a:rPr lang="en-US" sz="2400" b="1" dirty="0">
                    <a:latin typeface="+mj-lt"/>
                  </a:rPr>
                  <a:t>x</a:t>
                </a:r>
              </a:p>
            </p:txBody>
          </p:sp>
          <p:sp>
            <p:nvSpPr>
              <p:cNvPr id="16" name="TextBox 15"/>
              <p:cNvSpPr txBox="1"/>
              <p:nvPr/>
            </p:nvSpPr>
            <p:spPr>
              <a:xfrm>
                <a:off x="1752600" y="1976735"/>
                <a:ext cx="457200" cy="461665"/>
              </a:xfrm>
              <a:prstGeom prst="rect">
                <a:avLst/>
              </a:prstGeom>
              <a:noFill/>
            </p:spPr>
            <p:txBody>
              <a:bodyPr wrap="square" rtlCol="0">
                <a:spAutoFit/>
              </a:bodyPr>
              <a:lstStyle/>
              <a:p>
                <a:r>
                  <a:rPr lang="en-US" sz="2400" b="1" dirty="0">
                    <a:solidFill>
                      <a:srgbClr val="FF0000"/>
                    </a:solidFill>
                    <a:latin typeface="Symbol" pitchFamily="18" charset="2"/>
                  </a:rPr>
                  <a:t>b</a:t>
                </a:r>
              </a:p>
            </p:txBody>
          </p:sp>
          <p:sp>
            <p:nvSpPr>
              <p:cNvPr id="17" name="TextBox 16"/>
              <p:cNvSpPr txBox="1"/>
              <p:nvPr/>
            </p:nvSpPr>
            <p:spPr>
              <a:xfrm>
                <a:off x="914400" y="2433935"/>
                <a:ext cx="457200" cy="461665"/>
              </a:xfrm>
              <a:prstGeom prst="rect">
                <a:avLst/>
              </a:prstGeom>
              <a:noFill/>
            </p:spPr>
            <p:txBody>
              <a:bodyPr wrap="square" rtlCol="0">
                <a:spAutoFit/>
              </a:bodyPr>
              <a:lstStyle/>
              <a:p>
                <a:r>
                  <a:rPr lang="en-US" sz="2400" b="1" dirty="0">
                    <a:solidFill>
                      <a:srgbClr val="0070C0"/>
                    </a:solidFill>
                    <a:latin typeface="Symbol" pitchFamily="18" charset="2"/>
                  </a:rPr>
                  <a:t>b</a:t>
                </a:r>
              </a:p>
            </p:txBody>
          </p:sp>
          <p:sp>
            <p:nvSpPr>
              <p:cNvPr id="18" name="TextBox 17"/>
              <p:cNvSpPr txBox="1"/>
              <p:nvPr/>
            </p:nvSpPr>
            <p:spPr>
              <a:xfrm>
                <a:off x="1813560" y="1676400"/>
                <a:ext cx="457200" cy="461665"/>
              </a:xfrm>
              <a:prstGeom prst="rect">
                <a:avLst/>
              </a:prstGeom>
              <a:noFill/>
            </p:spPr>
            <p:txBody>
              <a:bodyPr wrap="square" rtlCol="0">
                <a:spAutoFit/>
              </a:bodyPr>
              <a:lstStyle/>
              <a:p>
                <a:r>
                  <a:rPr lang="en-US" sz="2400" b="1" dirty="0">
                    <a:solidFill>
                      <a:srgbClr val="FF0000"/>
                    </a:solidFill>
                    <a:latin typeface="Symbol" pitchFamily="18" charset="2"/>
                  </a:rPr>
                  <a:t>.</a:t>
                </a:r>
              </a:p>
            </p:txBody>
          </p:sp>
          <p:cxnSp>
            <p:nvCxnSpPr>
              <p:cNvPr id="19" name="Straight Arrow Connector 18"/>
              <p:cNvCxnSpPr>
                <a:stCxn id="13" idx="1"/>
              </p:cNvCxnSpPr>
              <p:nvPr/>
            </p:nvCxnSpPr>
            <p:spPr>
              <a:xfrm flipH="1" flipV="1">
                <a:off x="895350" y="1602432"/>
                <a:ext cx="662940" cy="8169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86790" y="1293167"/>
                <a:ext cx="457200" cy="461665"/>
              </a:xfrm>
              <a:prstGeom prst="rect">
                <a:avLst/>
              </a:prstGeom>
              <a:noFill/>
            </p:spPr>
            <p:txBody>
              <a:bodyPr wrap="square" rtlCol="0">
                <a:spAutoFit/>
              </a:bodyPr>
              <a:lstStyle/>
              <a:p>
                <a:r>
                  <a:rPr lang="en-US" sz="2400" b="1" dirty="0">
                    <a:latin typeface="+mj-lt"/>
                  </a:rPr>
                  <a:t>r</a:t>
                </a:r>
              </a:p>
            </p:txBody>
          </p:sp>
          <p:sp>
            <p:nvSpPr>
              <p:cNvPr id="21" name="TextBox 20"/>
              <p:cNvSpPr txBox="1"/>
              <p:nvPr/>
            </p:nvSpPr>
            <p:spPr>
              <a:xfrm>
                <a:off x="986790" y="2055167"/>
                <a:ext cx="457200" cy="461665"/>
              </a:xfrm>
              <a:prstGeom prst="rect">
                <a:avLst/>
              </a:prstGeom>
              <a:noFill/>
            </p:spPr>
            <p:txBody>
              <a:bodyPr wrap="square" rtlCol="0">
                <a:spAutoFit/>
              </a:bodyPr>
              <a:lstStyle/>
              <a:p>
                <a:r>
                  <a:rPr lang="en-US" sz="2400" b="1" dirty="0">
                    <a:latin typeface="Symbol" pitchFamily="18" charset="2"/>
                  </a:rPr>
                  <a:t>q</a:t>
                </a:r>
              </a:p>
            </p:txBody>
          </p:sp>
        </p:grpSp>
        <p:sp>
          <p:nvSpPr>
            <p:cNvPr id="8" name="Arc 7"/>
            <p:cNvSpPr/>
            <p:nvPr/>
          </p:nvSpPr>
          <p:spPr>
            <a:xfrm rot="14266887">
              <a:off x="1616197" y="1292773"/>
              <a:ext cx="2305963" cy="2508274"/>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aphicFrame>
        <p:nvGraphicFramePr>
          <p:cNvPr id="22" name="Object 21"/>
          <p:cNvGraphicFramePr>
            <a:graphicFrameLocks noChangeAspect="1"/>
          </p:cNvGraphicFramePr>
          <p:nvPr>
            <p:extLst>
              <p:ext uri="{D42A27DB-BD31-4B8C-83A1-F6EECF244321}">
                <p14:modId xmlns:p14="http://schemas.microsoft.com/office/powerpoint/2010/main" val="4179474375"/>
              </p:ext>
            </p:extLst>
          </p:nvPr>
        </p:nvGraphicFramePr>
        <p:xfrm>
          <a:off x="2324100" y="176213"/>
          <a:ext cx="6191250" cy="1512887"/>
        </p:xfrm>
        <a:graphic>
          <a:graphicData uri="http://schemas.openxmlformats.org/presentationml/2006/ole">
            <mc:AlternateContent xmlns:mc="http://schemas.openxmlformats.org/markup-compatibility/2006">
              <mc:Choice xmlns:v="urn:schemas-microsoft-com:vml" Requires="v">
                <p:oleObj spid="_x0000_s56364" name="Equation" r:id="rId4" imgW="3022560" imgH="736560" progId="Equation.DSMT4">
                  <p:embed/>
                </p:oleObj>
              </mc:Choice>
              <mc:Fallback>
                <p:oleObj name="Equation" r:id="rId4" imgW="3022560" imgH="736560" progId="Equation.DSMT4">
                  <p:embed/>
                  <p:pic>
                    <p:nvPicPr>
                      <p:cNvPr id="22" name="Object 21"/>
                      <p:cNvPicPr>
                        <a:picLocks noChangeAspect="1" noChangeArrowheads="1"/>
                      </p:cNvPicPr>
                      <p:nvPr/>
                    </p:nvPicPr>
                    <p:blipFill>
                      <a:blip r:embed="rId5"/>
                      <a:srcRect/>
                      <a:stretch>
                        <a:fillRect/>
                      </a:stretch>
                    </p:blipFill>
                    <p:spPr bwMode="auto">
                      <a:xfrm>
                        <a:off x="2324100" y="176213"/>
                        <a:ext cx="6191250" cy="1512887"/>
                      </a:xfrm>
                      <a:prstGeom prst="rect">
                        <a:avLst/>
                      </a:prstGeom>
                      <a:noFill/>
                      <a:ln>
                        <a:noFill/>
                      </a:ln>
                    </p:spPr>
                  </p:pic>
                </p:oleObj>
              </mc:Fallback>
            </mc:AlternateContent>
          </a:graphicData>
        </a:graphic>
      </p:graphicFrame>
      <p:grpSp>
        <p:nvGrpSpPr>
          <p:cNvPr id="34" name="Group 33"/>
          <p:cNvGrpSpPr/>
          <p:nvPr/>
        </p:nvGrpSpPr>
        <p:grpSpPr>
          <a:xfrm>
            <a:off x="5029200" y="2514600"/>
            <a:ext cx="3657600" cy="3657600"/>
            <a:chOff x="4038600" y="2514600"/>
            <a:chExt cx="3657600" cy="3657600"/>
          </a:xfrm>
        </p:grpSpPr>
        <p:sp>
          <p:nvSpPr>
            <p:cNvPr id="23" name="Oval 22"/>
            <p:cNvSpPr/>
            <p:nvPr/>
          </p:nvSpPr>
          <p:spPr>
            <a:xfrm>
              <a:off x="4038600" y="2514600"/>
              <a:ext cx="3657600" cy="365760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a:stCxn id="23" idx="2"/>
            </p:cNvCxnSpPr>
            <p:nvPr/>
          </p:nvCxnSpPr>
          <p:spPr>
            <a:xfrm>
              <a:off x="4038600" y="4343400"/>
              <a:ext cx="2590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3" idx="2"/>
            </p:cNvCxnSpPr>
            <p:nvPr/>
          </p:nvCxnSpPr>
          <p:spPr>
            <a:xfrm>
              <a:off x="4038600" y="4343400"/>
              <a:ext cx="0" cy="1828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096000" y="4267200"/>
              <a:ext cx="457200" cy="461665"/>
            </a:xfrm>
            <a:prstGeom prst="rect">
              <a:avLst/>
            </a:prstGeom>
            <a:noFill/>
          </p:spPr>
          <p:txBody>
            <a:bodyPr wrap="square" rtlCol="0">
              <a:spAutoFit/>
            </a:bodyPr>
            <a:lstStyle/>
            <a:p>
              <a:r>
                <a:rPr lang="en-US" sz="2400" b="1" dirty="0">
                  <a:latin typeface="+mj-lt"/>
                </a:rPr>
                <a:t>y</a:t>
              </a:r>
            </a:p>
          </p:txBody>
        </p:sp>
        <p:sp>
          <p:nvSpPr>
            <p:cNvPr id="29" name="TextBox 28"/>
            <p:cNvSpPr txBox="1"/>
            <p:nvPr/>
          </p:nvSpPr>
          <p:spPr>
            <a:xfrm>
              <a:off x="4114800" y="5634335"/>
              <a:ext cx="457200" cy="461665"/>
            </a:xfrm>
            <a:prstGeom prst="rect">
              <a:avLst/>
            </a:prstGeom>
            <a:noFill/>
          </p:spPr>
          <p:txBody>
            <a:bodyPr wrap="square" rtlCol="0">
              <a:spAutoFit/>
            </a:bodyPr>
            <a:lstStyle/>
            <a:p>
              <a:r>
                <a:rPr lang="en-US" sz="2400" b="1" dirty="0">
                  <a:latin typeface="+mj-lt"/>
                </a:rPr>
                <a:t>x</a:t>
              </a:r>
            </a:p>
          </p:txBody>
        </p:sp>
        <p:cxnSp>
          <p:nvCxnSpPr>
            <p:cNvPr id="31" name="Straight Arrow Connector 30"/>
            <p:cNvCxnSpPr/>
            <p:nvPr/>
          </p:nvCxnSpPr>
          <p:spPr>
            <a:xfrm flipV="1">
              <a:off x="5867400" y="2893369"/>
              <a:ext cx="1066800" cy="1450031"/>
            </a:xfrm>
            <a:prstGeom prst="straightConnector1">
              <a:avLst/>
            </a:prstGeom>
            <a:ln w="25400">
              <a:solidFill>
                <a:schemeClr val="tx1"/>
              </a:solidFill>
              <a:prstDash val="sysDash"/>
              <a:headEnd type="ova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943600" y="3429000"/>
              <a:ext cx="457200" cy="461665"/>
            </a:xfrm>
            <a:prstGeom prst="rect">
              <a:avLst/>
            </a:prstGeom>
            <a:noFill/>
          </p:spPr>
          <p:txBody>
            <a:bodyPr wrap="square" rtlCol="0">
              <a:spAutoFit/>
            </a:bodyPr>
            <a:lstStyle/>
            <a:p>
              <a:r>
                <a:rPr lang="en-US" sz="2400" i="1" dirty="0">
                  <a:latin typeface="Symbol" pitchFamily="18" charset="2"/>
                </a:rPr>
                <a:t>r</a:t>
              </a:r>
            </a:p>
          </p:txBody>
        </p:sp>
      </p:grpSp>
      <p:graphicFrame>
        <p:nvGraphicFramePr>
          <p:cNvPr id="33" name="Object 32"/>
          <p:cNvGraphicFramePr>
            <a:graphicFrameLocks noChangeAspect="1"/>
          </p:cNvGraphicFramePr>
          <p:nvPr>
            <p:extLst>
              <p:ext uri="{D42A27DB-BD31-4B8C-83A1-F6EECF244321}">
                <p14:modId xmlns:p14="http://schemas.microsoft.com/office/powerpoint/2010/main" val="2964059816"/>
              </p:ext>
            </p:extLst>
          </p:nvPr>
        </p:nvGraphicFramePr>
        <p:xfrm>
          <a:off x="157163" y="3076575"/>
          <a:ext cx="4713287" cy="2533650"/>
        </p:xfrm>
        <a:graphic>
          <a:graphicData uri="http://schemas.openxmlformats.org/presentationml/2006/ole">
            <mc:AlternateContent xmlns:mc="http://schemas.openxmlformats.org/markup-compatibility/2006">
              <mc:Choice xmlns:v="urn:schemas-microsoft-com:vml" Requires="v">
                <p:oleObj spid="_x0000_s56365" name="Equation" r:id="rId6" imgW="2361960" imgH="1231560" progId="Equation.DSMT4">
                  <p:embed/>
                </p:oleObj>
              </mc:Choice>
              <mc:Fallback>
                <p:oleObj name="Equation" r:id="rId6" imgW="2361960" imgH="1231560" progId="Equation.DSMT4">
                  <p:embed/>
                  <p:pic>
                    <p:nvPicPr>
                      <p:cNvPr id="33" name="Object 32"/>
                      <p:cNvPicPr>
                        <a:picLocks noChangeAspect="1" noChangeArrowheads="1"/>
                      </p:cNvPicPr>
                      <p:nvPr/>
                    </p:nvPicPr>
                    <p:blipFill>
                      <a:blip r:embed="rId7"/>
                      <a:srcRect/>
                      <a:stretch>
                        <a:fillRect/>
                      </a:stretch>
                    </p:blipFill>
                    <p:spPr bwMode="auto">
                      <a:xfrm>
                        <a:off x="157163" y="3076575"/>
                        <a:ext cx="4713287"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 name="TextBox 34"/>
          <p:cNvSpPr txBox="1"/>
          <p:nvPr/>
        </p:nvSpPr>
        <p:spPr>
          <a:xfrm>
            <a:off x="5029200" y="2169469"/>
            <a:ext cx="3657600" cy="461665"/>
          </a:xfrm>
          <a:prstGeom prst="rect">
            <a:avLst/>
          </a:prstGeom>
          <a:noFill/>
        </p:spPr>
        <p:txBody>
          <a:bodyPr wrap="square" rtlCol="0">
            <a:spAutoFit/>
          </a:bodyPr>
          <a:lstStyle/>
          <a:p>
            <a:r>
              <a:rPr lang="en-US" sz="2400" dirty="0">
                <a:latin typeface="+mj-lt"/>
              </a:rPr>
              <a:t>Top view:</a:t>
            </a:r>
          </a:p>
        </p:txBody>
      </p:sp>
    </p:spTree>
    <p:extLst>
      <p:ext uri="{BB962C8B-B14F-4D97-AF65-F5344CB8AC3E}">
        <p14:creationId xmlns:p14="http://schemas.microsoft.com/office/powerpoint/2010/main" val="2239858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04/13/2020</a:t>
            </a:r>
            <a:endParaRPr lang="en-US" dirty="0"/>
          </a:p>
        </p:txBody>
      </p:sp>
      <p:sp>
        <p:nvSpPr>
          <p:cNvPr id="3" name="Footer Placeholder 2"/>
          <p:cNvSpPr>
            <a:spLocks noGrp="1"/>
          </p:cNvSpPr>
          <p:nvPr>
            <p:ph type="ftr" sz="quarter" idx="11"/>
          </p:nvPr>
        </p:nvSpPr>
        <p:spPr/>
        <p:txBody>
          <a:bodyPr/>
          <a:lstStyle/>
          <a:p>
            <a:r>
              <a:rPr lang="en-US"/>
              <a:t>PHY 712  Spring 2020 --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grpSp>
        <p:nvGrpSpPr>
          <p:cNvPr id="5" name="Group 4"/>
          <p:cNvGrpSpPr/>
          <p:nvPr/>
        </p:nvGrpSpPr>
        <p:grpSpPr>
          <a:xfrm>
            <a:off x="381000" y="304800"/>
            <a:ext cx="3430905" cy="3011860"/>
            <a:chOff x="685800" y="688031"/>
            <a:chExt cx="3430905" cy="3011860"/>
          </a:xfrm>
        </p:grpSpPr>
        <p:sp>
          <p:nvSpPr>
            <p:cNvPr id="6" name="TextBox 5"/>
            <p:cNvSpPr txBox="1"/>
            <p:nvPr/>
          </p:nvSpPr>
          <p:spPr>
            <a:xfrm>
              <a:off x="3659505" y="2207567"/>
              <a:ext cx="457200" cy="461665"/>
            </a:xfrm>
            <a:prstGeom prst="rect">
              <a:avLst/>
            </a:prstGeom>
            <a:noFill/>
          </p:spPr>
          <p:txBody>
            <a:bodyPr wrap="square" rtlCol="0">
              <a:spAutoFit/>
            </a:bodyPr>
            <a:lstStyle/>
            <a:p>
              <a:r>
                <a:rPr lang="en-US" sz="2400" b="1" dirty="0">
                  <a:latin typeface="+mj-lt"/>
                </a:rPr>
                <a:t>y</a:t>
              </a:r>
            </a:p>
          </p:txBody>
        </p:sp>
        <p:grpSp>
          <p:nvGrpSpPr>
            <p:cNvPr id="7" name="Group 6"/>
            <p:cNvGrpSpPr/>
            <p:nvPr/>
          </p:nvGrpSpPr>
          <p:grpSpPr>
            <a:xfrm>
              <a:off x="685800" y="688031"/>
              <a:ext cx="2971800" cy="2819401"/>
              <a:chOff x="685800" y="688031"/>
              <a:chExt cx="2971800" cy="2819401"/>
            </a:xfrm>
          </p:grpSpPr>
          <p:cxnSp>
            <p:nvCxnSpPr>
              <p:cNvPr id="9" name="Straight Arrow Connector 8"/>
              <p:cNvCxnSpPr/>
              <p:nvPr/>
            </p:nvCxnSpPr>
            <p:spPr>
              <a:xfrm>
                <a:off x="1562100" y="2438400"/>
                <a:ext cx="20955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562100" y="766465"/>
                <a:ext cx="0" cy="16719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85800" y="2438400"/>
                <a:ext cx="8763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rot="18605538" flipH="1">
                <a:off x="1054422" y="2529840"/>
                <a:ext cx="575310" cy="190500"/>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558290" y="2286000"/>
                <a:ext cx="361950" cy="2667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00200" y="688031"/>
                <a:ext cx="457200" cy="461665"/>
              </a:xfrm>
              <a:prstGeom prst="rect">
                <a:avLst/>
              </a:prstGeom>
              <a:noFill/>
            </p:spPr>
            <p:txBody>
              <a:bodyPr wrap="square" rtlCol="0">
                <a:spAutoFit/>
              </a:bodyPr>
              <a:lstStyle/>
              <a:p>
                <a:r>
                  <a:rPr lang="en-US" sz="2400" b="1" dirty="0">
                    <a:latin typeface="+mj-lt"/>
                  </a:rPr>
                  <a:t>z</a:t>
                </a:r>
              </a:p>
            </p:txBody>
          </p:sp>
          <p:sp>
            <p:nvSpPr>
              <p:cNvPr id="15" name="TextBox 14"/>
              <p:cNvSpPr txBox="1"/>
              <p:nvPr/>
            </p:nvSpPr>
            <p:spPr>
              <a:xfrm>
                <a:off x="895350" y="3045767"/>
                <a:ext cx="457200" cy="461665"/>
              </a:xfrm>
              <a:prstGeom prst="rect">
                <a:avLst/>
              </a:prstGeom>
              <a:noFill/>
            </p:spPr>
            <p:txBody>
              <a:bodyPr wrap="square" rtlCol="0">
                <a:spAutoFit/>
              </a:bodyPr>
              <a:lstStyle/>
              <a:p>
                <a:r>
                  <a:rPr lang="en-US" sz="2400" b="1" dirty="0">
                    <a:latin typeface="+mj-lt"/>
                  </a:rPr>
                  <a:t>x</a:t>
                </a:r>
              </a:p>
            </p:txBody>
          </p:sp>
          <p:sp>
            <p:nvSpPr>
              <p:cNvPr id="16" name="TextBox 15"/>
              <p:cNvSpPr txBox="1"/>
              <p:nvPr/>
            </p:nvSpPr>
            <p:spPr>
              <a:xfrm>
                <a:off x="1752600" y="1976735"/>
                <a:ext cx="457200" cy="461665"/>
              </a:xfrm>
              <a:prstGeom prst="rect">
                <a:avLst/>
              </a:prstGeom>
              <a:noFill/>
            </p:spPr>
            <p:txBody>
              <a:bodyPr wrap="square" rtlCol="0">
                <a:spAutoFit/>
              </a:bodyPr>
              <a:lstStyle/>
              <a:p>
                <a:r>
                  <a:rPr lang="en-US" sz="2400" b="1" dirty="0">
                    <a:solidFill>
                      <a:srgbClr val="FF0000"/>
                    </a:solidFill>
                    <a:latin typeface="Symbol" pitchFamily="18" charset="2"/>
                  </a:rPr>
                  <a:t>b</a:t>
                </a:r>
              </a:p>
            </p:txBody>
          </p:sp>
          <p:sp>
            <p:nvSpPr>
              <p:cNvPr id="17" name="TextBox 16"/>
              <p:cNvSpPr txBox="1"/>
              <p:nvPr/>
            </p:nvSpPr>
            <p:spPr>
              <a:xfrm>
                <a:off x="914400" y="2433935"/>
                <a:ext cx="457200" cy="461665"/>
              </a:xfrm>
              <a:prstGeom prst="rect">
                <a:avLst/>
              </a:prstGeom>
              <a:noFill/>
            </p:spPr>
            <p:txBody>
              <a:bodyPr wrap="square" rtlCol="0">
                <a:spAutoFit/>
              </a:bodyPr>
              <a:lstStyle/>
              <a:p>
                <a:r>
                  <a:rPr lang="en-US" sz="2400" b="1" dirty="0">
                    <a:solidFill>
                      <a:srgbClr val="0070C0"/>
                    </a:solidFill>
                    <a:latin typeface="Symbol" pitchFamily="18" charset="2"/>
                  </a:rPr>
                  <a:t>b</a:t>
                </a:r>
              </a:p>
            </p:txBody>
          </p:sp>
          <p:sp>
            <p:nvSpPr>
              <p:cNvPr id="18" name="TextBox 17"/>
              <p:cNvSpPr txBox="1"/>
              <p:nvPr/>
            </p:nvSpPr>
            <p:spPr>
              <a:xfrm>
                <a:off x="1813560" y="1676400"/>
                <a:ext cx="457200" cy="461665"/>
              </a:xfrm>
              <a:prstGeom prst="rect">
                <a:avLst/>
              </a:prstGeom>
              <a:noFill/>
            </p:spPr>
            <p:txBody>
              <a:bodyPr wrap="square" rtlCol="0">
                <a:spAutoFit/>
              </a:bodyPr>
              <a:lstStyle/>
              <a:p>
                <a:r>
                  <a:rPr lang="en-US" sz="2400" b="1" dirty="0">
                    <a:solidFill>
                      <a:srgbClr val="FF0000"/>
                    </a:solidFill>
                    <a:latin typeface="Symbol" pitchFamily="18" charset="2"/>
                  </a:rPr>
                  <a:t>.</a:t>
                </a:r>
              </a:p>
            </p:txBody>
          </p:sp>
          <p:cxnSp>
            <p:nvCxnSpPr>
              <p:cNvPr id="19" name="Straight Arrow Connector 18"/>
              <p:cNvCxnSpPr>
                <a:stCxn id="13" idx="1"/>
              </p:cNvCxnSpPr>
              <p:nvPr/>
            </p:nvCxnSpPr>
            <p:spPr>
              <a:xfrm flipH="1" flipV="1">
                <a:off x="895350" y="1602432"/>
                <a:ext cx="662940" cy="8169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86790" y="1293167"/>
                <a:ext cx="457200" cy="461665"/>
              </a:xfrm>
              <a:prstGeom prst="rect">
                <a:avLst/>
              </a:prstGeom>
              <a:noFill/>
            </p:spPr>
            <p:txBody>
              <a:bodyPr wrap="square" rtlCol="0">
                <a:spAutoFit/>
              </a:bodyPr>
              <a:lstStyle/>
              <a:p>
                <a:r>
                  <a:rPr lang="en-US" sz="2400" b="1" dirty="0">
                    <a:latin typeface="+mj-lt"/>
                  </a:rPr>
                  <a:t>r</a:t>
                </a:r>
              </a:p>
            </p:txBody>
          </p:sp>
          <p:sp>
            <p:nvSpPr>
              <p:cNvPr id="21" name="TextBox 20"/>
              <p:cNvSpPr txBox="1"/>
              <p:nvPr/>
            </p:nvSpPr>
            <p:spPr>
              <a:xfrm>
                <a:off x="986790" y="2055167"/>
                <a:ext cx="457200" cy="461665"/>
              </a:xfrm>
              <a:prstGeom prst="rect">
                <a:avLst/>
              </a:prstGeom>
              <a:noFill/>
            </p:spPr>
            <p:txBody>
              <a:bodyPr wrap="square" rtlCol="0">
                <a:spAutoFit/>
              </a:bodyPr>
              <a:lstStyle/>
              <a:p>
                <a:r>
                  <a:rPr lang="en-US" sz="2400" b="1" dirty="0">
                    <a:latin typeface="Symbol" pitchFamily="18" charset="2"/>
                  </a:rPr>
                  <a:t>q</a:t>
                </a:r>
              </a:p>
            </p:txBody>
          </p:sp>
        </p:grpSp>
        <p:sp>
          <p:nvSpPr>
            <p:cNvPr id="8" name="Arc 7"/>
            <p:cNvSpPr/>
            <p:nvPr/>
          </p:nvSpPr>
          <p:spPr>
            <a:xfrm rot="14266887">
              <a:off x="1616197" y="1292773"/>
              <a:ext cx="2305963" cy="2508274"/>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aphicFrame>
        <p:nvGraphicFramePr>
          <p:cNvPr id="23" name="Object 22"/>
          <p:cNvGraphicFramePr>
            <a:graphicFrameLocks noChangeAspect="1"/>
          </p:cNvGraphicFramePr>
          <p:nvPr>
            <p:extLst>
              <p:ext uri="{D42A27DB-BD31-4B8C-83A1-F6EECF244321}">
                <p14:modId xmlns:p14="http://schemas.microsoft.com/office/powerpoint/2010/main" val="3907317066"/>
              </p:ext>
            </p:extLst>
          </p:nvPr>
        </p:nvGraphicFramePr>
        <p:xfrm>
          <a:off x="292100" y="3437868"/>
          <a:ext cx="8559800" cy="2505732"/>
        </p:xfrm>
        <a:graphic>
          <a:graphicData uri="http://schemas.openxmlformats.org/presentationml/2006/ole">
            <mc:AlternateContent xmlns:mc="http://schemas.openxmlformats.org/markup-compatibility/2006">
              <mc:Choice xmlns:v="urn:schemas-microsoft-com:vml" Requires="v">
                <p:oleObj spid="_x0000_s57390" name="Equation" r:id="rId4" imgW="5816520" imgH="1777680" progId="Equation.DSMT4">
                  <p:embed/>
                </p:oleObj>
              </mc:Choice>
              <mc:Fallback>
                <p:oleObj name="Equation" r:id="rId4" imgW="5816520" imgH="1777680" progId="Equation.DSMT4">
                  <p:embed/>
                  <p:pic>
                    <p:nvPicPr>
                      <p:cNvPr id="23" name="Object 22"/>
                      <p:cNvPicPr>
                        <a:picLocks noChangeAspect="1" noChangeArrowheads="1"/>
                      </p:cNvPicPr>
                      <p:nvPr/>
                    </p:nvPicPr>
                    <p:blipFill>
                      <a:blip r:embed="rId5"/>
                      <a:srcRect/>
                      <a:stretch>
                        <a:fillRect/>
                      </a:stretch>
                    </p:blipFill>
                    <p:spPr bwMode="auto">
                      <a:xfrm>
                        <a:off x="292100" y="3437868"/>
                        <a:ext cx="8559800" cy="2505732"/>
                      </a:xfrm>
                      <a:prstGeom prst="rect">
                        <a:avLst/>
                      </a:prstGeom>
                      <a:noFill/>
                      <a:ln>
                        <a:noFill/>
                      </a:ln>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564304265"/>
              </p:ext>
            </p:extLst>
          </p:nvPr>
        </p:nvGraphicFramePr>
        <p:xfrm>
          <a:off x="3811905" y="507559"/>
          <a:ext cx="4713287" cy="2533650"/>
        </p:xfrm>
        <a:graphic>
          <a:graphicData uri="http://schemas.openxmlformats.org/presentationml/2006/ole">
            <mc:AlternateContent xmlns:mc="http://schemas.openxmlformats.org/markup-compatibility/2006">
              <mc:Choice xmlns:v="urn:schemas-microsoft-com:vml" Requires="v">
                <p:oleObj spid="_x0000_s57391" name="Equation" r:id="rId6" imgW="2361960" imgH="1231560" progId="Equation.DSMT4">
                  <p:embed/>
                </p:oleObj>
              </mc:Choice>
              <mc:Fallback>
                <p:oleObj name="Equation" r:id="rId6" imgW="2361960" imgH="1231560" progId="Equation.DSMT4">
                  <p:embed/>
                  <p:pic>
                    <p:nvPicPr>
                      <p:cNvPr id="33" name="Object 32"/>
                      <p:cNvPicPr>
                        <a:picLocks noChangeAspect="1" noChangeArrowheads="1"/>
                      </p:cNvPicPr>
                      <p:nvPr/>
                    </p:nvPicPr>
                    <p:blipFill>
                      <a:blip r:embed="rId7"/>
                      <a:srcRect/>
                      <a:stretch>
                        <a:fillRect/>
                      </a:stretch>
                    </p:blipFill>
                    <p:spPr bwMode="auto">
                      <a:xfrm>
                        <a:off x="3811905" y="507559"/>
                        <a:ext cx="4713287"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47851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04/13/2020</a:t>
            </a:r>
            <a:endParaRPr lang="en-US" dirty="0"/>
          </a:p>
        </p:txBody>
      </p:sp>
      <p:sp>
        <p:nvSpPr>
          <p:cNvPr id="3" name="Footer Placeholder 2"/>
          <p:cNvSpPr>
            <a:spLocks noGrp="1"/>
          </p:cNvSpPr>
          <p:nvPr>
            <p:ph type="ftr" sz="quarter" idx="11"/>
          </p:nvPr>
        </p:nvSpPr>
        <p:spPr/>
        <p:txBody>
          <a:bodyPr/>
          <a:lstStyle/>
          <a:p>
            <a:r>
              <a:rPr lang="en-US"/>
              <a:t>PHY 712  Spring 2020 --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graphicFrame>
        <p:nvGraphicFramePr>
          <p:cNvPr id="39" name="Object 38"/>
          <p:cNvGraphicFramePr>
            <a:graphicFrameLocks noChangeAspect="1"/>
          </p:cNvGraphicFramePr>
          <p:nvPr>
            <p:extLst>
              <p:ext uri="{D42A27DB-BD31-4B8C-83A1-F6EECF244321}">
                <p14:modId xmlns:p14="http://schemas.microsoft.com/office/powerpoint/2010/main" val="4088454699"/>
              </p:ext>
            </p:extLst>
          </p:nvPr>
        </p:nvGraphicFramePr>
        <p:xfrm>
          <a:off x="3097213" y="619125"/>
          <a:ext cx="5624512" cy="1590675"/>
        </p:xfrm>
        <a:graphic>
          <a:graphicData uri="http://schemas.openxmlformats.org/presentationml/2006/ole">
            <mc:AlternateContent xmlns:mc="http://schemas.openxmlformats.org/markup-compatibility/2006">
              <mc:Choice xmlns:v="urn:schemas-microsoft-com:vml" Requires="v">
                <p:oleObj spid="_x0000_s58469" name="Equation" r:id="rId4" imgW="2552400" imgH="774360" progId="Equation.DSMT4">
                  <p:embed/>
                </p:oleObj>
              </mc:Choice>
              <mc:Fallback>
                <p:oleObj name="Equation" r:id="rId4" imgW="2552400" imgH="774360" progId="Equation.DSMT4">
                  <p:embed/>
                  <p:pic>
                    <p:nvPicPr>
                      <p:cNvPr id="39" name="Object 38"/>
                      <p:cNvPicPr>
                        <a:picLocks noChangeAspect="1" noChangeArrowheads="1"/>
                      </p:cNvPicPr>
                      <p:nvPr/>
                    </p:nvPicPr>
                    <p:blipFill>
                      <a:blip r:embed="rId5"/>
                      <a:srcRect/>
                      <a:stretch>
                        <a:fillRect/>
                      </a:stretch>
                    </p:blipFill>
                    <p:spPr bwMode="auto">
                      <a:xfrm>
                        <a:off x="3097213" y="619125"/>
                        <a:ext cx="5624512"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5" name="Group 44"/>
          <p:cNvGrpSpPr/>
          <p:nvPr/>
        </p:nvGrpSpPr>
        <p:grpSpPr>
          <a:xfrm>
            <a:off x="152400" y="76200"/>
            <a:ext cx="3337516" cy="3011860"/>
            <a:chOff x="381000" y="304800"/>
            <a:chExt cx="3337516" cy="3011860"/>
          </a:xfrm>
        </p:grpSpPr>
        <p:grpSp>
          <p:nvGrpSpPr>
            <p:cNvPr id="5" name="Group 4"/>
            <p:cNvGrpSpPr/>
            <p:nvPr/>
          </p:nvGrpSpPr>
          <p:grpSpPr>
            <a:xfrm>
              <a:off x="381000" y="304800"/>
              <a:ext cx="3337516" cy="3011860"/>
              <a:chOff x="685800" y="688031"/>
              <a:chExt cx="3337516" cy="3011860"/>
            </a:xfrm>
          </p:grpSpPr>
          <p:sp>
            <p:nvSpPr>
              <p:cNvPr id="6" name="TextBox 5"/>
              <p:cNvSpPr txBox="1"/>
              <p:nvPr/>
            </p:nvSpPr>
            <p:spPr>
              <a:xfrm>
                <a:off x="3048000" y="2135831"/>
                <a:ext cx="457200" cy="461665"/>
              </a:xfrm>
              <a:prstGeom prst="rect">
                <a:avLst/>
              </a:prstGeom>
              <a:noFill/>
            </p:spPr>
            <p:txBody>
              <a:bodyPr wrap="square" rtlCol="0">
                <a:spAutoFit/>
              </a:bodyPr>
              <a:lstStyle/>
              <a:p>
                <a:r>
                  <a:rPr lang="en-US" sz="2400" b="1" dirty="0">
                    <a:latin typeface="+mj-lt"/>
                  </a:rPr>
                  <a:t>y</a:t>
                </a:r>
              </a:p>
            </p:txBody>
          </p:sp>
          <p:grpSp>
            <p:nvGrpSpPr>
              <p:cNvPr id="7" name="Group 6"/>
              <p:cNvGrpSpPr/>
              <p:nvPr/>
            </p:nvGrpSpPr>
            <p:grpSpPr>
              <a:xfrm>
                <a:off x="685800" y="688031"/>
                <a:ext cx="2362200" cy="2819401"/>
                <a:chOff x="685800" y="688031"/>
                <a:chExt cx="2362200" cy="2819401"/>
              </a:xfrm>
            </p:grpSpPr>
            <p:cxnSp>
              <p:nvCxnSpPr>
                <p:cNvPr id="9" name="Straight Arrow Connector 8"/>
                <p:cNvCxnSpPr/>
                <p:nvPr/>
              </p:nvCxnSpPr>
              <p:spPr>
                <a:xfrm flipV="1">
                  <a:off x="1562100" y="2419350"/>
                  <a:ext cx="1485900" cy="190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562100" y="766465"/>
                  <a:ext cx="0" cy="16719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85800" y="2438400"/>
                  <a:ext cx="8763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rot="18605538" flipH="1">
                  <a:off x="1054422" y="2529840"/>
                  <a:ext cx="575310" cy="190500"/>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558290" y="2286000"/>
                  <a:ext cx="361950" cy="2667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00200" y="688031"/>
                  <a:ext cx="457200" cy="461665"/>
                </a:xfrm>
                <a:prstGeom prst="rect">
                  <a:avLst/>
                </a:prstGeom>
                <a:noFill/>
              </p:spPr>
              <p:txBody>
                <a:bodyPr wrap="square" rtlCol="0">
                  <a:spAutoFit/>
                </a:bodyPr>
                <a:lstStyle/>
                <a:p>
                  <a:r>
                    <a:rPr lang="en-US" sz="2400" b="1" dirty="0">
                      <a:latin typeface="+mj-lt"/>
                    </a:rPr>
                    <a:t>z</a:t>
                  </a:r>
                </a:p>
              </p:txBody>
            </p:sp>
            <p:sp>
              <p:nvSpPr>
                <p:cNvPr id="15" name="TextBox 14"/>
                <p:cNvSpPr txBox="1"/>
                <p:nvPr/>
              </p:nvSpPr>
              <p:spPr>
                <a:xfrm>
                  <a:off x="895350" y="3045767"/>
                  <a:ext cx="457200" cy="461665"/>
                </a:xfrm>
                <a:prstGeom prst="rect">
                  <a:avLst/>
                </a:prstGeom>
                <a:noFill/>
              </p:spPr>
              <p:txBody>
                <a:bodyPr wrap="square" rtlCol="0">
                  <a:spAutoFit/>
                </a:bodyPr>
                <a:lstStyle/>
                <a:p>
                  <a:r>
                    <a:rPr lang="en-US" sz="2400" b="1" dirty="0">
                      <a:latin typeface="+mj-lt"/>
                    </a:rPr>
                    <a:t>x</a:t>
                  </a:r>
                </a:p>
              </p:txBody>
            </p:sp>
            <p:sp>
              <p:nvSpPr>
                <p:cNvPr id="16" name="TextBox 15"/>
                <p:cNvSpPr txBox="1"/>
                <p:nvPr/>
              </p:nvSpPr>
              <p:spPr>
                <a:xfrm>
                  <a:off x="1752600" y="1976735"/>
                  <a:ext cx="457200" cy="461665"/>
                </a:xfrm>
                <a:prstGeom prst="rect">
                  <a:avLst/>
                </a:prstGeom>
                <a:noFill/>
              </p:spPr>
              <p:txBody>
                <a:bodyPr wrap="square" rtlCol="0">
                  <a:spAutoFit/>
                </a:bodyPr>
                <a:lstStyle/>
                <a:p>
                  <a:r>
                    <a:rPr lang="en-US" sz="2400" b="1" dirty="0">
                      <a:solidFill>
                        <a:srgbClr val="FF0000"/>
                      </a:solidFill>
                      <a:latin typeface="Symbol" pitchFamily="18" charset="2"/>
                    </a:rPr>
                    <a:t>b</a:t>
                  </a:r>
                </a:p>
              </p:txBody>
            </p:sp>
            <p:sp>
              <p:nvSpPr>
                <p:cNvPr id="17" name="TextBox 16"/>
                <p:cNvSpPr txBox="1"/>
                <p:nvPr/>
              </p:nvSpPr>
              <p:spPr>
                <a:xfrm>
                  <a:off x="914400" y="2433935"/>
                  <a:ext cx="457200" cy="461665"/>
                </a:xfrm>
                <a:prstGeom prst="rect">
                  <a:avLst/>
                </a:prstGeom>
                <a:noFill/>
              </p:spPr>
              <p:txBody>
                <a:bodyPr wrap="square" rtlCol="0">
                  <a:spAutoFit/>
                </a:bodyPr>
                <a:lstStyle/>
                <a:p>
                  <a:r>
                    <a:rPr lang="en-US" sz="2400" b="1" dirty="0">
                      <a:solidFill>
                        <a:srgbClr val="0070C0"/>
                      </a:solidFill>
                      <a:latin typeface="Symbol" pitchFamily="18" charset="2"/>
                    </a:rPr>
                    <a:t>b</a:t>
                  </a:r>
                </a:p>
              </p:txBody>
            </p:sp>
            <p:sp>
              <p:nvSpPr>
                <p:cNvPr id="18" name="TextBox 17"/>
                <p:cNvSpPr txBox="1"/>
                <p:nvPr/>
              </p:nvSpPr>
              <p:spPr>
                <a:xfrm>
                  <a:off x="1813560" y="1676400"/>
                  <a:ext cx="457200" cy="461665"/>
                </a:xfrm>
                <a:prstGeom prst="rect">
                  <a:avLst/>
                </a:prstGeom>
                <a:noFill/>
              </p:spPr>
              <p:txBody>
                <a:bodyPr wrap="square" rtlCol="0">
                  <a:spAutoFit/>
                </a:bodyPr>
                <a:lstStyle/>
                <a:p>
                  <a:r>
                    <a:rPr lang="en-US" sz="2400" b="1" dirty="0">
                      <a:solidFill>
                        <a:srgbClr val="FF0000"/>
                      </a:solidFill>
                      <a:latin typeface="Symbol" pitchFamily="18" charset="2"/>
                    </a:rPr>
                    <a:t>.</a:t>
                  </a:r>
                </a:p>
              </p:txBody>
            </p:sp>
            <p:cxnSp>
              <p:nvCxnSpPr>
                <p:cNvPr id="19" name="Straight Arrow Connector 18"/>
                <p:cNvCxnSpPr>
                  <a:stCxn id="13" idx="1"/>
                </p:cNvCxnSpPr>
                <p:nvPr/>
              </p:nvCxnSpPr>
              <p:spPr>
                <a:xfrm flipH="1" flipV="1">
                  <a:off x="895350" y="1602432"/>
                  <a:ext cx="662940" cy="8169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86790" y="1293167"/>
                  <a:ext cx="457200" cy="461665"/>
                </a:xfrm>
                <a:prstGeom prst="rect">
                  <a:avLst/>
                </a:prstGeom>
                <a:noFill/>
              </p:spPr>
              <p:txBody>
                <a:bodyPr wrap="square" rtlCol="0">
                  <a:spAutoFit/>
                </a:bodyPr>
                <a:lstStyle/>
                <a:p>
                  <a:r>
                    <a:rPr lang="en-US" sz="2400" b="1" dirty="0">
                      <a:latin typeface="+mj-lt"/>
                    </a:rPr>
                    <a:t>r</a:t>
                  </a:r>
                </a:p>
              </p:txBody>
            </p:sp>
            <p:sp>
              <p:nvSpPr>
                <p:cNvPr id="21" name="TextBox 20"/>
                <p:cNvSpPr txBox="1"/>
                <p:nvPr/>
              </p:nvSpPr>
              <p:spPr>
                <a:xfrm>
                  <a:off x="986790" y="2055167"/>
                  <a:ext cx="457200" cy="461665"/>
                </a:xfrm>
                <a:prstGeom prst="rect">
                  <a:avLst/>
                </a:prstGeom>
                <a:noFill/>
              </p:spPr>
              <p:txBody>
                <a:bodyPr wrap="square" rtlCol="0">
                  <a:spAutoFit/>
                </a:bodyPr>
                <a:lstStyle/>
                <a:p>
                  <a:r>
                    <a:rPr lang="en-US" sz="2400" b="1" dirty="0">
                      <a:latin typeface="Symbol" pitchFamily="18" charset="2"/>
                    </a:rPr>
                    <a:t>q</a:t>
                  </a:r>
                </a:p>
              </p:txBody>
            </p:sp>
          </p:grpSp>
          <p:sp>
            <p:nvSpPr>
              <p:cNvPr id="8" name="Arc 7"/>
              <p:cNvSpPr/>
              <p:nvPr/>
            </p:nvSpPr>
            <p:spPr>
              <a:xfrm rot="14266887">
                <a:off x="1616197" y="1292773"/>
                <a:ext cx="2305963" cy="2508274"/>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0" name="Right Arrow 39"/>
            <p:cNvSpPr/>
            <p:nvPr/>
          </p:nvSpPr>
          <p:spPr>
            <a:xfrm>
              <a:off x="1257300" y="1913930"/>
              <a:ext cx="1047750" cy="295870"/>
            </a:xfrm>
            <a:prstGeom prst="rightArrow">
              <a:avLst/>
            </a:prstGeom>
            <a:solidFill>
              <a:srgbClr val="FFC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p:cNvSpPr/>
            <p:nvPr/>
          </p:nvSpPr>
          <p:spPr>
            <a:xfrm rot="17700326">
              <a:off x="939797" y="1416065"/>
              <a:ext cx="1047750" cy="295870"/>
            </a:xfrm>
            <a:prstGeom prst="rightArrow">
              <a:avLst/>
            </a:prstGeom>
            <a:solidFill>
              <a:srgbClr val="FFC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2" name="Object 41"/>
            <p:cNvGraphicFramePr>
              <a:graphicFrameLocks noChangeAspect="1"/>
            </p:cNvGraphicFramePr>
            <p:nvPr>
              <p:extLst>
                <p:ext uri="{D42A27DB-BD31-4B8C-83A1-F6EECF244321}">
                  <p14:modId xmlns:p14="http://schemas.microsoft.com/office/powerpoint/2010/main" val="39179635"/>
                </p:ext>
              </p:extLst>
            </p:nvPr>
          </p:nvGraphicFramePr>
          <p:xfrm>
            <a:off x="2209800" y="1562100"/>
            <a:ext cx="307975" cy="495300"/>
          </p:xfrm>
          <a:graphic>
            <a:graphicData uri="http://schemas.openxmlformats.org/presentationml/2006/ole">
              <mc:AlternateContent xmlns:mc="http://schemas.openxmlformats.org/markup-compatibility/2006">
                <mc:Choice xmlns:v="urn:schemas-microsoft-com:vml" Requires="v">
                  <p:oleObj spid="_x0000_s58470" name="Equation" r:id="rId6" imgW="139680" imgH="241200" progId="Equation.DSMT4">
                    <p:embed/>
                  </p:oleObj>
                </mc:Choice>
                <mc:Fallback>
                  <p:oleObj name="Equation" r:id="rId6" imgW="139680" imgH="241200" progId="Equation.DSMT4">
                    <p:embed/>
                    <p:pic>
                      <p:nvPicPr>
                        <p:cNvPr id="42" name="Object 41"/>
                        <p:cNvPicPr>
                          <a:picLocks noChangeAspect="1" noChangeArrowheads="1"/>
                        </p:cNvPicPr>
                        <p:nvPr/>
                      </p:nvPicPr>
                      <p:blipFill>
                        <a:blip r:embed="rId7"/>
                        <a:srcRect/>
                        <a:stretch>
                          <a:fillRect/>
                        </a:stretch>
                      </p:blipFill>
                      <p:spPr bwMode="auto">
                        <a:xfrm>
                          <a:off x="2209800" y="1562100"/>
                          <a:ext cx="3079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1893251450"/>
                </p:ext>
              </p:extLst>
            </p:nvPr>
          </p:nvGraphicFramePr>
          <p:xfrm>
            <a:off x="1589088" y="674688"/>
            <a:ext cx="392112" cy="468312"/>
          </p:xfrm>
          <a:graphic>
            <a:graphicData uri="http://schemas.openxmlformats.org/presentationml/2006/ole">
              <mc:AlternateContent xmlns:mc="http://schemas.openxmlformats.org/markup-compatibility/2006">
                <mc:Choice xmlns:v="urn:schemas-microsoft-com:vml" Requires="v">
                  <p:oleObj spid="_x0000_s58471" name="Equation" r:id="rId8" imgW="177480" imgH="228600" progId="Equation.DSMT4">
                    <p:embed/>
                  </p:oleObj>
                </mc:Choice>
                <mc:Fallback>
                  <p:oleObj name="Equation" r:id="rId8" imgW="177480" imgH="228600" progId="Equation.DSMT4">
                    <p:embed/>
                    <p:pic>
                      <p:nvPicPr>
                        <p:cNvPr id="43" name="Object 42"/>
                        <p:cNvPicPr>
                          <a:picLocks noChangeAspect="1" noChangeArrowheads="1"/>
                        </p:cNvPicPr>
                        <p:nvPr/>
                      </p:nvPicPr>
                      <p:blipFill>
                        <a:blip r:embed="rId9"/>
                        <a:srcRect/>
                        <a:stretch>
                          <a:fillRect/>
                        </a:stretch>
                      </p:blipFill>
                      <p:spPr bwMode="auto">
                        <a:xfrm>
                          <a:off x="1589088" y="674688"/>
                          <a:ext cx="3921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44" name="Object 43"/>
          <p:cNvGraphicFramePr>
            <a:graphicFrameLocks noChangeAspect="1"/>
          </p:cNvGraphicFramePr>
          <p:nvPr>
            <p:extLst>
              <p:ext uri="{D42A27DB-BD31-4B8C-83A1-F6EECF244321}">
                <p14:modId xmlns:p14="http://schemas.microsoft.com/office/powerpoint/2010/main" val="2409448690"/>
              </p:ext>
            </p:extLst>
          </p:nvPr>
        </p:nvGraphicFramePr>
        <p:xfrm>
          <a:off x="808677" y="2850030"/>
          <a:ext cx="6184900" cy="3390900"/>
        </p:xfrm>
        <a:graphic>
          <a:graphicData uri="http://schemas.openxmlformats.org/presentationml/2006/ole">
            <mc:AlternateContent xmlns:mc="http://schemas.openxmlformats.org/markup-compatibility/2006">
              <mc:Choice xmlns:v="urn:schemas-microsoft-com:vml" Requires="v">
                <p:oleObj spid="_x0000_s58472" name="Equation" r:id="rId10" imgW="2806560" imgH="1650960" progId="Equation.DSMT4">
                  <p:embed/>
                </p:oleObj>
              </mc:Choice>
              <mc:Fallback>
                <p:oleObj name="Equation" r:id="rId10" imgW="2806560" imgH="1650960" progId="Equation.DSMT4">
                  <p:embed/>
                  <p:pic>
                    <p:nvPicPr>
                      <p:cNvPr id="44" name="Object 43"/>
                      <p:cNvPicPr>
                        <a:picLocks noChangeAspect="1" noChangeArrowheads="1"/>
                      </p:cNvPicPr>
                      <p:nvPr/>
                    </p:nvPicPr>
                    <p:blipFill>
                      <a:blip r:embed="rId11"/>
                      <a:srcRect/>
                      <a:stretch>
                        <a:fillRect/>
                      </a:stretch>
                    </p:blipFill>
                    <p:spPr bwMode="auto">
                      <a:xfrm>
                        <a:off x="808677" y="2850030"/>
                        <a:ext cx="61849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2233550352"/>
              </p:ext>
            </p:extLst>
          </p:nvPr>
        </p:nvGraphicFramePr>
        <p:xfrm>
          <a:off x="6993577" y="3889375"/>
          <a:ext cx="1786910" cy="606426"/>
        </p:xfrm>
        <a:graphic>
          <a:graphicData uri="http://schemas.openxmlformats.org/presentationml/2006/ole">
            <mc:AlternateContent xmlns:mc="http://schemas.openxmlformats.org/markup-compatibility/2006">
              <mc:Choice xmlns:v="urn:schemas-microsoft-com:vml" Requires="v">
                <p:oleObj spid="_x0000_s58473" name="Equation" r:id="rId12" imgW="927000" imgH="393480" progId="Equation.DSMT4">
                  <p:embed/>
                </p:oleObj>
              </mc:Choice>
              <mc:Fallback>
                <p:oleObj name="Equation" r:id="rId12" imgW="927000" imgH="393480" progId="Equation.DSMT4">
                  <p:embed/>
                  <p:pic>
                    <p:nvPicPr>
                      <p:cNvPr id="0" name=""/>
                      <p:cNvPicPr/>
                      <p:nvPr/>
                    </p:nvPicPr>
                    <p:blipFill>
                      <a:blip r:embed="rId13"/>
                      <a:stretch>
                        <a:fillRect/>
                      </a:stretch>
                    </p:blipFill>
                    <p:spPr>
                      <a:xfrm>
                        <a:off x="6993577" y="3889375"/>
                        <a:ext cx="1786910" cy="606426"/>
                      </a:xfrm>
                      <a:prstGeom prst="rect">
                        <a:avLst/>
                      </a:prstGeom>
                    </p:spPr>
                  </p:pic>
                </p:oleObj>
              </mc:Fallback>
            </mc:AlternateContent>
          </a:graphicData>
        </a:graphic>
      </p:graphicFrame>
    </p:spTree>
    <p:extLst>
      <p:ext uri="{BB962C8B-B14F-4D97-AF65-F5344CB8AC3E}">
        <p14:creationId xmlns:p14="http://schemas.microsoft.com/office/powerpoint/2010/main" val="1457204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04/13/2020</a:t>
            </a:r>
            <a:endParaRPr lang="en-US" dirty="0"/>
          </a:p>
        </p:txBody>
      </p:sp>
      <p:sp>
        <p:nvSpPr>
          <p:cNvPr id="3" name="Footer Placeholder 2"/>
          <p:cNvSpPr>
            <a:spLocks noGrp="1"/>
          </p:cNvSpPr>
          <p:nvPr>
            <p:ph type="ftr" sz="quarter" idx="11"/>
          </p:nvPr>
        </p:nvSpPr>
        <p:spPr/>
        <p:txBody>
          <a:bodyPr/>
          <a:lstStyle/>
          <a:p>
            <a:r>
              <a:rPr lang="en-US"/>
              <a:t>PHY 712  Spring 2020 -- Lecture 29</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pic>
        <p:nvPicPr>
          <p:cNvPr id="5" name="Picture 4"/>
          <p:cNvPicPr>
            <a:picLocks noChangeAspect="1"/>
          </p:cNvPicPr>
          <p:nvPr/>
        </p:nvPicPr>
        <p:blipFill>
          <a:blip r:embed="rId3"/>
          <a:stretch>
            <a:fillRect/>
          </a:stretch>
        </p:blipFill>
        <p:spPr>
          <a:xfrm>
            <a:off x="0" y="292917"/>
            <a:ext cx="8863013" cy="6057857"/>
          </a:xfrm>
          <a:prstGeom prst="rect">
            <a:avLst/>
          </a:prstGeom>
        </p:spPr>
      </p:pic>
    </p:spTree>
    <p:extLst>
      <p:ext uri="{BB962C8B-B14F-4D97-AF65-F5344CB8AC3E}">
        <p14:creationId xmlns:p14="http://schemas.microsoft.com/office/powerpoint/2010/main" val="33135574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24878</TotalTime>
  <Words>998</Words>
  <Application>Microsoft Office PowerPoint</Application>
  <PresentationFormat>On-screen Show (4:3)</PresentationFormat>
  <Paragraphs>210</Paragraphs>
  <Slides>26</Slides>
  <Notes>26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32" baseType="lpstr">
      <vt:lpstr>Arial</vt:lpstr>
      <vt:lpstr>Calibri</vt:lpstr>
      <vt:lpstr>Symbol</vt:lpstr>
      <vt:lpstr>Office Theme</vt:lpstr>
      <vt:lpstr>Equation</vt:lpstr>
      <vt:lpstr>数式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1295</cp:revision>
  <cp:lastPrinted>2020-04-13T03:29:56Z</cp:lastPrinted>
  <dcterms:created xsi:type="dcterms:W3CDTF">2012-01-10T18:32:24Z</dcterms:created>
  <dcterms:modified xsi:type="dcterms:W3CDTF">2020-04-13T03:30:31Z</dcterms:modified>
</cp:coreProperties>
</file>