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6" r:id="rId2"/>
    <p:sldId id="354" r:id="rId3"/>
    <p:sldId id="366" r:id="rId4"/>
    <p:sldId id="391" r:id="rId5"/>
    <p:sldId id="392" r:id="rId6"/>
    <p:sldId id="394" r:id="rId7"/>
    <p:sldId id="395" r:id="rId8"/>
    <p:sldId id="396" r:id="rId9"/>
    <p:sldId id="397" r:id="rId10"/>
    <p:sldId id="400" r:id="rId11"/>
    <p:sldId id="374" r:id="rId12"/>
    <p:sldId id="375" r:id="rId13"/>
    <p:sldId id="389" r:id="rId14"/>
    <p:sldId id="390" r:id="rId15"/>
    <p:sldId id="377" r:id="rId16"/>
    <p:sldId id="378" r:id="rId17"/>
    <p:sldId id="379" r:id="rId18"/>
    <p:sldId id="381" r:id="rId19"/>
    <p:sldId id="382" r:id="rId20"/>
    <p:sldId id="380" r:id="rId21"/>
    <p:sldId id="383" r:id="rId22"/>
    <p:sldId id="387" r:id="rId23"/>
    <p:sldId id="402" r:id="rId24"/>
    <p:sldId id="384" r:id="rId25"/>
    <p:sldId id="385" r:id="rId26"/>
    <p:sldId id="386" r:id="rId27"/>
    <p:sldId id="401"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p:scale>
          <a:sx n="66" d="100"/>
          <a:sy n="66" d="100"/>
        </p:scale>
        <p:origin x="1066" y="6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4/7/2020</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4/7/2020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examine in detail, the angular and spectral properties of synchrotron radiation which is presented in Chapter 14 of Jackson.</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830825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tope identity, the intensity expression can be further simplified.</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106514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equations that need to be </a:t>
            </a:r>
            <a:r>
              <a:rPr lang="en-US" dirty="0" err="1"/>
              <a:t>avaluated</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983336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to evaluate the expressions,    we will first consider some the large synchrotron radiation installations currently available today.   (Actually some of these facilities have shutdown due to the pandemic unless they are being used for studying certain viruses.    This is an </a:t>
            </a:r>
            <a:r>
              <a:rPr lang="en-US" dirty="0" err="1"/>
              <a:t>arial</a:t>
            </a:r>
            <a:r>
              <a:rPr lang="en-US" dirty="0"/>
              <a:t> photo of the facility on Long Island, NY.</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240756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showing the positioning of the experimental ports in red where the radiation from the circulating electrons is used.</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66726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with indications of particular experiments.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496499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Arial photo of the facility of Argonne National Laboratory</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838541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of the coordinate system to analyze the particle trajectory.   Here rho denotes the circular radius and v denotes the particle speed (assumed to be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871936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analysis we will assume that the radiation is detected in the x-z plane.    The angle theta is defined with respect to the x axis.   Two polarization vectors denoted with </a:t>
            </a:r>
            <a:r>
              <a:rPr lang="en-US" dirty="0" err="1"/>
              <a:t>epsilonparallel</a:t>
            </a:r>
            <a:r>
              <a:rPr lang="en-US" dirty="0"/>
              <a:t> and </a:t>
            </a:r>
            <a:r>
              <a:rPr lang="en-US" dirty="0" err="1"/>
              <a:t>epsilonperpendicular</a:t>
            </a:r>
            <a:r>
              <a:rPr lang="en-US" dirty="0"/>
              <a:t>  (both perpendicular to r) are defined.</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645021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648156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Jackson’s derivations, we arrive at the expression given on the slide that is equivalent to Jackson’s Eq. 14.79.    The two terms represent the two different polarization contributions.    Both terms are expressed in terms of Bessel function of the third kind of order 1/3  or 2/3.</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53077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due date.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details.    It is assumed that the integrands are dominated by contributions for tr near 0, theta near 0 and speeds v close to the speed of light.</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959233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expression, we can plot the intensity as a function of the scaled frequency scaled by the critical frequency defined on the previous slide for various angles theta.</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577653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plots.   The fact that the frequency scales with the critical frequency means that by designing facilities with different radii and gamma factors, the spectral range can be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756391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another geometry for synchrotron radiation from charge particles in outer space moving in circular orbits due to magnetic fields for example.   The equations are still true.    We can analyze those equations using the given identity involving a series of Bessel functions.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393291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are listed here.</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570363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famous paper by Julian Schwinger discusses some of the details presented on </a:t>
            </a:r>
            <a:r>
              <a:rPr lang="en-US"/>
              <a:t>these slides.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25342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convenient geometry to discuss synchrotron radiation of charged particle moving in the x-y plane.</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161095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Equations for analyzing spectral decomposition </a:t>
            </a:r>
            <a:r>
              <a:rPr lang="en-US"/>
              <a:t>of radiation.</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66900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a:t>
            </a:r>
            <a:r>
              <a:rPr lang="en-US" dirty="0" err="1"/>
              <a:t>Parceval’s</a:t>
            </a:r>
            <a:r>
              <a:rPr lang="en-US" dirty="0"/>
              <a:t> theorem and derivation of the spectral expression expressions that we will use.</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407054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equations that need to be evaluated for each given particle trajectory.</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978224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evaluations.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71527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 the equations have been exact.    Now we consider some reasonable approximations that are appropriate for measuring the spectrum far from the source.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4089526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the approximate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97318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04/08/2020</a:t>
            </a:r>
            <a:endParaRPr lang="en-US" dirty="0"/>
          </a:p>
        </p:txBody>
      </p:sp>
      <p:sp>
        <p:nvSpPr>
          <p:cNvPr id="5" name="Footer Placeholder 4"/>
          <p:cNvSpPr>
            <a:spLocks noGrp="1"/>
          </p:cNvSpPr>
          <p:nvPr>
            <p:ph type="ftr" sz="quarter" idx="11"/>
          </p:nvPr>
        </p:nvSpPr>
        <p:spPr/>
        <p:txBody>
          <a:bodyPr/>
          <a:lstStyle/>
          <a:p>
            <a:r>
              <a:rPr lang="en-US"/>
              <a:t>PHY 712  Spring 2020 --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04/08/2020</a:t>
            </a:r>
            <a:endParaRPr lang="en-US" dirty="0"/>
          </a:p>
        </p:txBody>
      </p:sp>
      <p:sp>
        <p:nvSpPr>
          <p:cNvPr id="5" name="Footer Placeholder 4"/>
          <p:cNvSpPr>
            <a:spLocks noGrp="1"/>
          </p:cNvSpPr>
          <p:nvPr>
            <p:ph type="ftr" sz="quarter" idx="11"/>
          </p:nvPr>
        </p:nvSpPr>
        <p:spPr/>
        <p:txBody>
          <a:bodyPr/>
          <a:lstStyle/>
          <a:p>
            <a:r>
              <a:rPr lang="en-US"/>
              <a:t>PHY 712  Spring 2020 --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04/08/2020</a:t>
            </a:r>
            <a:endParaRPr lang="en-US" dirty="0"/>
          </a:p>
        </p:txBody>
      </p:sp>
      <p:sp>
        <p:nvSpPr>
          <p:cNvPr id="5" name="Footer Placeholder 4"/>
          <p:cNvSpPr>
            <a:spLocks noGrp="1"/>
          </p:cNvSpPr>
          <p:nvPr>
            <p:ph type="ftr" sz="quarter" idx="11"/>
          </p:nvPr>
        </p:nvSpPr>
        <p:spPr/>
        <p:txBody>
          <a:bodyPr/>
          <a:lstStyle/>
          <a:p>
            <a:r>
              <a:rPr lang="en-US"/>
              <a:t>PHY 712  Spring 2020 --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04/08/2020</a:t>
            </a:r>
            <a:endParaRPr lang="en-US" dirty="0"/>
          </a:p>
        </p:txBody>
      </p:sp>
      <p:sp>
        <p:nvSpPr>
          <p:cNvPr id="5" name="Footer Placeholder 4"/>
          <p:cNvSpPr>
            <a:spLocks noGrp="1"/>
          </p:cNvSpPr>
          <p:nvPr>
            <p:ph type="ftr" sz="quarter" idx="11"/>
          </p:nvPr>
        </p:nvSpPr>
        <p:spPr/>
        <p:txBody>
          <a:bodyPr/>
          <a:lstStyle/>
          <a:p>
            <a:r>
              <a:rPr lang="en-US"/>
              <a:t>PHY 712  Spring 2020 --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04/08/2020</a:t>
            </a:r>
            <a:endParaRPr lang="en-US" dirty="0"/>
          </a:p>
        </p:txBody>
      </p:sp>
      <p:sp>
        <p:nvSpPr>
          <p:cNvPr id="5" name="Footer Placeholder 4"/>
          <p:cNvSpPr>
            <a:spLocks noGrp="1"/>
          </p:cNvSpPr>
          <p:nvPr>
            <p:ph type="ftr" sz="quarter" idx="11"/>
          </p:nvPr>
        </p:nvSpPr>
        <p:spPr/>
        <p:txBody>
          <a:bodyPr/>
          <a:lstStyle/>
          <a:p>
            <a:r>
              <a:rPr lang="en-US"/>
              <a:t>PHY 712  Spring 2020 --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04/08/2020</a:t>
            </a:r>
            <a:endParaRPr lang="en-US" dirty="0"/>
          </a:p>
        </p:txBody>
      </p:sp>
      <p:sp>
        <p:nvSpPr>
          <p:cNvPr id="6" name="Footer Placeholder 5"/>
          <p:cNvSpPr>
            <a:spLocks noGrp="1"/>
          </p:cNvSpPr>
          <p:nvPr>
            <p:ph type="ftr" sz="quarter" idx="11"/>
          </p:nvPr>
        </p:nvSpPr>
        <p:spPr/>
        <p:txBody>
          <a:bodyPr/>
          <a:lstStyle/>
          <a:p>
            <a:r>
              <a:rPr lang="en-US"/>
              <a:t>PHY 712  Spring 2020 --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04/08/2020</a:t>
            </a:r>
            <a:endParaRPr lang="en-US" dirty="0"/>
          </a:p>
        </p:txBody>
      </p:sp>
      <p:sp>
        <p:nvSpPr>
          <p:cNvPr id="8" name="Footer Placeholder 7"/>
          <p:cNvSpPr>
            <a:spLocks noGrp="1"/>
          </p:cNvSpPr>
          <p:nvPr>
            <p:ph type="ftr" sz="quarter" idx="11"/>
          </p:nvPr>
        </p:nvSpPr>
        <p:spPr/>
        <p:txBody>
          <a:bodyPr/>
          <a:lstStyle/>
          <a:p>
            <a:r>
              <a:rPr lang="en-US"/>
              <a:t>PHY 712  Spring 2020 -- Lecture 28</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04/08/2020</a:t>
            </a:r>
            <a:endParaRPr lang="en-US" dirty="0"/>
          </a:p>
        </p:txBody>
      </p:sp>
      <p:sp>
        <p:nvSpPr>
          <p:cNvPr id="4" name="Footer Placeholder 3"/>
          <p:cNvSpPr>
            <a:spLocks noGrp="1"/>
          </p:cNvSpPr>
          <p:nvPr>
            <p:ph type="ftr" sz="quarter" idx="11"/>
          </p:nvPr>
        </p:nvSpPr>
        <p:spPr/>
        <p:txBody>
          <a:bodyPr/>
          <a:lstStyle/>
          <a:p>
            <a:r>
              <a:rPr lang="en-US"/>
              <a:t>PHY 712  Spring 2020 -- Lecture 28</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04/08/2020</a:t>
            </a:r>
            <a:endParaRPr lang="en-US" dirty="0"/>
          </a:p>
        </p:txBody>
      </p:sp>
      <p:sp>
        <p:nvSpPr>
          <p:cNvPr id="6" name="Footer Placeholder 5"/>
          <p:cNvSpPr>
            <a:spLocks noGrp="1"/>
          </p:cNvSpPr>
          <p:nvPr>
            <p:ph type="ftr" sz="quarter" idx="11"/>
          </p:nvPr>
        </p:nvSpPr>
        <p:spPr/>
        <p:txBody>
          <a:bodyPr/>
          <a:lstStyle/>
          <a:p>
            <a:r>
              <a:rPr lang="en-US"/>
              <a:t>PHY 712  Spring 2020 --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04/08/2020</a:t>
            </a:r>
            <a:endParaRPr lang="en-US" dirty="0"/>
          </a:p>
        </p:txBody>
      </p:sp>
      <p:sp>
        <p:nvSpPr>
          <p:cNvPr id="6" name="Footer Placeholder 5"/>
          <p:cNvSpPr>
            <a:spLocks noGrp="1"/>
          </p:cNvSpPr>
          <p:nvPr>
            <p:ph type="ftr" sz="quarter" idx="11"/>
          </p:nvPr>
        </p:nvSpPr>
        <p:spPr/>
        <p:txBody>
          <a:bodyPr/>
          <a:lstStyle/>
          <a:p>
            <a:r>
              <a:rPr lang="en-US"/>
              <a:t>PHY 712  Spring 2020 --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04/08/2020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2020 -- Lecture 28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akeforest-university.zoom.us/my/natalie.holzwarth"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3.w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15.w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bnl.gov/p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23.w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8.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1.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5.bin"/><Relationship Id="rId5" Type="http://schemas.openxmlformats.org/officeDocument/2006/relationships/image" Target="../media/image29.wmf"/><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7.bin"/><Relationship Id="rId5" Type="http://schemas.openxmlformats.org/officeDocument/2006/relationships/image" Target="../media/image31.wmf"/><Relationship Id="rId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oleObject" Target="../embeddings/oleObject32.bin"/><Relationship Id="rId18" Type="http://schemas.openxmlformats.org/officeDocument/2006/relationships/image" Target="../media/image39.wmf"/><Relationship Id="rId3" Type="http://schemas.openxmlformats.org/officeDocument/2006/relationships/notesSlide" Target="../notesSlides/notesSlide21.xml"/><Relationship Id="rId7" Type="http://schemas.openxmlformats.org/officeDocument/2006/relationships/image" Target="../media/image34.wmf"/><Relationship Id="rId12" Type="http://schemas.openxmlformats.org/officeDocument/2006/relationships/image" Target="../media/image36.wmf"/><Relationship Id="rId17" Type="http://schemas.openxmlformats.org/officeDocument/2006/relationships/oleObject" Target="../embeddings/oleObject34.bin"/><Relationship Id="rId2" Type="http://schemas.openxmlformats.org/officeDocument/2006/relationships/slideLayout" Target="../slideLayouts/slideLayout7.xml"/><Relationship Id="rId16" Type="http://schemas.openxmlformats.org/officeDocument/2006/relationships/image" Target="../media/image38.wmf"/><Relationship Id="rId1" Type="http://schemas.openxmlformats.org/officeDocument/2006/relationships/vmlDrawing" Target="../drawings/vmlDrawing15.vml"/><Relationship Id="rId6" Type="http://schemas.openxmlformats.org/officeDocument/2006/relationships/oleObject" Target="../embeddings/oleObject29.bin"/><Relationship Id="rId11" Type="http://schemas.openxmlformats.org/officeDocument/2006/relationships/oleObject" Target="../embeddings/oleObject31.bin"/><Relationship Id="rId5" Type="http://schemas.openxmlformats.org/officeDocument/2006/relationships/image" Target="../media/image33.wmf"/><Relationship Id="rId15" Type="http://schemas.openxmlformats.org/officeDocument/2006/relationships/oleObject" Target="../embeddings/oleObject33.bin"/><Relationship Id="rId10" Type="http://schemas.openxmlformats.org/officeDocument/2006/relationships/image" Target="../media/image35.wmf"/><Relationship Id="rId4" Type="http://schemas.openxmlformats.org/officeDocument/2006/relationships/oleObject" Target="../embeddings/oleObject28.bin"/><Relationship Id="rId9" Type="http://schemas.openxmlformats.org/officeDocument/2006/relationships/oleObject" Target="../embeddings/oleObject30.bin"/><Relationship Id="rId14" Type="http://schemas.openxmlformats.org/officeDocument/2006/relationships/image" Target="../media/image37.wmf"/></Relationships>
</file>

<file path=ppt/slides/_rels/slide22.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9.bin"/><Relationship Id="rId3" Type="http://schemas.openxmlformats.org/officeDocument/2006/relationships/notesSlide" Target="../notesSlides/notesSlide22.xml"/><Relationship Id="rId7" Type="http://schemas.openxmlformats.org/officeDocument/2006/relationships/oleObject" Target="../embeddings/oleObject36.bin"/><Relationship Id="rId12"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6.png"/><Relationship Id="rId11" Type="http://schemas.openxmlformats.org/officeDocument/2006/relationships/oleObject" Target="../embeddings/oleObject38.bin"/><Relationship Id="rId5" Type="http://schemas.openxmlformats.org/officeDocument/2006/relationships/image" Target="../media/image41.wmf"/><Relationship Id="rId10" Type="http://schemas.openxmlformats.org/officeDocument/2006/relationships/image" Target="../media/image43.wmf"/><Relationship Id="rId4" Type="http://schemas.openxmlformats.org/officeDocument/2006/relationships/oleObject" Target="../embeddings/oleObject35.bin"/><Relationship Id="rId9" Type="http://schemas.openxmlformats.org/officeDocument/2006/relationships/oleObject" Target="../embeddings/oleObject37.bin"/><Relationship Id="rId14" Type="http://schemas.openxmlformats.org/officeDocument/2006/relationships/image" Target="../media/image45.wmf"/></Relationships>
</file>

<file path=ppt/slides/_rels/slide23.xml.rels><?xml version="1.0" encoding="UTF-8" standalone="yes"?>
<Relationships xmlns="http://schemas.openxmlformats.org/package/2006/relationships"><Relationship Id="rId2" Type="http://schemas.openxmlformats.org/officeDocument/2006/relationships/hyperlink" Target="http://www.als.lbl.gov/als/synchrotron_sources.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1.bin"/><Relationship Id="rId5" Type="http://schemas.openxmlformats.org/officeDocument/2006/relationships/image" Target="../media/image47.wmf"/><Relationship Id="rId4" Type="http://schemas.openxmlformats.org/officeDocument/2006/relationships/oleObject" Target="../embeddings/oleObject4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43.bin"/><Relationship Id="rId5" Type="http://schemas.openxmlformats.org/officeDocument/2006/relationships/image" Target="../media/image49.wmf"/><Relationship Id="rId4" Type="http://schemas.openxmlformats.org/officeDocument/2006/relationships/oleObject" Target="../embeddings/oleObject4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52.wmf"/><Relationship Id="rId5" Type="http://schemas.openxmlformats.org/officeDocument/2006/relationships/oleObject" Target="../embeddings/oleObject45.bin"/><Relationship Id="rId4" Type="http://schemas.openxmlformats.org/officeDocument/2006/relationships/image" Target="../media/image51.wmf"/></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4.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9.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1.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152400"/>
            <a:ext cx="8839200" cy="6001643"/>
          </a:xfrm>
          <a:prstGeom prst="rect">
            <a:avLst/>
          </a:prstGeom>
          <a:noFill/>
          <a:ln>
            <a:noFill/>
          </a:ln>
        </p:spPr>
        <p:txBody>
          <a:bodyPr wrap="square" rtlCol="0">
            <a:spAutoFit/>
          </a:bodyPr>
          <a:lstStyle/>
          <a:p>
            <a:pPr algn="ctr"/>
            <a:r>
              <a:rPr lang="en-US" sz="3200" b="1" dirty="0"/>
              <a:t>PHY 712 Electrodynamics</a:t>
            </a:r>
          </a:p>
          <a:p>
            <a:pPr algn="ctr"/>
            <a:r>
              <a:rPr lang="en-US" sz="2400" b="1" dirty="0"/>
              <a:t>12-12:50 AM  MWF  via video link:</a:t>
            </a:r>
          </a:p>
          <a:p>
            <a:pPr algn="ctr"/>
            <a:r>
              <a:rPr lang="en-US" sz="2400" b="1" dirty="0">
                <a:hlinkClick r:id="rId3"/>
              </a:rPr>
              <a:t>https://wakeforest-university.zoom.us/my/natalie.holzwarth </a:t>
            </a:r>
            <a:endParaRPr lang="en-US" sz="2400" b="1" dirty="0"/>
          </a:p>
          <a:p>
            <a:pPr algn="ctr"/>
            <a:endParaRPr lang="en-US" sz="3200" b="1" dirty="0"/>
          </a:p>
          <a:p>
            <a:pPr algn="ctr"/>
            <a:r>
              <a:rPr lang="en-US" sz="3200" b="1" dirty="0"/>
              <a:t>Plan for Lecture 28:</a:t>
            </a:r>
            <a:endParaRPr lang="en-US" sz="3200" b="1" dirty="0">
              <a:solidFill>
                <a:schemeClr val="folHlink"/>
              </a:solidFill>
            </a:endParaRPr>
          </a:p>
          <a:p>
            <a:pPr marL="457200" lvl="2">
              <a:spcBef>
                <a:spcPct val="50000"/>
              </a:spcBef>
            </a:pPr>
            <a:r>
              <a:rPr lang="en-US" sz="3200" b="1" dirty="0">
                <a:solidFill>
                  <a:schemeClr val="folHlink"/>
                </a:solidFill>
              </a:rPr>
              <a:t>Continue reading Chap. 14 – Synchrotron radiation</a:t>
            </a:r>
          </a:p>
          <a:p>
            <a:pPr marL="1885950" lvl="4" indent="-514350">
              <a:spcBef>
                <a:spcPct val="50000"/>
              </a:spcBef>
              <a:buFont typeface="+mj-lt"/>
              <a:buAutoNum type="arabicPeriod"/>
            </a:pPr>
            <a:r>
              <a:rPr lang="en-US" sz="3200" b="1" dirty="0">
                <a:solidFill>
                  <a:schemeClr val="folHlink"/>
                </a:solidFill>
              </a:rPr>
              <a:t>Radiation from electron synchrotron devices</a:t>
            </a:r>
          </a:p>
          <a:p>
            <a:pPr marL="1885950" lvl="4" indent="-514350">
              <a:spcBef>
                <a:spcPct val="50000"/>
              </a:spcBef>
              <a:buFont typeface="+mj-lt"/>
              <a:buAutoNum type="arabicPeriod"/>
            </a:pPr>
            <a:r>
              <a:rPr lang="en-US" sz="3200" b="1" dirty="0">
                <a:solidFill>
                  <a:schemeClr val="folHlink"/>
                </a:solidFill>
              </a:rPr>
              <a:t>Radiation from astronomical objects in circular orbits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942675603"/>
              </p:ext>
            </p:extLst>
          </p:nvPr>
        </p:nvGraphicFramePr>
        <p:xfrm>
          <a:off x="60325" y="3106738"/>
          <a:ext cx="9144000" cy="2860675"/>
        </p:xfrm>
        <a:graphic>
          <a:graphicData uri="http://schemas.openxmlformats.org/presentationml/2006/ole">
            <mc:AlternateContent xmlns:mc="http://schemas.openxmlformats.org/markup-compatibility/2006">
              <mc:Choice xmlns:v="urn:schemas-microsoft-com:vml" Requires="v">
                <p:oleObj spid="_x0000_s44068" name="Equation" r:id="rId4" imgW="3809880" imgH="1193760" progId="Equation.DSMT4">
                  <p:embed/>
                </p:oleObj>
              </mc:Choice>
              <mc:Fallback>
                <p:oleObj name="Equation" r:id="rId4" imgW="3809880" imgH="1193760" progId="Equation.DSMT4">
                  <p:embed/>
                  <p:pic>
                    <p:nvPicPr>
                      <p:cNvPr id="7" name="Object 6"/>
                      <p:cNvPicPr>
                        <a:picLocks noChangeAspect="1" noChangeArrowheads="1"/>
                      </p:cNvPicPr>
                      <p:nvPr/>
                    </p:nvPicPr>
                    <p:blipFill>
                      <a:blip r:embed="rId5"/>
                      <a:srcRect/>
                      <a:stretch>
                        <a:fillRect/>
                      </a:stretch>
                    </p:blipFill>
                    <p:spPr bwMode="auto">
                      <a:xfrm>
                        <a:off x="60325" y="3106738"/>
                        <a:ext cx="9144000" cy="28606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71862365"/>
              </p:ext>
            </p:extLst>
          </p:nvPr>
        </p:nvGraphicFramePr>
        <p:xfrm>
          <a:off x="182563" y="685800"/>
          <a:ext cx="4389437" cy="2032000"/>
        </p:xfrm>
        <a:graphic>
          <a:graphicData uri="http://schemas.openxmlformats.org/presentationml/2006/ole">
            <mc:AlternateContent xmlns:mc="http://schemas.openxmlformats.org/markup-compatibility/2006">
              <mc:Choice xmlns:v="urn:schemas-microsoft-com:vml" Requires="v">
                <p:oleObj spid="_x0000_s44069" name="Equation" r:id="rId6" imgW="2108160" imgH="977760" progId="Equation.DSMT4">
                  <p:embed/>
                </p:oleObj>
              </mc:Choice>
              <mc:Fallback>
                <p:oleObj name="Equation" r:id="rId6" imgW="2108160" imgH="977760" progId="Equation.DSMT4">
                  <p:embed/>
                  <p:pic>
                    <p:nvPicPr>
                      <p:cNvPr id="6" name="Object 5"/>
                      <p:cNvPicPr>
                        <a:picLocks noChangeAspect="1" noChangeArrowheads="1"/>
                      </p:cNvPicPr>
                      <p:nvPr/>
                    </p:nvPicPr>
                    <p:blipFill>
                      <a:blip r:embed="rId7"/>
                      <a:srcRect/>
                      <a:stretch>
                        <a:fillRect/>
                      </a:stretch>
                    </p:blipFill>
                    <p:spPr bwMode="auto">
                      <a:xfrm>
                        <a:off x="182563" y="685800"/>
                        <a:ext cx="43894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27935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131688973"/>
              </p:ext>
            </p:extLst>
          </p:nvPr>
        </p:nvGraphicFramePr>
        <p:xfrm>
          <a:off x="187325" y="557824"/>
          <a:ext cx="8728075" cy="2641600"/>
        </p:xfrm>
        <a:graphic>
          <a:graphicData uri="http://schemas.openxmlformats.org/presentationml/2006/ole">
            <mc:AlternateContent xmlns:mc="http://schemas.openxmlformats.org/markup-compatibility/2006">
              <mc:Choice xmlns:v="urn:schemas-microsoft-com:vml" Requires="v">
                <p:oleObj spid="_x0000_s19580" name="Equation" r:id="rId4" imgW="3225600" imgH="977760" progId="Equation.DSMT4">
                  <p:embed/>
                </p:oleObj>
              </mc:Choice>
              <mc:Fallback>
                <p:oleObj name="Equation" r:id="rId4" imgW="3225600" imgH="977760" progId="Equation.DSMT4">
                  <p:embed/>
                  <p:pic>
                    <p:nvPicPr>
                      <p:cNvPr id="0" name=""/>
                      <p:cNvPicPr>
                        <a:picLocks noChangeAspect="1" noChangeArrowheads="1"/>
                      </p:cNvPicPr>
                      <p:nvPr/>
                    </p:nvPicPr>
                    <p:blipFill>
                      <a:blip r:embed="rId5"/>
                      <a:srcRect/>
                      <a:stretch>
                        <a:fillRect/>
                      </a:stretch>
                    </p:blipFill>
                    <p:spPr bwMode="auto">
                      <a:xfrm>
                        <a:off x="187325" y="557824"/>
                        <a:ext cx="8728075" cy="26416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36133871"/>
              </p:ext>
            </p:extLst>
          </p:nvPr>
        </p:nvGraphicFramePr>
        <p:xfrm>
          <a:off x="473242" y="3692558"/>
          <a:ext cx="6674099" cy="2305050"/>
        </p:xfrm>
        <a:graphic>
          <a:graphicData uri="http://schemas.openxmlformats.org/presentationml/2006/ole">
            <mc:AlternateContent xmlns:mc="http://schemas.openxmlformats.org/markup-compatibility/2006">
              <mc:Choice xmlns:v="urn:schemas-microsoft-com:vml" Requires="v">
                <p:oleObj spid="_x0000_s19581" name="Equation" r:id="rId6" imgW="3898800" imgH="1346040" progId="Equation.DSMT4">
                  <p:embed/>
                </p:oleObj>
              </mc:Choice>
              <mc:Fallback>
                <p:oleObj name="Equation" r:id="rId6" imgW="3898800" imgH="1346040" progId="Equation.DSMT4">
                  <p:embed/>
                  <p:pic>
                    <p:nvPicPr>
                      <p:cNvPr id="0" name=""/>
                      <p:cNvPicPr/>
                      <p:nvPr/>
                    </p:nvPicPr>
                    <p:blipFill>
                      <a:blip r:embed="rId7"/>
                      <a:stretch>
                        <a:fillRect/>
                      </a:stretch>
                    </p:blipFill>
                    <p:spPr>
                      <a:xfrm>
                        <a:off x="473242" y="3692558"/>
                        <a:ext cx="6674099" cy="2305050"/>
                      </a:xfrm>
                      <a:prstGeom prst="rect">
                        <a:avLst/>
                      </a:prstGeom>
                    </p:spPr>
                  </p:pic>
                </p:oleObj>
              </mc:Fallback>
            </mc:AlternateContent>
          </a:graphicData>
        </a:graphic>
      </p:graphicFrame>
    </p:spTree>
    <p:extLst>
      <p:ext uri="{BB962C8B-B14F-4D97-AF65-F5344CB8AC3E}">
        <p14:creationId xmlns:p14="http://schemas.microsoft.com/office/powerpoint/2010/main" val="135879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Synchrotron radiation light source installations</a:t>
            </a:r>
          </a:p>
        </p:txBody>
      </p:sp>
      <p:sp>
        <p:nvSpPr>
          <p:cNvPr id="6" name="TextBox 5"/>
          <p:cNvSpPr txBox="1"/>
          <p:nvPr/>
        </p:nvSpPr>
        <p:spPr>
          <a:xfrm>
            <a:off x="1524000" y="992976"/>
            <a:ext cx="7620000" cy="461665"/>
          </a:xfrm>
          <a:prstGeom prst="rect">
            <a:avLst/>
          </a:prstGeom>
          <a:noFill/>
        </p:spPr>
        <p:txBody>
          <a:bodyPr wrap="square" rtlCol="0">
            <a:spAutoFit/>
          </a:bodyPr>
          <a:lstStyle/>
          <a:p>
            <a:r>
              <a:rPr lang="en-US" sz="2400" dirty="0">
                <a:latin typeface="+mj-lt"/>
              </a:rPr>
              <a:t>Synchrotron at Brookhaven National Lab, NY</a:t>
            </a:r>
          </a:p>
        </p:txBody>
      </p:sp>
      <p:sp>
        <p:nvSpPr>
          <p:cNvPr id="7" name="TextBox 6"/>
          <p:cNvSpPr txBox="1"/>
          <p:nvPr/>
        </p:nvSpPr>
        <p:spPr>
          <a:xfrm>
            <a:off x="990600" y="4514390"/>
            <a:ext cx="7315200" cy="461665"/>
          </a:xfrm>
          <a:prstGeom prst="rect">
            <a:avLst/>
          </a:prstGeom>
          <a:noFill/>
        </p:spPr>
        <p:txBody>
          <a:bodyPr wrap="square" rtlCol="0">
            <a:spAutoFit/>
          </a:bodyPr>
          <a:lstStyle/>
          <a:p>
            <a:r>
              <a:rPr lang="en-US" sz="2400" dirty="0" err="1">
                <a:latin typeface="+mj-lt"/>
              </a:rPr>
              <a:t>E</a:t>
            </a:r>
            <a:r>
              <a:rPr lang="en-US" sz="2400" baseline="-25000" dirty="0" err="1">
                <a:latin typeface="+mj-lt"/>
              </a:rPr>
              <a:t>c</a:t>
            </a:r>
            <a:r>
              <a:rPr lang="en-US" sz="2400" dirty="0">
                <a:latin typeface="+mj-lt"/>
              </a:rPr>
              <a:t>= 3 GeV     X-ray radiation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04952"/>
            <a:ext cx="8686800" cy="2612827"/>
          </a:xfrm>
          <a:prstGeom prst="rect">
            <a:avLst/>
          </a:prstGeom>
        </p:spPr>
      </p:pic>
      <p:sp>
        <p:nvSpPr>
          <p:cNvPr id="10" name="TextBox 9"/>
          <p:cNvSpPr txBox="1"/>
          <p:nvPr/>
        </p:nvSpPr>
        <p:spPr>
          <a:xfrm>
            <a:off x="762000" y="5091117"/>
            <a:ext cx="6629400" cy="461665"/>
          </a:xfrm>
          <a:prstGeom prst="rect">
            <a:avLst/>
          </a:prstGeom>
          <a:noFill/>
        </p:spPr>
        <p:txBody>
          <a:bodyPr wrap="square" rtlCol="0">
            <a:spAutoFit/>
          </a:bodyPr>
          <a:lstStyle/>
          <a:p>
            <a:r>
              <a:rPr lang="en-US" sz="2400" dirty="0">
                <a:latin typeface="+mj-lt"/>
                <a:hlinkClick r:id="rId4"/>
              </a:rPr>
              <a:t>https://www.bnl.gov/ps/</a:t>
            </a:r>
            <a:endParaRPr lang="en-US" sz="2400" dirty="0">
              <a:latin typeface="+mj-lt"/>
            </a:endParaRPr>
          </a:p>
        </p:txBody>
      </p:sp>
    </p:spTree>
    <p:extLst>
      <p:ext uri="{BB962C8B-B14F-4D97-AF65-F5344CB8AC3E}">
        <p14:creationId xmlns:p14="http://schemas.microsoft.com/office/powerpoint/2010/main" val="80865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76312" y="-19050"/>
            <a:ext cx="7191375" cy="6896100"/>
          </a:xfrm>
          <a:prstGeom prst="rect">
            <a:avLst/>
          </a:prstGeom>
        </p:spPr>
      </p:pic>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6" name="Right Arrow 5"/>
          <p:cNvSpPr/>
          <p:nvPr/>
        </p:nvSpPr>
        <p:spPr>
          <a:xfrm>
            <a:off x="6876298" y="7620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10400" y="464403"/>
            <a:ext cx="2133600" cy="830997"/>
          </a:xfrm>
          <a:prstGeom prst="rect">
            <a:avLst/>
          </a:prstGeom>
          <a:noFill/>
        </p:spPr>
        <p:txBody>
          <a:bodyPr wrap="square" rtlCol="0">
            <a:spAutoFit/>
          </a:bodyPr>
          <a:lstStyle/>
          <a:p>
            <a:r>
              <a:rPr lang="en-US" sz="2400" dirty="0">
                <a:latin typeface="+mj-lt"/>
              </a:rPr>
              <a:t>Spectrometer and sample</a:t>
            </a:r>
          </a:p>
        </p:txBody>
      </p:sp>
    </p:spTree>
    <p:extLst>
      <p:ext uri="{BB962C8B-B14F-4D97-AF65-F5344CB8AC3E}">
        <p14:creationId xmlns:p14="http://schemas.microsoft.com/office/powerpoint/2010/main" val="3224581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99937" y="76200"/>
            <a:ext cx="7162800" cy="6404178"/>
          </a:xfrm>
          <a:prstGeom prst="rect">
            <a:avLst/>
          </a:prstGeom>
        </p:spPr>
      </p:pic>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6" name="TextBox 5"/>
          <p:cNvSpPr txBox="1"/>
          <p:nvPr/>
        </p:nvSpPr>
        <p:spPr>
          <a:xfrm>
            <a:off x="152400" y="304800"/>
            <a:ext cx="3962400" cy="830997"/>
          </a:xfrm>
          <a:prstGeom prst="rect">
            <a:avLst/>
          </a:prstGeom>
          <a:noFill/>
        </p:spPr>
        <p:txBody>
          <a:bodyPr wrap="square" rtlCol="0">
            <a:spAutoFit/>
          </a:bodyPr>
          <a:lstStyle/>
          <a:p>
            <a:r>
              <a:rPr lang="en-US" sz="2400" dirty="0">
                <a:latin typeface="+mj-lt"/>
              </a:rPr>
              <a:t>Overview of developed beamlines.</a:t>
            </a:r>
          </a:p>
        </p:txBody>
      </p:sp>
    </p:spTree>
    <p:extLst>
      <p:ext uri="{BB962C8B-B14F-4D97-AF65-F5344CB8AC3E}">
        <p14:creationId xmlns:p14="http://schemas.microsoft.com/office/powerpoint/2010/main" val="500938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032" y="638128"/>
            <a:ext cx="6324600" cy="5186172"/>
          </a:xfrm>
          <a:prstGeom prst="rect">
            <a:avLst/>
          </a:prstGeom>
        </p:spPr>
      </p:pic>
      <p:sp>
        <p:nvSpPr>
          <p:cNvPr id="10" name="TextBox 9"/>
          <p:cNvSpPr txBox="1"/>
          <p:nvPr/>
        </p:nvSpPr>
        <p:spPr>
          <a:xfrm>
            <a:off x="228600" y="152400"/>
            <a:ext cx="8458200" cy="461665"/>
          </a:xfrm>
          <a:prstGeom prst="rect">
            <a:avLst/>
          </a:prstGeom>
          <a:noFill/>
        </p:spPr>
        <p:txBody>
          <a:bodyPr wrap="square" rtlCol="0">
            <a:spAutoFit/>
          </a:bodyPr>
          <a:lstStyle/>
          <a:p>
            <a:r>
              <a:rPr lang="en-US" sz="2400" dirty="0">
                <a:latin typeface="+mj-lt"/>
              </a:rPr>
              <a:t>Advanced photon source, Argonne National Laboratory</a:t>
            </a:r>
          </a:p>
        </p:txBody>
      </p:sp>
      <p:sp>
        <p:nvSpPr>
          <p:cNvPr id="11" name="TextBox 10"/>
          <p:cNvSpPr txBox="1"/>
          <p:nvPr/>
        </p:nvSpPr>
        <p:spPr>
          <a:xfrm>
            <a:off x="2743200" y="5856384"/>
            <a:ext cx="6553200" cy="461665"/>
          </a:xfrm>
          <a:prstGeom prst="rect">
            <a:avLst/>
          </a:prstGeom>
          <a:noFill/>
        </p:spPr>
        <p:txBody>
          <a:bodyPr wrap="square" rtlCol="0">
            <a:spAutoFit/>
          </a:bodyPr>
          <a:lstStyle/>
          <a:p>
            <a:r>
              <a:rPr lang="en-US" sz="2400" dirty="0">
                <a:latin typeface="+mj-lt"/>
              </a:rPr>
              <a:t>https://www.aps.anl.gov/</a:t>
            </a:r>
          </a:p>
        </p:txBody>
      </p:sp>
    </p:spTree>
    <p:extLst>
      <p:ext uri="{BB962C8B-B14F-4D97-AF65-F5344CB8AC3E}">
        <p14:creationId xmlns:p14="http://schemas.microsoft.com/office/powerpoint/2010/main" val="83191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624253495"/>
              </p:ext>
            </p:extLst>
          </p:nvPr>
        </p:nvGraphicFramePr>
        <p:xfrm>
          <a:off x="2143125" y="176213"/>
          <a:ext cx="6554788" cy="1512887"/>
        </p:xfrm>
        <a:graphic>
          <a:graphicData uri="http://schemas.openxmlformats.org/presentationml/2006/ole">
            <mc:AlternateContent xmlns:mc="http://schemas.openxmlformats.org/markup-compatibility/2006">
              <mc:Choice xmlns:v="urn:schemas-microsoft-com:vml" Requires="v">
                <p:oleObj spid="_x0000_s23714" name="Equation" r:id="rId4" imgW="3200400" imgH="736560" progId="Equation.DSMT4">
                  <p:embed/>
                </p:oleObj>
              </mc:Choice>
              <mc:Fallback>
                <p:oleObj name="Equation" r:id="rId4" imgW="3200400" imgH="736560" progId="Equation.DSMT4">
                  <p:embed/>
                  <p:pic>
                    <p:nvPicPr>
                      <p:cNvPr id="0" name="Object 6"/>
                      <p:cNvPicPr>
                        <a:picLocks noChangeAspect="1" noChangeArrowheads="1"/>
                      </p:cNvPicPr>
                      <p:nvPr/>
                    </p:nvPicPr>
                    <p:blipFill>
                      <a:blip r:embed="rId5"/>
                      <a:srcRect/>
                      <a:stretch>
                        <a:fillRect/>
                      </a:stretch>
                    </p:blipFill>
                    <p:spPr bwMode="auto">
                      <a:xfrm>
                        <a:off x="2143125" y="176213"/>
                        <a:ext cx="6554788"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291339633"/>
              </p:ext>
            </p:extLst>
          </p:nvPr>
        </p:nvGraphicFramePr>
        <p:xfrm>
          <a:off x="30705" y="3076575"/>
          <a:ext cx="4967288" cy="2533650"/>
        </p:xfrm>
        <a:graphic>
          <a:graphicData uri="http://schemas.openxmlformats.org/presentationml/2006/ole">
            <mc:AlternateContent xmlns:mc="http://schemas.openxmlformats.org/markup-compatibility/2006">
              <mc:Choice xmlns:v="urn:schemas-microsoft-com:vml" Requires="v">
                <p:oleObj spid="_x0000_s23715" name="Equation" r:id="rId6" imgW="2489040" imgH="1231560" progId="Equation.DSMT4">
                  <p:embed/>
                </p:oleObj>
              </mc:Choice>
              <mc:Fallback>
                <p:oleObj name="Equation" r:id="rId6" imgW="2489040" imgH="1231560" progId="Equation.DSMT4">
                  <p:embed/>
                  <p:pic>
                    <p:nvPicPr>
                      <p:cNvPr id="0" name="Object 21"/>
                      <p:cNvPicPr>
                        <a:picLocks noChangeAspect="1" noChangeArrowheads="1"/>
                      </p:cNvPicPr>
                      <p:nvPr/>
                    </p:nvPicPr>
                    <p:blipFill>
                      <a:blip r:embed="rId7"/>
                      <a:srcRect/>
                      <a:stretch>
                        <a:fillRect/>
                      </a:stretch>
                    </p:blipFill>
                    <p:spPr bwMode="auto">
                      <a:xfrm>
                        <a:off x="30705" y="3076575"/>
                        <a:ext cx="49672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3121913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465621876"/>
              </p:ext>
            </p:extLst>
          </p:nvPr>
        </p:nvGraphicFramePr>
        <p:xfrm>
          <a:off x="3851275" y="403225"/>
          <a:ext cx="4964113" cy="2530475"/>
        </p:xfrm>
        <a:graphic>
          <a:graphicData uri="http://schemas.openxmlformats.org/presentationml/2006/ole">
            <mc:AlternateContent xmlns:mc="http://schemas.openxmlformats.org/markup-compatibility/2006">
              <mc:Choice xmlns:v="urn:schemas-microsoft-com:vml" Requires="v">
                <p:oleObj spid="_x0000_s24735" name="Equation" r:id="rId4" imgW="2489040" imgH="1231560" progId="Equation.DSMT4">
                  <p:embed/>
                </p:oleObj>
              </mc:Choice>
              <mc:Fallback>
                <p:oleObj name="Equation" r:id="rId4" imgW="2489040" imgH="1231560" progId="Equation.DSMT4">
                  <p:embed/>
                  <p:pic>
                    <p:nvPicPr>
                      <p:cNvPr id="0" name="Object 32"/>
                      <p:cNvPicPr>
                        <a:picLocks noChangeAspect="1" noChangeArrowheads="1"/>
                      </p:cNvPicPr>
                      <p:nvPr/>
                    </p:nvPicPr>
                    <p:blipFill>
                      <a:blip r:embed="rId5"/>
                      <a:srcRect/>
                      <a:stretch>
                        <a:fillRect/>
                      </a:stretch>
                    </p:blipFill>
                    <p:spPr bwMode="auto">
                      <a:xfrm>
                        <a:off x="3851275" y="403225"/>
                        <a:ext cx="49641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0123102"/>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spid="_x0000_s24736" name="Equation" r:id="rId6" imgW="5816520" imgH="1777680" progId="Equation.DSMT4">
                  <p:embed/>
                </p:oleObj>
              </mc:Choice>
              <mc:Fallback>
                <p:oleObj name="Equation" r:id="rId6" imgW="5816520" imgH="1777680" progId="Equation.DSMT4">
                  <p:embed/>
                  <p:pic>
                    <p:nvPicPr>
                      <p:cNvPr id="0" name="Object 21"/>
                      <p:cNvPicPr>
                        <a:picLocks noChangeAspect="1" noChangeArrowheads="1"/>
                      </p:cNvPicPr>
                      <p:nvPr/>
                    </p:nvPicPr>
                    <p:blipFill>
                      <a:blip r:embed="rId7"/>
                      <a:srcRect/>
                      <a:stretch>
                        <a:fillRect/>
                      </a:stretch>
                    </p:blipFill>
                    <p:spPr bwMode="auto">
                      <a:xfrm>
                        <a:off x="292100" y="3437868"/>
                        <a:ext cx="8559800" cy="2505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1519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563065263"/>
              </p:ext>
            </p:extLst>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spid="_x0000_s27890" name="Equation" r:id="rId4" imgW="2577960" imgH="774360" progId="Equation.DSMT4">
                  <p:embed/>
                </p:oleObj>
              </mc:Choice>
              <mc:Fallback>
                <p:oleObj name="Equation" r:id="rId4" imgW="2577960" imgH="774360" progId="Equation.DSMT4">
                  <p:embed/>
                  <p:pic>
                    <p:nvPicPr>
                      <p:cNvPr id="0" name="Object 22"/>
                      <p:cNvPicPr>
                        <a:picLocks noChangeAspect="1" noChangeArrowheads="1"/>
                      </p:cNvPicPr>
                      <p:nvPr/>
                    </p:nvPicPr>
                    <p:blipFill>
                      <a:blip r:embed="rId5"/>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spid="_x0000_s27891" name="Equation" r:id="rId6" imgW="139680" imgH="241200" progId="Equation.DSMT4">
                    <p:embed/>
                  </p:oleObj>
                </mc:Choice>
                <mc:Fallback>
                  <p:oleObj name="Equation" r:id="rId6" imgW="139680" imgH="241200" progId="Equation.DSMT4">
                    <p:embed/>
                    <p:pic>
                      <p:nvPicPr>
                        <p:cNvPr id="0" name="Object 38"/>
                        <p:cNvPicPr>
                          <a:picLocks noChangeAspect="1" noChangeArrowheads="1"/>
                        </p:cNvPicPr>
                        <p:nvPr/>
                      </p:nvPicPr>
                      <p:blipFill>
                        <a:blip r:embed="rId7"/>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spid="_x0000_s27892" name="Equation" r:id="rId8" imgW="177480" imgH="228600" progId="Equation.DSMT4">
                    <p:embed/>
                  </p:oleObj>
                </mc:Choice>
                <mc:Fallback>
                  <p:oleObj name="Equation" r:id="rId8" imgW="177480" imgH="228600" progId="Equation.DSMT4">
                    <p:embed/>
                    <p:pic>
                      <p:nvPicPr>
                        <p:cNvPr id="0" name="Object 38"/>
                        <p:cNvPicPr>
                          <a:picLocks noChangeAspect="1" noChangeArrowheads="1"/>
                        </p:cNvPicPr>
                        <p:nvPr/>
                      </p:nvPicPr>
                      <p:blipFill>
                        <a:blip r:embed="rId9"/>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3174615183"/>
              </p:ext>
            </p:extLst>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spid="_x0000_s27893" name="Equation" r:id="rId10" imgW="2781000" imgH="1650960" progId="Equation.DSMT4">
                  <p:embed/>
                </p:oleObj>
              </mc:Choice>
              <mc:Fallback>
                <p:oleObj name="Equation" r:id="rId10" imgW="2781000" imgH="1650960" progId="Equation.DSMT4">
                  <p:embed/>
                  <p:pic>
                    <p:nvPicPr>
                      <p:cNvPr id="0" name="Object 38"/>
                      <p:cNvPicPr>
                        <a:picLocks noChangeAspect="1" noChangeArrowheads="1"/>
                      </p:cNvPicPr>
                      <p:nvPr/>
                    </p:nvPicPr>
                    <p:blipFill>
                      <a:blip r:embed="rId11"/>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87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2637286"/>
              </p:ext>
            </p:extLst>
          </p:nvPr>
        </p:nvGraphicFramePr>
        <p:xfrm>
          <a:off x="381000" y="392113"/>
          <a:ext cx="8343900" cy="3781425"/>
        </p:xfrm>
        <a:graphic>
          <a:graphicData uri="http://schemas.openxmlformats.org/presentationml/2006/ole">
            <mc:AlternateContent xmlns:mc="http://schemas.openxmlformats.org/markup-compatibility/2006">
              <mc:Choice xmlns:v="urn:schemas-microsoft-com:vml" Requires="v">
                <p:oleObj spid="_x0000_s28793" name="Equation" r:id="rId4" imgW="4597200" imgH="2234880" progId="Equation.DSMT4">
                  <p:embed/>
                </p:oleObj>
              </mc:Choice>
              <mc:Fallback>
                <p:oleObj name="Equation" r:id="rId4" imgW="4597200" imgH="2234880" progId="Equation.DSMT4">
                  <p:embed/>
                  <p:pic>
                    <p:nvPicPr>
                      <p:cNvPr id="0" name="Object 43"/>
                      <p:cNvPicPr>
                        <a:picLocks noChangeAspect="1" noChangeArrowheads="1"/>
                      </p:cNvPicPr>
                      <p:nvPr/>
                    </p:nvPicPr>
                    <p:blipFill>
                      <a:blip r:embed="rId5"/>
                      <a:srcRect/>
                      <a:stretch>
                        <a:fillRect/>
                      </a:stretch>
                    </p:blipFill>
                    <p:spPr bwMode="auto">
                      <a:xfrm>
                        <a:off x="381000" y="392113"/>
                        <a:ext cx="8343900" cy="37814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1604748"/>
              </p:ext>
            </p:extLst>
          </p:nvPr>
        </p:nvGraphicFramePr>
        <p:xfrm>
          <a:off x="555625" y="3919538"/>
          <a:ext cx="6707188" cy="2019300"/>
        </p:xfrm>
        <a:graphic>
          <a:graphicData uri="http://schemas.openxmlformats.org/presentationml/2006/ole">
            <mc:AlternateContent xmlns:mc="http://schemas.openxmlformats.org/markup-compatibility/2006">
              <mc:Choice xmlns:v="urn:schemas-microsoft-com:vml" Requires="v">
                <p:oleObj spid="_x0000_s28794" name="Equation" r:id="rId6" imgW="3695400" imgH="1193760" progId="Equation.DSMT4">
                  <p:embed/>
                </p:oleObj>
              </mc:Choice>
              <mc:Fallback>
                <p:oleObj name="Equation" r:id="rId6" imgW="3695400" imgH="1193760" progId="Equation.DSMT4">
                  <p:embed/>
                  <p:pic>
                    <p:nvPicPr>
                      <p:cNvPr id="0" name="Object 4"/>
                      <p:cNvPicPr>
                        <a:picLocks noChangeAspect="1" noChangeArrowheads="1"/>
                      </p:cNvPicPr>
                      <p:nvPr/>
                    </p:nvPicPr>
                    <p:blipFill>
                      <a:blip r:embed="rId7"/>
                      <a:srcRect/>
                      <a:stretch>
                        <a:fillRect/>
                      </a:stretch>
                    </p:blipFill>
                    <p:spPr bwMode="auto">
                      <a:xfrm>
                        <a:off x="555625" y="3919538"/>
                        <a:ext cx="67071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62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94F26C-7C6C-40BB-BAC8-F784AD939CD3}"/>
              </a:ext>
            </a:extLst>
          </p:cNvPr>
          <p:cNvPicPr>
            <a:picLocks noChangeAspect="1"/>
          </p:cNvPicPr>
          <p:nvPr/>
        </p:nvPicPr>
        <p:blipFill>
          <a:blip r:embed="rId3"/>
          <a:stretch>
            <a:fillRect/>
          </a:stretch>
        </p:blipFill>
        <p:spPr>
          <a:xfrm>
            <a:off x="0" y="947179"/>
            <a:ext cx="9144000" cy="4963642"/>
          </a:xfrm>
          <a:prstGeom prst="rect">
            <a:avLst/>
          </a:prstGeom>
        </p:spPr>
      </p:pic>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8" name="Rectangle 7"/>
          <p:cNvSpPr/>
          <p:nvPr/>
        </p:nvSpPr>
        <p:spPr>
          <a:xfrm>
            <a:off x="0" y="2819400"/>
            <a:ext cx="8839200" cy="304800"/>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CCA8E61-095D-4AD9-8164-D28D6F721CD5}"/>
              </a:ext>
            </a:extLst>
          </p:cNvPr>
          <p:cNvSpPr txBox="1"/>
          <p:nvPr/>
        </p:nvSpPr>
        <p:spPr>
          <a:xfrm>
            <a:off x="4114800" y="4964591"/>
            <a:ext cx="5257800" cy="830997"/>
          </a:xfrm>
          <a:prstGeom prst="rect">
            <a:avLst/>
          </a:prstGeom>
          <a:noFill/>
        </p:spPr>
        <p:txBody>
          <a:bodyPr wrap="square" rtlCol="0">
            <a:spAutoFit/>
          </a:bodyPr>
          <a:lstStyle/>
          <a:p>
            <a:r>
              <a:rPr lang="en-US" sz="2400" b="1" dirty="0">
                <a:solidFill>
                  <a:srgbClr val="FF0000"/>
                </a:solidFill>
                <a:latin typeface="+mj-lt"/>
              </a:rPr>
              <a:t>Outstanding homework and project topics due Mon. 4/13/2020.</a:t>
            </a: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457200" y="609600"/>
            <a:ext cx="7010400" cy="461665"/>
          </a:xfrm>
          <a:prstGeom prst="rect">
            <a:avLst/>
          </a:prstGeom>
          <a:noFill/>
        </p:spPr>
        <p:txBody>
          <a:bodyPr wrap="square" rtlCol="0">
            <a:spAutoFit/>
          </a:bodyPr>
          <a:lstStyle/>
          <a:p>
            <a:r>
              <a:rPr lang="en-US" sz="2400" dirty="0">
                <a:latin typeface="+mj-lt"/>
              </a:rPr>
              <a:t>Modified Bessel functions</a:t>
            </a:r>
          </a:p>
        </p:txBody>
      </p:sp>
      <p:graphicFrame>
        <p:nvGraphicFramePr>
          <p:cNvPr id="6" name="Object 5"/>
          <p:cNvGraphicFramePr>
            <a:graphicFrameLocks noChangeAspect="1"/>
          </p:cNvGraphicFramePr>
          <p:nvPr>
            <p:extLst>
              <p:ext uri="{D42A27DB-BD31-4B8C-83A1-F6EECF244321}">
                <p14:modId xmlns:p14="http://schemas.microsoft.com/office/powerpoint/2010/main" val="423063081"/>
              </p:ext>
            </p:extLst>
          </p:nvPr>
        </p:nvGraphicFramePr>
        <p:xfrm>
          <a:off x="228600" y="1006642"/>
          <a:ext cx="8689975" cy="990600"/>
        </p:xfrm>
        <a:graphic>
          <a:graphicData uri="http://schemas.openxmlformats.org/presentationml/2006/ole">
            <mc:AlternateContent xmlns:mc="http://schemas.openxmlformats.org/markup-compatibility/2006">
              <mc:Choice xmlns:v="urn:schemas-microsoft-com:vml" Requires="v">
                <p:oleObj spid="_x0000_s25752" name="数式" r:id="rId4" imgW="4356000" imgH="482400" progId="Equation.3">
                  <p:embed/>
                </p:oleObj>
              </mc:Choice>
              <mc:Fallback>
                <p:oleObj name="数式" r:id="rId4" imgW="4356000" imgH="482400" progId="Equation.3">
                  <p:embed/>
                  <p:pic>
                    <p:nvPicPr>
                      <p:cNvPr id="0" name="Object 21"/>
                      <p:cNvPicPr>
                        <a:picLocks noChangeAspect="1" noChangeArrowheads="1"/>
                      </p:cNvPicPr>
                      <p:nvPr/>
                    </p:nvPicPr>
                    <p:blipFill>
                      <a:blip r:embed="rId5"/>
                      <a:srcRect/>
                      <a:stretch>
                        <a:fillRect/>
                      </a:stretch>
                    </p:blipFill>
                    <p:spPr bwMode="auto">
                      <a:xfrm>
                        <a:off x="228600" y="1006642"/>
                        <a:ext cx="8689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49554277"/>
              </p:ext>
            </p:extLst>
          </p:nvPr>
        </p:nvGraphicFramePr>
        <p:xfrm>
          <a:off x="685800" y="2394284"/>
          <a:ext cx="7936295" cy="4087813"/>
        </p:xfrm>
        <a:graphic>
          <a:graphicData uri="http://schemas.openxmlformats.org/presentationml/2006/ole">
            <mc:AlternateContent xmlns:mc="http://schemas.openxmlformats.org/markup-compatibility/2006">
              <mc:Choice xmlns:v="urn:schemas-microsoft-com:vml" Requires="v">
                <p:oleObj spid="_x0000_s25753" name="Equation" r:id="rId6" imgW="5600520" imgH="2806560" progId="Equation.DSMT4">
                  <p:embed/>
                </p:oleObj>
              </mc:Choice>
              <mc:Fallback>
                <p:oleObj name="Equation" r:id="rId6" imgW="5600520" imgH="2806560" progId="Equation.DSMT4">
                  <p:embed/>
                  <p:pic>
                    <p:nvPicPr>
                      <p:cNvPr id="0" name="Object 5"/>
                      <p:cNvPicPr>
                        <a:picLocks noChangeAspect="1" noChangeArrowheads="1"/>
                      </p:cNvPicPr>
                      <p:nvPr/>
                    </p:nvPicPr>
                    <p:blipFill>
                      <a:blip r:embed="rId7"/>
                      <a:srcRect/>
                      <a:stretch>
                        <a:fillRect/>
                      </a:stretch>
                    </p:blipFill>
                    <p:spPr bwMode="auto">
                      <a:xfrm>
                        <a:off x="685800" y="2394284"/>
                        <a:ext cx="7936295" cy="4087813"/>
                      </a:xfrm>
                      <a:prstGeom prst="rect">
                        <a:avLst/>
                      </a:prstGeom>
                      <a:noFill/>
                      <a:ln>
                        <a:noFill/>
                      </a:ln>
                    </p:spPr>
                  </p:pic>
                </p:oleObj>
              </mc:Fallback>
            </mc:AlternateContent>
          </a:graphicData>
        </a:graphic>
      </p:graphicFrame>
      <p:sp>
        <p:nvSpPr>
          <p:cNvPr id="8" name="TextBox 7"/>
          <p:cNvSpPr txBox="1"/>
          <p:nvPr/>
        </p:nvSpPr>
        <p:spPr>
          <a:xfrm>
            <a:off x="457200" y="1981200"/>
            <a:ext cx="4648200" cy="461665"/>
          </a:xfrm>
          <a:prstGeom prst="rect">
            <a:avLst/>
          </a:prstGeom>
          <a:noFill/>
        </p:spPr>
        <p:txBody>
          <a:bodyPr wrap="square" rtlCol="0">
            <a:spAutoFit/>
          </a:bodyPr>
          <a:lstStyle/>
          <a:p>
            <a:r>
              <a:rPr lang="en-US" sz="2400" dirty="0">
                <a:latin typeface="+mj-lt"/>
              </a:rPr>
              <a:t>Exponential factor</a:t>
            </a:r>
          </a:p>
        </p:txBody>
      </p:sp>
      <p:sp>
        <p:nvSpPr>
          <p:cNvPr id="9" name="TextBox 8"/>
          <p:cNvSpPr txBox="1"/>
          <p:nvPr/>
        </p:nvSpPr>
        <p:spPr>
          <a:xfrm>
            <a:off x="304800" y="71735"/>
            <a:ext cx="7010400" cy="461665"/>
          </a:xfrm>
          <a:prstGeom prst="rect">
            <a:avLst/>
          </a:prstGeom>
          <a:noFill/>
        </p:spPr>
        <p:txBody>
          <a:bodyPr wrap="square" rtlCol="0">
            <a:spAutoFit/>
          </a:bodyPr>
          <a:lstStyle/>
          <a:p>
            <a:r>
              <a:rPr lang="en-US" sz="2400" dirty="0">
                <a:latin typeface="+mj-lt"/>
              </a:rPr>
              <a:t>Some details:</a:t>
            </a:r>
          </a:p>
        </p:txBody>
      </p:sp>
    </p:spTree>
    <p:extLst>
      <p:ext uri="{BB962C8B-B14F-4D97-AF65-F5344CB8AC3E}">
        <p14:creationId xmlns:p14="http://schemas.microsoft.com/office/powerpoint/2010/main" val="1665522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550283"/>
              </p:ext>
            </p:extLst>
          </p:nvPr>
        </p:nvGraphicFramePr>
        <p:xfrm>
          <a:off x="533400" y="2133600"/>
          <a:ext cx="6584950" cy="1136650"/>
        </p:xfrm>
        <a:graphic>
          <a:graphicData uri="http://schemas.openxmlformats.org/presentationml/2006/ole">
            <mc:AlternateContent xmlns:mc="http://schemas.openxmlformats.org/markup-compatibility/2006">
              <mc:Choice xmlns:v="urn:schemas-microsoft-com:vml" Requires="v">
                <p:oleObj spid="_x0000_s30102" name="Equation" r:id="rId4" imgW="3619440" imgH="672840" progId="Equation.DSMT4">
                  <p:embed/>
                </p:oleObj>
              </mc:Choice>
              <mc:Fallback>
                <p:oleObj name="Equation" r:id="rId4" imgW="3619440" imgH="672840" progId="Equation.DSMT4">
                  <p:embed/>
                  <p:pic>
                    <p:nvPicPr>
                      <p:cNvPr id="0" name="Object 4"/>
                      <p:cNvPicPr>
                        <a:picLocks noChangeAspect="1" noChangeArrowheads="1"/>
                      </p:cNvPicPr>
                      <p:nvPr/>
                    </p:nvPicPr>
                    <p:blipFill>
                      <a:blip r:embed="rId5"/>
                      <a:srcRect/>
                      <a:stretch>
                        <a:fillRect/>
                      </a:stretch>
                    </p:blipFill>
                    <p:spPr bwMode="auto">
                      <a:xfrm>
                        <a:off x="533400" y="2133600"/>
                        <a:ext cx="6584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798500"/>
              </p:ext>
            </p:extLst>
          </p:nvPr>
        </p:nvGraphicFramePr>
        <p:xfrm>
          <a:off x="188645" y="4038600"/>
          <a:ext cx="852488" cy="709612"/>
        </p:xfrm>
        <a:graphic>
          <a:graphicData uri="http://schemas.openxmlformats.org/presentationml/2006/ole">
            <mc:AlternateContent xmlns:mc="http://schemas.openxmlformats.org/markup-compatibility/2006">
              <mc:Choice xmlns:v="urn:schemas-microsoft-com:vml" Requires="v">
                <p:oleObj spid="_x0000_s30103" name="Equation" r:id="rId6" imgW="469800" imgH="419040" progId="Equation.DSMT4">
                  <p:embed/>
                </p:oleObj>
              </mc:Choice>
              <mc:Fallback>
                <p:oleObj name="Equation" r:id="rId6" imgW="469800" imgH="419040" progId="Equation.DSMT4">
                  <p:embed/>
                  <p:pic>
                    <p:nvPicPr>
                      <p:cNvPr id="0" name="Object 5"/>
                      <p:cNvPicPr>
                        <a:picLocks noChangeAspect="1" noChangeArrowheads="1"/>
                      </p:cNvPicPr>
                      <p:nvPr/>
                    </p:nvPicPr>
                    <p:blipFill>
                      <a:blip r:embed="rId7"/>
                      <a:srcRect/>
                      <a:stretch>
                        <a:fillRect/>
                      </a:stretch>
                    </p:blipFill>
                    <p:spPr bwMode="auto">
                      <a:xfrm>
                        <a:off x="188645" y="4038600"/>
                        <a:ext cx="8524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1080" y="3421380"/>
            <a:ext cx="743712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62963137"/>
              </p:ext>
            </p:extLst>
          </p:nvPr>
        </p:nvGraphicFramePr>
        <p:xfrm>
          <a:off x="4572000" y="5937250"/>
          <a:ext cx="808037" cy="387350"/>
        </p:xfrm>
        <a:graphic>
          <a:graphicData uri="http://schemas.openxmlformats.org/presentationml/2006/ole">
            <mc:AlternateContent xmlns:mc="http://schemas.openxmlformats.org/markup-compatibility/2006">
              <mc:Choice xmlns:v="urn:schemas-microsoft-com:vml" Requires="v">
                <p:oleObj spid="_x0000_s30104" name="Equation" r:id="rId9" imgW="444240" imgH="228600" progId="Equation.DSMT4">
                  <p:embed/>
                </p:oleObj>
              </mc:Choice>
              <mc:Fallback>
                <p:oleObj name="Equation" r:id="rId9" imgW="444240" imgH="228600" progId="Equation.DSMT4">
                  <p:embed/>
                  <p:pic>
                    <p:nvPicPr>
                      <p:cNvPr id="0" name="Object 4"/>
                      <p:cNvPicPr>
                        <a:picLocks noChangeAspect="1" noChangeArrowheads="1"/>
                      </p:cNvPicPr>
                      <p:nvPr/>
                    </p:nvPicPr>
                    <p:blipFill>
                      <a:blip r:embed="rId10"/>
                      <a:srcRect/>
                      <a:stretch>
                        <a:fillRect/>
                      </a:stretch>
                    </p:blipFill>
                    <p:spPr bwMode="auto">
                      <a:xfrm>
                        <a:off x="4572000" y="5937250"/>
                        <a:ext cx="808037" cy="38735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4701679"/>
              </p:ext>
            </p:extLst>
          </p:nvPr>
        </p:nvGraphicFramePr>
        <p:xfrm>
          <a:off x="304800" y="109538"/>
          <a:ext cx="6753225" cy="2019300"/>
        </p:xfrm>
        <a:graphic>
          <a:graphicData uri="http://schemas.openxmlformats.org/presentationml/2006/ole">
            <mc:AlternateContent xmlns:mc="http://schemas.openxmlformats.org/markup-compatibility/2006">
              <mc:Choice xmlns:v="urn:schemas-microsoft-com:vml" Requires="v">
                <p:oleObj spid="_x0000_s30105" name="Equation" r:id="rId11" imgW="3720960" imgH="1193760" progId="Equation.DSMT4">
                  <p:embed/>
                </p:oleObj>
              </mc:Choice>
              <mc:Fallback>
                <p:oleObj name="Equation" r:id="rId11" imgW="3720960" imgH="1193760" progId="Equation.DSMT4">
                  <p:embed/>
                  <p:pic>
                    <p:nvPicPr>
                      <p:cNvPr id="0" name="Object 5"/>
                      <p:cNvPicPr>
                        <a:picLocks noChangeAspect="1" noChangeArrowheads="1"/>
                      </p:cNvPicPr>
                      <p:nvPr/>
                    </p:nvPicPr>
                    <p:blipFill>
                      <a:blip r:embed="rId12"/>
                      <a:srcRect/>
                      <a:stretch>
                        <a:fillRect/>
                      </a:stretch>
                    </p:blipFill>
                    <p:spPr bwMode="auto">
                      <a:xfrm>
                        <a:off x="304800" y="109538"/>
                        <a:ext cx="6753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222125"/>
              </p:ext>
            </p:extLst>
          </p:nvPr>
        </p:nvGraphicFramePr>
        <p:xfrm>
          <a:off x="3619500" y="3657600"/>
          <a:ext cx="715963" cy="342900"/>
        </p:xfrm>
        <a:graphic>
          <a:graphicData uri="http://schemas.openxmlformats.org/presentationml/2006/ole">
            <mc:AlternateContent xmlns:mc="http://schemas.openxmlformats.org/markup-compatibility/2006">
              <mc:Choice xmlns:v="urn:schemas-microsoft-com:vml" Requires="v">
                <p:oleObj spid="_x0000_s30106" name="Equation" r:id="rId13" imgW="393480" imgH="203040" progId="Equation.DSMT4">
                  <p:embed/>
                </p:oleObj>
              </mc:Choice>
              <mc:Fallback>
                <p:oleObj name="Equation" r:id="rId13" imgW="393480" imgH="203040" progId="Equation.DSMT4">
                  <p:embed/>
                  <p:pic>
                    <p:nvPicPr>
                      <p:cNvPr id="0" name="Object 4"/>
                      <p:cNvPicPr>
                        <a:picLocks noChangeAspect="1" noChangeArrowheads="1"/>
                      </p:cNvPicPr>
                      <p:nvPr/>
                    </p:nvPicPr>
                    <p:blipFill>
                      <a:blip r:embed="rId14"/>
                      <a:srcRect/>
                      <a:stretch>
                        <a:fillRect/>
                      </a:stretch>
                    </p:blipFill>
                    <p:spPr bwMode="auto">
                      <a:xfrm>
                        <a:off x="3619500" y="3657600"/>
                        <a:ext cx="715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0216131"/>
              </p:ext>
            </p:extLst>
          </p:nvPr>
        </p:nvGraphicFramePr>
        <p:xfrm>
          <a:off x="3325813" y="4533900"/>
          <a:ext cx="923925" cy="342900"/>
        </p:xfrm>
        <a:graphic>
          <a:graphicData uri="http://schemas.openxmlformats.org/presentationml/2006/ole">
            <mc:AlternateContent xmlns:mc="http://schemas.openxmlformats.org/markup-compatibility/2006">
              <mc:Choice xmlns:v="urn:schemas-microsoft-com:vml" Requires="v">
                <p:oleObj spid="_x0000_s30107" name="Equation" r:id="rId15" imgW="507960" imgH="203040" progId="Equation.DSMT4">
                  <p:embed/>
                </p:oleObj>
              </mc:Choice>
              <mc:Fallback>
                <p:oleObj name="Equation" r:id="rId15" imgW="507960" imgH="203040" progId="Equation.DSMT4">
                  <p:embed/>
                  <p:pic>
                    <p:nvPicPr>
                      <p:cNvPr id="0" name="Object 8"/>
                      <p:cNvPicPr>
                        <a:picLocks noChangeAspect="1" noChangeArrowheads="1"/>
                      </p:cNvPicPr>
                      <p:nvPr/>
                    </p:nvPicPr>
                    <p:blipFill>
                      <a:blip r:embed="rId16"/>
                      <a:srcRect/>
                      <a:stretch>
                        <a:fillRect/>
                      </a:stretch>
                    </p:blipFill>
                    <p:spPr bwMode="auto">
                      <a:xfrm>
                        <a:off x="3325813" y="4533900"/>
                        <a:ext cx="92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239303"/>
              </p:ext>
            </p:extLst>
          </p:nvPr>
        </p:nvGraphicFramePr>
        <p:xfrm>
          <a:off x="2922588" y="5029200"/>
          <a:ext cx="715962" cy="342900"/>
        </p:xfrm>
        <a:graphic>
          <a:graphicData uri="http://schemas.openxmlformats.org/presentationml/2006/ole">
            <mc:AlternateContent xmlns:mc="http://schemas.openxmlformats.org/markup-compatibility/2006">
              <mc:Choice xmlns:v="urn:schemas-microsoft-com:vml" Requires="v">
                <p:oleObj spid="_x0000_s30108" name="Equation" r:id="rId17" imgW="393480" imgH="203040" progId="Equation.DSMT4">
                  <p:embed/>
                </p:oleObj>
              </mc:Choice>
              <mc:Fallback>
                <p:oleObj name="Equation" r:id="rId17" imgW="393480" imgH="203040" progId="Equation.DSMT4">
                  <p:embed/>
                  <p:pic>
                    <p:nvPicPr>
                      <p:cNvPr id="0" name="Object 9"/>
                      <p:cNvPicPr>
                        <a:picLocks noChangeAspect="1" noChangeArrowheads="1"/>
                      </p:cNvPicPr>
                      <p:nvPr/>
                    </p:nvPicPr>
                    <p:blipFill>
                      <a:blip r:embed="rId18"/>
                      <a:srcRect/>
                      <a:stretch>
                        <a:fillRect/>
                      </a:stretch>
                    </p:blipFill>
                    <p:spPr bwMode="auto">
                      <a:xfrm>
                        <a:off x="2922588" y="5029200"/>
                        <a:ext cx="71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8380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4866013"/>
              </p:ext>
            </p:extLst>
          </p:nvPr>
        </p:nvGraphicFramePr>
        <p:xfrm>
          <a:off x="836454" y="683546"/>
          <a:ext cx="7491412" cy="2578100"/>
        </p:xfrm>
        <a:graphic>
          <a:graphicData uri="http://schemas.openxmlformats.org/presentationml/2006/ole">
            <mc:AlternateContent xmlns:mc="http://schemas.openxmlformats.org/markup-compatibility/2006">
              <mc:Choice xmlns:v="urn:schemas-microsoft-com:vml" Requires="v">
                <p:oleObj spid="_x0000_s33932" name="Equation" r:id="rId4" imgW="4127400" imgH="1523880" progId="Equation.DSMT4">
                  <p:embed/>
                </p:oleObj>
              </mc:Choice>
              <mc:Fallback>
                <p:oleObj name="Equation" r:id="rId4" imgW="4127400" imgH="1523880" progId="Equation.DSMT4">
                  <p:embed/>
                  <p:pic>
                    <p:nvPicPr>
                      <p:cNvPr id="0" name=""/>
                      <p:cNvPicPr>
                        <a:picLocks noChangeAspect="1" noChangeArrowheads="1"/>
                      </p:cNvPicPr>
                      <p:nvPr/>
                    </p:nvPicPr>
                    <p:blipFill>
                      <a:blip r:embed="rId5"/>
                      <a:srcRect/>
                      <a:stretch>
                        <a:fillRect/>
                      </a:stretch>
                    </p:blipFill>
                    <p:spPr bwMode="auto">
                      <a:xfrm>
                        <a:off x="836454" y="683546"/>
                        <a:ext cx="74914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More details</a:t>
            </a:r>
          </a:p>
        </p:txBody>
      </p:sp>
      <p:pic>
        <p:nvPicPr>
          <p:cNvPr id="7" name="Picture 6"/>
          <p:cNvPicPr>
            <a:picLocks noChangeAspect="1"/>
          </p:cNvPicPr>
          <p:nvPr/>
        </p:nvPicPr>
        <p:blipFill>
          <a:blip r:embed="rId6"/>
          <a:stretch>
            <a:fillRect/>
          </a:stretch>
        </p:blipFill>
        <p:spPr>
          <a:xfrm>
            <a:off x="10160" y="3524097"/>
            <a:ext cx="9144000" cy="27133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92203082"/>
              </p:ext>
            </p:extLst>
          </p:nvPr>
        </p:nvGraphicFramePr>
        <p:xfrm>
          <a:off x="4582160" y="6004799"/>
          <a:ext cx="751840" cy="393007"/>
        </p:xfrm>
        <a:graphic>
          <a:graphicData uri="http://schemas.openxmlformats.org/presentationml/2006/ole">
            <mc:AlternateContent xmlns:mc="http://schemas.openxmlformats.org/markup-compatibility/2006">
              <mc:Choice xmlns:v="urn:schemas-microsoft-com:vml" Requires="v">
                <p:oleObj spid="_x0000_s33933" name="Equation" r:id="rId7" imgW="558720" imgH="291960" progId="Equation.DSMT4">
                  <p:embed/>
                </p:oleObj>
              </mc:Choice>
              <mc:Fallback>
                <p:oleObj name="Equation" r:id="rId7" imgW="558720" imgH="291960" progId="Equation.DSMT4">
                  <p:embed/>
                  <p:pic>
                    <p:nvPicPr>
                      <p:cNvPr id="0" name=""/>
                      <p:cNvPicPr/>
                      <p:nvPr/>
                    </p:nvPicPr>
                    <p:blipFill>
                      <a:blip r:embed="rId8"/>
                      <a:stretch>
                        <a:fillRect/>
                      </a:stretch>
                    </p:blipFill>
                    <p:spPr>
                      <a:xfrm>
                        <a:off x="4582160" y="6004799"/>
                        <a:ext cx="751840" cy="39300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40168615"/>
              </p:ext>
            </p:extLst>
          </p:nvPr>
        </p:nvGraphicFramePr>
        <p:xfrm>
          <a:off x="4267200" y="3830998"/>
          <a:ext cx="1625600" cy="622300"/>
        </p:xfrm>
        <a:graphic>
          <a:graphicData uri="http://schemas.openxmlformats.org/presentationml/2006/ole">
            <mc:AlternateContent xmlns:mc="http://schemas.openxmlformats.org/markup-compatibility/2006">
              <mc:Choice xmlns:v="urn:schemas-microsoft-com:vml" Requires="v">
                <p:oleObj spid="_x0000_s33934" name="Equation" r:id="rId9" imgW="1625400" imgH="622080" progId="Equation.DSMT4">
                  <p:embed/>
                </p:oleObj>
              </mc:Choice>
              <mc:Fallback>
                <p:oleObj name="Equation" r:id="rId9" imgW="1625400" imgH="622080" progId="Equation.DSMT4">
                  <p:embed/>
                  <p:pic>
                    <p:nvPicPr>
                      <p:cNvPr id="0" name=""/>
                      <p:cNvPicPr/>
                      <p:nvPr/>
                    </p:nvPicPr>
                    <p:blipFill>
                      <a:blip r:embed="rId10"/>
                      <a:stretch>
                        <a:fillRect/>
                      </a:stretch>
                    </p:blipFill>
                    <p:spPr>
                      <a:xfrm>
                        <a:off x="4267200" y="3830998"/>
                        <a:ext cx="1625600" cy="622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8467466"/>
              </p:ext>
            </p:extLst>
          </p:nvPr>
        </p:nvGraphicFramePr>
        <p:xfrm>
          <a:off x="1294130" y="4258473"/>
          <a:ext cx="1587500" cy="622300"/>
        </p:xfrm>
        <a:graphic>
          <a:graphicData uri="http://schemas.openxmlformats.org/presentationml/2006/ole">
            <mc:AlternateContent xmlns:mc="http://schemas.openxmlformats.org/markup-compatibility/2006">
              <mc:Choice xmlns:v="urn:schemas-microsoft-com:vml" Requires="v">
                <p:oleObj spid="_x0000_s33935" name="Equation" r:id="rId11" imgW="1587240" imgH="622080" progId="Equation.DSMT4">
                  <p:embed/>
                </p:oleObj>
              </mc:Choice>
              <mc:Fallback>
                <p:oleObj name="Equation" r:id="rId11" imgW="1587240" imgH="622080" progId="Equation.DSMT4">
                  <p:embed/>
                  <p:pic>
                    <p:nvPicPr>
                      <p:cNvPr id="0" name=""/>
                      <p:cNvPicPr/>
                      <p:nvPr/>
                    </p:nvPicPr>
                    <p:blipFill>
                      <a:blip r:embed="rId12"/>
                      <a:stretch>
                        <a:fillRect/>
                      </a:stretch>
                    </p:blipFill>
                    <p:spPr>
                      <a:xfrm>
                        <a:off x="1294130" y="4258473"/>
                        <a:ext cx="1587500" cy="622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0378491"/>
              </p:ext>
            </p:extLst>
          </p:nvPr>
        </p:nvGraphicFramePr>
        <p:xfrm>
          <a:off x="2679700" y="4813300"/>
          <a:ext cx="1587500" cy="596900"/>
        </p:xfrm>
        <a:graphic>
          <a:graphicData uri="http://schemas.openxmlformats.org/presentationml/2006/ole">
            <mc:AlternateContent xmlns:mc="http://schemas.openxmlformats.org/markup-compatibility/2006">
              <mc:Choice xmlns:v="urn:schemas-microsoft-com:vml" Requires="v">
                <p:oleObj spid="_x0000_s33936" name="Equation" r:id="rId13" imgW="1587240" imgH="596880" progId="Equation.DSMT4">
                  <p:embed/>
                </p:oleObj>
              </mc:Choice>
              <mc:Fallback>
                <p:oleObj name="Equation" r:id="rId13" imgW="1587240" imgH="596880" progId="Equation.DSMT4">
                  <p:embed/>
                  <p:pic>
                    <p:nvPicPr>
                      <p:cNvPr id="0" name=""/>
                      <p:cNvPicPr/>
                      <p:nvPr/>
                    </p:nvPicPr>
                    <p:blipFill>
                      <a:blip r:embed="rId14"/>
                      <a:stretch>
                        <a:fillRect/>
                      </a:stretch>
                    </p:blipFill>
                    <p:spPr>
                      <a:xfrm>
                        <a:off x="2679700" y="4813300"/>
                        <a:ext cx="1587500" cy="596900"/>
                      </a:xfrm>
                      <a:prstGeom prst="rect">
                        <a:avLst/>
                      </a:prstGeom>
                    </p:spPr>
                  </p:pic>
                </p:oleObj>
              </mc:Fallback>
            </mc:AlternateContent>
          </a:graphicData>
        </a:graphic>
      </p:graphicFrame>
      <p:cxnSp>
        <p:nvCxnSpPr>
          <p:cNvPr id="13" name="Straight Arrow Connector 12"/>
          <p:cNvCxnSpPr/>
          <p:nvPr/>
        </p:nvCxnSpPr>
        <p:spPr>
          <a:xfrm flipH="1">
            <a:off x="1371600" y="5187674"/>
            <a:ext cx="1219200" cy="22252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85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B3628-6B3C-474E-845A-EF2921160917}"/>
              </a:ext>
            </a:extLst>
          </p:cNvPr>
          <p:cNvSpPr>
            <a:spLocks noGrp="1"/>
          </p:cNvSpPr>
          <p:nvPr>
            <p:ph type="dt" sz="half" idx="10"/>
          </p:nvPr>
        </p:nvSpPr>
        <p:spPr/>
        <p:txBody>
          <a:bodyPr/>
          <a:lstStyle/>
          <a:p>
            <a:r>
              <a:rPr lang="en-US"/>
              <a:t>04/08/2020</a:t>
            </a:r>
            <a:endParaRPr lang="en-US" dirty="0"/>
          </a:p>
        </p:txBody>
      </p:sp>
      <p:sp>
        <p:nvSpPr>
          <p:cNvPr id="3" name="Footer Placeholder 2">
            <a:extLst>
              <a:ext uri="{FF2B5EF4-FFF2-40B4-BE49-F238E27FC236}">
                <a16:creationId xmlns:a16="http://schemas.microsoft.com/office/drawing/2014/main" id="{F1970609-0E5D-476B-9F75-1EB3F49FD927}"/>
              </a:ext>
            </a:extLst>
          </p:cNvPr>
          <p:cNvSpPr>
            <a:spLocks noGrp="1"/>
          </p:cNvSpPr>
          <p:nvPr>
            <p:ph type="ftr" sz="quarter" idx="11"/>
          </p:nvPr>
        </p:nvSpPr>
        <p:spPr/>
        <p:txBody>
          <a:bodyPr/>
          <a:lstStyle/>
          <a:p>
            <a:r>
              <a:rPr lang="en-US"/>
              <a:t>PHY 712  Spring 2020 -- Lecture 28</a:t>
            </a:r>
            <a:endParaRPr lang="en-US" dirty="0"/>
          </a:p>
        </p:txBody>
      </p:sp>
      <p:sp>
        <p:nvSpPr>
          <p:cNvPr id="4" name="Slide Number Placeholder 3">
            <a:extLst>
              <a:ext uri="{FF2B5EF4-FFF2-40B4-BE49-F238E27FC236}">
                <a16:creationId xmlns:a16="http://schemas.microsoft.com/office/drawing/2014/main" id="{64934382-E3F8-4993-B910-613E094CCCD6}"/>
              </a:ext>
            </a:extLst>
          </p:cNvPr>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a:extLst>
              <a:ext uri="{FF2B5EF4-FFF2-40B4-BE49-F238E27FC236}">
                <a16:creationId xmlns:a16="http://schemas.microsoft.com/office/drawing/2014/main" id="{26220592-A6E8-488C-8493-87211DDB3425}"/>
              </a:ext>
            </a:extLst>
          </p:cNvPr>
          <p:cNvSpPr txBox="1"/>
          <p:nvPr/>
        </p:nvSpPr>
        <p:spPr>
          <a:xfrm>
            <a:off x="304800" y="381000"/>
            <a:ext cx="8382000" cy="1938992"/>
          </a:xfrm>
          <a:prstGeom prst="rect">
            <a:avLst/>
          </a:prstGeom>
          <a:noFill/>
        </p:spPr>
        <p:txBody>
          <a:bodyPr wrap="square" rtlCol="0">
            <a:spAutoFit/>
          </a:bodyPr>
          <a:lstStyle/>
          <a:p>
            <a:r>
              <a:rPr lang="en-US" sz="2400" dirty="0"/>
              <a:t>The above analysis applies to a class of man-made facilities dedicated to producing intense radiation in the continuous spectrum.   For more specific information on man-made synchrotron sources, the following web page is useful: </a:t>
            </a:r>
            <a:r>
              <a:rPr lang="en-US" sz="2400" dirty="0">
                <a:hlinkClick r:id="rId2"/>
              </a:rPr>
              <a:t>http://www.als.lbl.gov/als/synchrotron_sources.html</a:t>
            </a:r>
            <a:r>
              <a:rPr lang="en-US" sz="2400" dirty="0"/>
              <a:t>.</a:t>
            </a:r>
            <a:endParaRPr lang="en-US" sz="2400" dirty="0">
              <a:latin typeface="+mj-lt"/>
            </a:endParaRPr>
          </a:p>
        </p:txBody>
      </p:sp>
    </p:spTree>
    <p:extLst>
      <p:ext uri="{BB962C8B-B14F-4D97-AF65-F5344CB8AC3E}">
        <p14:creationId xmlns:p14="http://schemas.microsoft.com/office/powerpoint/2010/main" val="1257460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04800" y="228600"/>
            <a:ext cx="8534400" cy="3046988"/>
          </a:xfrm>
          <a:prstGeom prst="rect">
            <a:avLst/>
          </a:prstGeom>
          <a:noFill/>
        </p:spPr>
        <p:txBody>
          <a:bodyPr wrap="square" rtlCol="0">
            <a:spAutoFit/>
          </a:bodyPr>
          <a:lstStyle/>
          <a:p>
            <a:r>
              <a:rPr lang="en-US" sz="2400" dirty="0"/>
              <a:t>The second example of synchrotron radiation comes from a distant charged particle moving in a circular trajectory such that the spectrum represents a superposition of light  generated over many complete circles.   In this case, there is an interference effect which results in the spectrum consisting</a:t>
            </a:r>
          </a:p>
          <a:p>
            <a:r>
              <a:rPr lang="en-US" sz="2400" dirty="0"/>
              <a:t>of discrete multiples of </a:t>
            </a:r>
            <a:r>
              <a:rPr lang="en-US" sz="2400" i="1" dirty="0"/>
              <a:t>v</a:t>
            </a:r>
            <a:r>
              <a:rPr lang="en-US" sz="2400" i="1" dirty="0">
                <a:latin typeface="Symbol" pitchFamily="18" charset="2"/>
              </a:rPr>
              <a:t>/r</a:t>
            </a:r>
            <a:r>
              <a:rPr lang="en-US" sz="2400" dirty="0">
                <a:latin typeface="Symbol" pitchFamily="18" charset="2"/>
              </a:rPr>
              <a:t>.</a:t>
            </a:r>
            <a:r>
              <a:rPr lang="en-US" sz="2400" dirty="0"/>
              <a:t> For this case we need to reconsider the analysis. There is a very convenient Bessel function identity of the form:</a:t>
            </a:r>
          </a:p>
        </p:txBody>
      </p:sp>
      <p:graphicFrame>
        <p:nvGraphicFramePr>
          <p:cNvPr id="6" name="Object 5"/>
          <p:cNvGraphicFramePr>
            <a:graphicFrameLocks noChangeAspect="1"/>
          </p:cNvGraphicFramePr>
          <p:nvPr>
            <p:extLst>
              <p:ext uri="{D42A27DB-BD31-4B8C-83A1-F6EECF244321}">
                <p14:modId xmlns:p14="http://schemas.microsoft.com/office/powerpoint/2010/main" val="1563880228"/>
              </p:ext>
            </p:extLst>
          </p:nvPr>
        </p:nvGraphicFramePr>
        <p:xfrm>
          <a:off x="398463" y="3251200"/>
          <a:ext cx="8386762" cy="1460500"/>
        </p:xfrm>
        <a:graphic>
          <a:graphicData uri="http://schemas.openxmlformats.org/presentationml/2006/ole">
            <mc:AlternateContent xmlns:mc="http://schemas.openxmlformats.org/markup-compatibility/2006">
              <mc:Choice xmlns:v="urn:schemas-microsoft-com:vml" Requires="v">
                <p:oleObj spid="_x0000_s30834" name="Equation" r:id="rId4" imgW="4622760" imgH="863280" progId="Equation.DSMT4">
                  <p:embed/>
                </p:oleObj>
              </mc:Choice>
              <mc:Fallback>
                <p:oleObj name="Equation" r:id="rId4" imgW="4622760" imgH="863280" progId="Equation.DSMT4">
                  <p:embed/>
                  <p:pic>
                    <p:nvPicPr>
                      <p:cNvPr id="0" name="Object 5"/>
                      <p:cNvPicPr>
                        <a:picLocks noChangeAspect="1" noChangeArrowheads="1"/>
                      </p:cNvPicPr>
                      <p:nvPr/>
                    </p:nvPicPr>
                    <p:blipFill>
                      <a:blip r:embed="rId5"/>
                      <a:srcRect/>
                      <a:stretch>
                        <a:fillRect/>
                      </a:stretch>
                    </p:blipFill>
                    <p:spPr bwMode="auto">
                      <a:xfrm>
                        <a:off x="398463" y="3251200"/>
                        <a:ext cx="8386762"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36753225"/>
              </p:ext>
            </p:extLst>
          </p:nvPr>
        </p:nvGraphicFramePr>
        <p:xfrm>
          <a:off x="0" y="4800600"/>
          <a:ext cx="9083675" cy="1676400"/>
        </p:xfrm>
        <a:graphic>
          <a:graphicData uri="http://schemas.openxmlformats.org/presentationml/2006/ole">
            <mc:AlternateContent xmlns:mc="http://schemas.openxmlformats.org/markup-compatibility/2006">
              <mc:Choice xmlns:v="urn:schemas-microsoft-com:vml" Requires="v">
                <p:oleObj spid="_x0000_s30835" name="Equation" r:id="rId6" imgW="4622760" imgH="914400" progId="Equation.DSMT4">
                  <p:embed/>
                </p:oleObj>
              </mc:Choice>
              <mc:Fallback>
                <p:oleObj name="Equation" r:id="rId6" imgW="4622760" imgH="914400" progId="Equation.DSMT4">
                  <p:embed/>
                  <p:pic>
                    <p:nvPicPr>
                      <p:cNvPr id="0" name="Object 5"/>
                      <p:cNvPicPr>
                        <a:picLocks noChangeAspect="1" noChangeArrowheads="1"/>
                      </p:cNvPicPr>
                      <p:nvPr/>
                    </p:nvPicPr>
                    <p:blipFill>
                      <a:blip r:embed="rId7"/>
                      <a:srcRect/>
                      <a:stretch>
                        <a:fillRect/>
                      </a:stretch>
                    </p:blipFill>
                    <p:spPr bwMode="auto">
                      <a:xfrm>
                        <a:off x="0" y="4800600"/>
                        <a:ext cx="9083675" cy="1676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92231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304800" y="152400"/>
            <a:ext cx="7391400" cy="461665"/>
          </a:xfrm>
          <a:prstGeom prst="rect">
            <a:avLst/>
          </a:prstGeom>
          <a:noFill/>
        </p:spPr>
        <p:txBody>
          <a:bodyPr wrap="square" rtlCol="0">
            <a:spAutoFit/>
          </a:bodyPr>
          <a:lstStyle/>
          <a:p>
            <a:r>
              <a:rPr lang="en-US" sz="2400" dirty="0">
                <a:latin typeface="+mj-lt"/>
              </a:rPr>
              <a:t>Astronomical synchrotron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2084604"/>
              </p:ext>
            </p:extLst>
          </p:nvPr>
        </p:nvGraphicFramePr>
        <p:xfrm>
          <a:off x="914400" y="3886200"/>
          <a:ext cx="6546850" cy="2166938"/>
        </p:xfrm>
        <a:graphic>
          <a:graphicData uri="http://schemas.openxmlformats.org/presentationml/2006/ole">
            <mc:AlternateContent xmlns:mc="http://schemas.openxmlformats.org/markup-compatibility/2006">
              <mc:Choice xmlns:v="urn:schemas-microsoft-com:vml" Requires="v">
                <p:oleObj spid="_x0000_s31854" name="Equation" r:id="rId4" imgW="2971800" imgH="1054080" progId="Equation.DSMT4">
                  <p:embed/>
                </p:oleObj>
              </mc:Choice>
              <mc:Fallback>
                <p:oleObj name="Equation" r:id="rId4" imgW="2971800" imgH="1054080" progId="Equation.DSMT4">
                  <p:embed/>
                  <p:pic>
                    <p:nvPicPr>
                      <p:cNvPr id="0" name="Object 43"/>
                      <p:cNvPicPr>
                        <a:picLocks noChangeAspect="1" noChangeArrowheads="1"/>
                      </p:cNvPicPr>
                      <p:nvPr/>
                    </p:nvPicPr>
                    <p:blipFill>
                      <a:blip r:embed="rId5"/>
                      <a:srcRect/>
                      <a:stretch>
                        <a:fillRect/>
                      </a:stretch>
                    </p:blipFill>
                    <p:spPr bwMode="auto">
                      <a:xfrm>
                        <a:off x="914400" y="3886200"/>
                        <a:ext cx="65468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75824549"/>
              </p:ext>
            </p:extLst>
          </p:nvPr>
        </p:nvGraphicFramePr>
        <p:xfrm>
          <a:off x="776288" y="701675"/>
          <a:ext cx="6237287" cy="3184525"/>
        </p:xfrm>
        <a:graphic>
          <a:graphicData uri="http://schemas.openxmlformats.org/presentationml/2006/ole">
            <mc:AlternateContent xmlns:mc="http://schemas.openxmlformats.org/markup-compatibility/2006">
              <mc:Choice xmlns:v="urn:schemas-microsoft-com:vml" Requires="v">
                <p:oleObj spid="_x0000_s31855" name="Equation" r:id="rId6" imgW="2831760" imgH="1549080" progId="Equation.DSMT4">
                  <p:embed/>
                </p:oleObj>
              </mc:Choice>
              <mc:Fallback>
                <p:oleObj name="Equation" r:id="rId6" imgW="2831760" imgH="1549080" progId="Equation.DSMT4">
                  <p:embed/>
                  <p:pic>
                    <p:nvPicPr>
                      <p:cNvPr id="0" name="Object 5"/>
                      <p:cNvPicPr>
                        <a:picLocks noChangeAspect="1" noChangeArrowheads="1"/>
                      </p:cNvPicPr>
                      <p:nvPr/>
                    </p:nvPicPr>
                    <p:blipFill>
                      <a:blip r:embed="rId7"/>
                      <a:srcRect/>
                      <a:stretch>
                        <a:fillRect/>
                      </a:stretch>
                    </p:blipFill>
                    <p:spPr bwMode="auto">
                      <a:xfrm>
                        <a:off x="776288" y="701675"/>
                        <a:ext cx="6237287"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91794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304800" y="152400"/>
            <a:ext cx="8458200" cy="2677656"/>
          </a:xfrm>
          <a:prstGeom prst="rect">
            <a:avLst/>
          </a:prstGeom>
          <a:noFill/>
        </p:spPr>
        <p:txBody>
          <a:bodyPr wrap="square" rtlCol="0">
            <a:spAutoFit/>
          </a:bodyPr>
          <a:lstStyle/>
          <a:p>
            <a:r>
              <a:rPr lang="en-US" sz="2400" dirty="0">
                <a:latin typeface="+mj-lt"/>
              </a:rPr>
              <a:t>Astronomical synchrotron radiation -- continued:</a:t>
            </a:r>
          </a:p>
          <a:p>
            <a:pPr lvl="1"/>
            <a:r>
              <a:rPr lang="en-US" sz="2400" dirty="0"/>
              <a:t>In both of the expressions, the sum over </a:t>
            </a:r>
            <a:r>
              <a:rPr lang="en-US" sz="2400" i="1" dirty="0"/>
              <a:t>m </a:t>
            </a:r>
            <a:r>
              <a:rPr lang="en-US" sz="2400" dirty="0"/>
              <a:t>includes both negative and positive values. However, only the positive values of </a:t>
            </a:r>
            <a:r>
              <a:rPr lang="en-US" sz="2400" dirty="0">
                <a:latin typeface="Symbol" pitchFamily="18" charset="2"/>
              </a:rPr>
              <a:t>w </a:t>
            </a:r>
            <a:r>
              <a:rPr lang="en-US" sz="2400" dirty="0"/>
              <a:t>and therefore positive values of </a:t>
            </a:r>
            <a:r>
              <a:rPr lang="en-US" sz="2400" i="1" dirty="0"/>
              <a:t>m</a:t>
            </a:r>
            <a:r>
              <a:rPr lang="en-US" sz="2400" dirty="0"/>
              <a:t> are of interest. Using the identity:                                      the</a:t>
            </a:r>
          </a:p>
          <a:p>
            <a:pPr lvl="1"/>
            <a:r>
              <a:rPr lang="en-US" sz="2400" dirty="0"/>
              <a:t>result becomes:</a:t>
            </a:r>
          </a:p>
          <a:p>
            <a:pPr lvl="1"/>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606035429"/>
              </p:ext>
            </p:extLst>
          </p:nvPr>
        </p:nvGraphicFramePr>
        <p:xfrm>
          <a:off x="4433888" y="1752600"/>
          <a:ext cx="2936875" cy="496888"/>
        </p:xfrm>
        <a:graphic>
          <a:graphicData uri="http://schemas.openxmlformats.org/presentationml/2006/ole">
            <mc:AlternateContent xmlns:mc="http://schemas.openxmlformats.org/markup-compatibility/2006">
              <mc:Choice xmlns:v="urn:schemas-microsoft-com:vml" Requires="v">
                <p:oleObj spid="_x0000_s32872" name="Equation" r:id="rId3" imgW="1333440" imgH="241200" progId="Equation.DSMT4">
                  <p:embed/>
                </p:oleObj>
              </mc:Choice>
              <mc:Fallback>
                <p:oleObj name="Equation" r:id="rId3" imgW="1333440" imgH="241200" progId="Equation.DSMT4">
                  <p:embed/>
                  <p:pic>
                    <p:nvPicPr>
                      <p:cNvPr id="0" name="Object 5"/>
                      <p:cNvPicPr>
                        <a:picLocks noChangeAspect="1" noChangeArrowheads="1"/>
                      </p:cNvPicPr>
                      <p:nvPr/>
                    </p:nvPicPr>
                    <p:blipFill>
                      <a:blip r:embed="rId4"/>
                      <a:srcRect/>
                      <a:stretch>
                        <a:fillRect/>
                      </a:stretch>
                    </p:blipFill>
                    <p:spPr bwMode="auto">
                      <a:xfrm>
                        <a:off x="4433888" y="1752600"/>
                        <a:ext cx="29368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10339533"/>
              </p:ext>
            </p:extLst>
          </p:nvPr>
        </p:nvGraphicFramePr>
        <p:xfrm>
          <a:off x="304800" y="2435551"/>
          <a:ext cx="8710613" cy="1797291"/>
        </p:xfrm>
        <a:graphic>
          <a:graphicData uri="http://schemas.openxmlformats.org/presentationml/2006/ole">
            <mc:AlternateContent xmlns:mc="http://schemas.openxmlformats.org/markup-compatibility/2006">
              <mc:Choice xmlns:v="urn:schemas-microsoft-com:vml" Requires="v">
                <p:oleObj spid="_x0000_s32873" name="Equation" r:id="rId5" imgW="4368600" imgH="965160" progId="Equation.DSMT4">
                  <p:embed/>
                </p:oleObj>
              </mc:Choice>
              <mc:Fallback>
                <p:oleObj name="Equation" r:id="rId5" imgW="4368600" imgH="965160" progId="Equation.DSMT4">
                  <p:embed/>
                  <p:pic>
                    <p:nvPicPr>
                      <p:cNvPr id="0" name="Object 5"/>
                      <p:cNvPicPr>
                        <a:picLocks noChangeAspect="1" noChangeArrowheads="1"/>
                      </p:cNvPicPr>
                      <p:nvPr/>
                    </p:nvPicPr>
                    <p:blipFill>
                      <a:blip r:embed="rId6"/>
                      <a:srcRect/>
                      <a:stretch>
                        <a:fillRect/>
                      </a:stretch>
                    </p:blipFill>
                    <p:spPr bwMode="auto">
                      <a:xfrm>
                        <a:off x="304800" y="2435551"/>
                        <a:ext cx="8710613" cy="1797291"/>
                      </a:xfrm>
                      <a:prstGeom prst="rect">
                        <a:avLst/>
                      </a:prstGeom>
                      <a:noFill/>
                      <a:ln>
                        <a:noFill/>
                      </a:ln>
                    </p:spPr>
                  </p:pic>
                </p:oleObj>
              </mc:Fallback>
            </mc:AlternateContent>
          </a:graphicData>
        </a:graphic>
      </p:graphicFrame>
      <p:sp>
        <p:nvSpPr>
          <p:cNvPr id="9" name="TextBox 8"/>
          <p:cNvSpPr txBox="1"/>
          <p:nvPr/>
        </p:nvSpPr>
        <p:spPr>
          <a:xfrm>
            <a:off x="228600" y="4232842"/>
            <a:ext cx="8458200" cy="1200329"/>
          </a:xfrm>
          <a:prstGeom prst="rect">
            <a:avLst/>
          </a:prstGeom>
          <a:noFill/>
        </p:spPr>
        <p:txBody>
          <a:bodyPr wrap="square" rtlCol="0">
            <a:spAutoFit/>
          </a:bodyPr>
          <a:lstStyle/>
          <a:p>
            <a:r>
              <a:rPr lang="en-US" sz="2400" dirty="0"/>
              <a:t>These results were derived by Julian Schwinger (Phys. Rev. </a:t>
            </a:r>
            <a:r>
              <a:rPr lang="en-US" sz="2400" b="1" dirty="0"/>
              <a:t>75</a:t>
            </a:r>
            <a:r>
              <a:rPr lang="en-US" sz="2400" dirty="0"/>
              <a:t>, 1912-1925 (1949)). The discrete case is similar to the result quoted in Problem 14.15 in Jackson's text. </a:t>
            </a:r>
            <a:endParaRPr lang="en-US" sz="2400" dirty="0">
              <a:latin typeface="+mj-lt"/>
            </a:endParaRPr>
          </a:p>
        </p:txBody>
      </p:sp>
    </p:spTree>
    <p:extLst>
      <p:ext uri="{BB962C8B-B14F-4D97-AF65-F5344CB8AC3E}">
        <p14:creationId xmlns:p14="http://schemas.microsoft.com/office/powerpoint/2010/main" val="1333866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5" name="Picture 4"/>
          <p:cNvPicPr>
            <a:picLocks noChangeAspect="1"/>
          </p:cNvPicPr>
          <p:nvPr/>
        </p:nvPicPr>
        <p:blipFill>
          <a:blip r:embed="rId3"/>
          <a:stretch>
            <a:fillRect/>
          </a:stretch>
        </p:blipFill>
        <p:spPr>
          <a:xfrm>
            <a:off x="0" y="292917"/>
            <a:ext cx="8863013" cy="6057857"/>
          </a:xfrm>
          <a:prstGeom prst="rect">
            <a:avLst/>
          </a:prstGeom>
        </p:spPr>
      </p:pic>
    </p:spTree>
    <p:extLst>
      <p:ext uri="{BB962C8B-B14F-4D97-AF65-F5344CB8AC3E}">
        <p14:creationId xmlns:p14="http://schemas.microsoft.com/office/powerpoint/2010/main" val="144806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2605348" y="1549226"/>
            <a:ext cx="6005252" cy="461665"/>
          </a:xfrm>
          <a:prstGeom prst="rect">
            <a:avLst/>
          </a:prstGeom>
          <a:noFill/>
        </p:spPr>
        <p:txBody>
          <a:bodyPr wrap="square" rtlCol="0">
            <a:spAutoFit/>
          </a:bodyPr>
          <a:lstStyle/>
          <a:p>
            <a:r>
              <a:rPr lang="en-US" sz="2400" dirty="0">
                <a:latin typeface="+mj-lt"/>
              </a:rPr>
              <a:t>Power distribution for circular acceleration</a:t>
            </a:r>
          </a:p>
        </p:txBody>
      </p:sp>
      <p:grpSp>
        <p:nvGrpSpPr>
          <p:cNvPr id="21" name="Group 20"/>
          <p:cNvGrpSpPr/>
          <p:nvPr/>
        </p:nvGrpSpPr>
        <p:grpSpPr>
          <a:xfrm>
            <a:off x="685800" y="688031"/>
            <a:ext cx="3430905" cy="3011860"/>
            <a:chOff x="685800" y="688031"/>
            <a:chExt cx="3430905" cy="3011860"/>
          </a:xfrm>
        </p:grpSpPr>
        <p:sp>
          <p:nvSpPr>
            <p:cNvPr id="17" name="TextBox 16"/>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26" name="Group 25"/>
            <p:cNvGrpSpPr/>
            <p:nvPr/>
          </p:nvGrpSpPr>
          <p:grpSpPr>
            <a:xfrm>
              <a:off x="685800" y="688031"/>
              <a:ext cx="2971800" cy="2819401"/>
              <a:chOff x="685800" y="688031"/>
              <a:chExt cx="2971800" cy="2819401"/>
            </a:xfrm>
          </p:grpSpPr>
          <p:cxnSp>
            <p:nvCxnSpPr>
              <p:cNvPr id="7" name="Straight Arrow Connector 6"/>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6" name="TextBox 15"/>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8" name="TextBox 17"/>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9" name="TextBox 18"/>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20" name="TextBox 19"/>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22" name="Straight Arrow Connector 21"/>
              <p:cNvCxnSpPr>
                <a:stCxn id="14"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4" name="TextBox 23"/>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12" name="Arc 11"/>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8" name="Object 27"/>
          <p:cNvGraphicFramePr>
            <a:graphicFrameLocks noChangeAspect="1"/>
          </p:cNvGraphicFramePr>
          <p:nvPr>
            <p:extLst>
              <p:ext uri="{D42A27DB-BD31-4B8C-83A1-F6EECF244321}">
                <p14:modId xmlns:p14="http://schemas.microsoft.com/office/powerpoint/2010/main" val="1533656163"/>
              </p:ext>
            </p:extLst>
          </p:nvPr>
        </p:nvGraphicFramePr>
        <p:xfrm>
          <a:off x="2089150" y="2452687"/>
          <a:ext cx="6858000" cy="4100513"/>
        </p:xfrm>
        <a:graphic>
          <a:graphicData uri="http://schemas.openxmlformats.org/presentationml/2006/ole">
            <mc:AlternateContent xmlns:mc="http://schemas.openxmlformats.org/markup-compatibility/2006">
              <mc:Choice xmlns:v="urn:schemas-microsoft-com:vml" Requires="v">
                <p:oleObj spid="_x0000_s11372" name="数式" r:id="rId4" imgW="3035160" imgH="1815840" progId="Equation.3">
                  <p:embed/>
                </p:oleObj>
              </mc:Choice>
              <mc:Fallback>
                <p:oleObj name="数式" r:id="rId4" imgW="3035160" imgH="1815840" progId="Equation.3">
                  <p:embed/>
                  <p:pic>
                    <p:nvPicPr>
                      <p:cNvPr id="0" name="Object 8"/>
                      <p:cNvPicPr>
                        <a:picLocks noChangeAspect="1" noChangeArrowheads="1"/>
                      </p:cNvPicPr>
                      <p:nvPr/>
                    </p:nvPicPr>
                    <p:blipFill>
                      <a:blip r:embed="rId5"/>
                      <a:srcRect/>
                      <a:stretch>
                        <a:fillRect/>
                      </a:stretch>
                    </p:blipFill>
                    <p:spPr bwMode="auto">
                      <a:xfrm>
                        <a:off x="2089150" y="2452687"/>
                        <a:ext cx="685800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533400" y="152400"/>
            <a:ext cx="8229600" cy="461665"/>
          </a:xfrm>
          <a:prstGeom prst="rect">
            <a:avLst/>
          </a:prstGeom>
          <a:noFill/>
        </p:spPr>
        <p:txBody>
          <a:bodyPr wrap="square" rtlCol="0">
            <a:spAutoFit/>
          </a:bodyPr>
          <a:lstStyle/>
          <a:p>
            <a:r>
              <a:rPr lang="en-US" sz="2400" dirty="0">
                <a:latin typeface="+mj-lt"/>
              </a:rPr>
              <a:t>Radiation from charged particle in circular path</a:t>
            </a:r>
          </a:p>
        </p:txBody>
      </p:sp>
    </p:spTree>
    <p:extLst>
      <p:ext uri="{BB962C8B-B14F-4D97-AF65-F5344CB8AC3E}">
        <p14:creationId xmlns:p14="http://schemas.microsoft.com/office/powerpoint/2010/main" val="207380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152400" y="140470"/>
            <a:ext cx="8686800" cy="830997"/>
          </a:xfrm>
          <a:prstGeom prst="rect">
            <a:avLst/>
          </a:prstGeom>
          <a:noFill/>
        </p:spPr>
        <p:txBody>
          <a:bodyPr wrap="square" rtlCol="0">
            <a:spAutoFit/>
          </a:bodyPr>
          <a:lstStyle/>
          <a:p>
            <a:r>
              <a:rPr lang="en-US" sz="2400" dirty="0">
                <a:latin typeface="+mj-lt"/>
              </a:rPr>
              <a:t>Spectral composition of electromagnetic radiation</a:t>
            </a:r>
          </a:p>
          <a:p>
            <a:r>
              <a:rPr lang="en-US" sz="2400" dirty="0">
                <a:latin typeface="+mj-lt"/>
              </a:rPr>
              <a:t>     Starting with the power distribution from a charged particle:</a:t>
            </a:r>
          </a:p>
        </p:txBody>
      </p:sp>
      <p:graphicFrame>
        <p:nvGraphicFramePr>
          <p:cNvPr id="6" name="Object 5"/>
          <p:cNvGraphicFramePr>
            <a:graphicFrameLocks noChangeAspect="1"/>
          </p:cNvGraphicFramePr>
          <p:nvPr>
            <p:extLst>
              <p:ext uri="{D42A27DB-BD31-4B8C-83A1-F6EECF244321}">
                <p14:modId xmlns:p14="http://schemas.microsoft.com/office/powerpoint/2010/main" val="847442539"/>
              </p:ext>
            </p:extLst>
          </p:nvPr>
        </p:nvGraphicFramePr>
        <p:xfrm>
          <a:off x="736600" y="769103"/>
          <a:ext cx="7518400" cy="5789612"/>
        </p:xfrm>
        <a:graphic>
          <a:graphicData uri="http://schemas.openxmlformats.org/presentationml/2006/ole">
            <mc:AlternateContent xmlns:mc="http://schemas.openxmlformats.org/markup-compatibility/2006">
              <mc:Choice xmlns:v="urn:schemas-microsoft-com:vml" Requires="v">
                <p:oleObj spid="_x0000_s34832" name="Equation" r:id="rId4" imgW="3327120" imgH="2565360" progId="Equation.DSMT4">
                  <p:embed/>
                </p:oleObj>
              </mc:Choice>
              <mc:Fallback>
                <p:oleObj name="Equation" r:id="rId4" imgW="3327120" imgH="2565360" progId="Equation.DSMT4">
                  <p:embed/>
                  <p:pic>
                    <p:nvPicPr>
                      <p:cNvPr id="6" name="Object 5"/>
                      <p:cNvPicPr>
                        <a:picLocks noChangeAspect="1" noChangeArrowheads="1"/>
                      </p:cNvPicPr>
                      <p:nvPr/>
                    </p:nvPicPr>
                    <p:blipFill>
                      <a:blip r:embed="rId5"/>
                      <a:srcRect/>
                      <a:stretch>
                        <a:fillRect/>
                      </a:stretch>
                    </p:blipFill>
                    <p:spPr bwMode="auto">
                      <a:xfrm>
                        <a:off x="736600" y="769103"/>
                        <a:ext cx="7518400" cy="578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920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4926890"/>
            <a:ext cx="25146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14287" y="4011"/>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029819681"/>
              </p:ext>
            </p:extLst>
          </p:nvPr>
        </p:nvGraphicFramePr>
        <p:xfrm>
          <a:off x="77454" y="489739"/>
          <a:ext cx="8924925" cy="3152775"/>
        </p:xfrm>
        <a:graphic>
          <a:graphicData uri="http://schemas.openxmlformats.org/presentationml/2006/ole">
            <mc:AlternateContent xmlns:mc="http://schemas.openxmlformats.org/markup-compatibility/2006">
              <mc:Choice xmlns:v="urn:schemas-microsoft-com:vml" Requires="v">
                <p:oleObj spid="_x0000_s35875" name="Equation" r:id="rId4" imgW="3949560" imgH="1396800" progId="Equation.DSMT4">
                  <p:embed/>
                </p:oleObj>
              </mc:Choice>
              <mc:Fallback>
                <p:oleObj name="Equation" r:id="rId4" imgW="3949560" imgH="1396800" progId="Equation.DSMT4">
                  <p:embed/>
                  <p:pic>
                    <p:nvPicPr>
                      <p:cNvPr id="6" name="Object 5"/>
                      <p:cNvPicPr>
                        <a:picLocks noChangeAspect="1" noChangeArrowheads="1"/>
                      </p:cNvPicPr>
                      <p:nvPr/>
                    </p:nvPicPr>
                    <p:blipFill>
                      <a:blip r:embed="rId5"/>
                      <a:srcRect/>
                      <a:stretch>
                        <a:fillRect/>
                      </a:stretch>
                    </p:blipFill>
                    <p:spPr bwMode="auto">
                      <a:xfrm>
                        <a:off x="77454" y="489739"/>
                        <a:ext cx="892492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33452551"/>
              </p:ext>
            </p:extLst>
          </p:nvPr>
        </p:nvGraphicFramePr>
        <p:xfrm>
          <a:off x="-25400" y="3886200"/>
          <a:ext cx="8697913" cy="2065338"/>
        </p:xfrm>
        <a:graphic>
          <a:graphicData uri="http://schemas.openxmlformats.org/presentationml/2006/ole">
            <mc:AlternateContent xmlns:mc="http://schemas.openxmlformats.org/markup-compatibility/2006">
              <mc:Choice xmlns:v="urn:schemas-microsoft-com:vml" Requires="v">
                <p:oleObj spid="_x0000_s35876" name="Equation" r:id="rId6" imgW="3848040" imgH="914400" progId="Equation.DSMT4">
                  <p:embed/>
                </p:oleObj>
              </mc:Choice>
              <mc:Fallback>
                <p:oleObj name="Equation" r:id="rId6" imgW="3848040" imgH="914400" progId="Equation.DSMT4">
                  <p:embed/>
                  <p:pic>
                    <p:nvPicPr>
                      <p:cNvPr id="6" name="Object 5"/>
                      <p:cNvPicPr>
                        <a:picLocks noChangeAspect="1" noChangeArrowheads="1"/>
                      </p:cNvPicPr>
                      <p:nvPr/>
                    </p:nvPicPr>
                    <p:blipFill>
                      <a:blip r:embed="rId7"/>
                      <a:srcRect/>
                      <a:stretch>
                        <a:fillRect/>
                      </a:stretch>
                    </p:blipFill>
                    <p:spPr bwMode="auto">
                      <a:xfrm>
                        <a:off x="-25400" y="3886200"/>
                        <a:ext cx="8697913"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5809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12748737"/>
              </p:ext>
            </p:extLst>
          </p:nvPr>
        </p:nvGraphicFramePr>
        <p:xfrm>
          <a:off x="285750" y="461963"/>
          <a:ext cx="6819900" cy="1827212"/>
        </p:xfrm>
        <a:graphic>
          <a:graphicData uri="http://schemas.openxmlformats.org/presentationml/2006/ole">
            <mc:AlternateContent xmlns:mc="http://schemas.openxmlformats.org/markup-compatibility/2006">
              <mc:Choice xmlns:v="urn:schemas-microsoft-com:vml" Requires="v">
                <p:oleObj spid="_x0000_s37924" name="Equation" r:id="rId4" imgW="3504960" imgH="939600" progId="Equation.DSMT4">
                  <p:embed/>
                </p:oleObj>
              </mc:Choice>
              <mc:Fallback>
                <p:oleObj name="Equation" r:id="rId4" imgW="3504960" imgH="939600" progId="Equation.DSMT4">
                  <p:embed/>
                  <p:pic>
                    <p:nvPicPr>
                      <p:cNvPr id="6" name="Object 5"/>
                      <p:cNvPicPr>
                        <a:picLocks noChangeAspect="1" noChangeArrowheads="1"/>
                      </p:cNvPicPr>
                      <p:nvPr/>
                    </p:nvPicPr>
                    <p:blipFill>
                      <a:blip r:embed="rId5"/>
                      <a:srcRect/>
                      <a:stretch>
                        <a:fillRect/>
                      </a:stretch>
                    </p:blipFill>
                    <p:spPr bwMode="auto">
                      <a:xfrm>
                        <a:off x="285750" y="461963"/>
                        <a:ext cx="6819900" cy="182721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00034633"/>
              </p:ext>
            </p:extLst>
          </p:nvPr>
        </p:nvGraphicFramePr>
        <p:xfrm>
          <a:off x="598488" y="2165350"/>
          <a:ext cx="7404100" cy="3441700"/>
        </p:xfrm>
        <a:graphic>
          <a:graphicData uri="http://schemas.openxmlformats.org/presentationml/2006/ole">
            <mc:AlternateContent xmlns:mc="http://schemas.openxmlformats.org/markup-compatibility/2006">
              <mc:Choice xmlns:v="urn:schemas-microsoft-com:vml" Requires="v">
                <p:oleObj spid="_x0000_s37925" name="Equation" r:id="rId6" imgW="3111480" imgH="1447560" progId="Equation.DSMT4">
                  <p:embed/>
                </p:oleObj>
              </mc:Choice>
              <mc:Fallback>
                <p:oleObj name="Equation" r:id="rId6" imgW="3111480" imgH="1447560" progId="Equation.DSMT4">
                  <p:embed/>
                  <p:pic>
                    <p:nvPicPr>
                      <p:cNvPr id="7" name="Object 6"/>
                      <p:cNvPicPr>
                        <a:picLocks noChangeAspect="1" noChangeArrowheads="1"/>
                      </p:cNvPicPr>
                      <p:nvPr/>
                    </p:nvPicPr>
                    <p:blipFill>
                      <a:blip r:embed="rId7"/>
                      <a:srcRect/>
                      <a:stretch>
                        <a:fillRect/>
                      </a:stretch>
                    </p:blipFill>
                    <p:spPr bwMode="auto">
                      <a:xfrm>
                        <a:off x="598488" y="2165350"/>
                        <a:ext cx="7404100" cy="34417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0396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163144708"/>
              </p:ext>
            </p:extLst>
          </p:nvPr>
        </p:nvGraphicFramePr>
        <p:xfrm>
          <a:off x="598488" y="533400"/>
          <a:ext cx="7796212" cy="6099175"/>
        </p:xfrm>
        <a:graphic>
          <a:graphicData uri="http://schemas.openxmlformats.org/presentationml/2006/ole">
            <mc:AlternateContent xmlns:mc="http://schemas.openxmlformats.org/markup-compatibility/2006">
              <mc:Choice xmlns:v="urn:schemas-microsoft-com:vml" Requires="v">
                <p:oleObj spid="_x0000_s38931" name="Equation" r:id="rId4" imgW="3746160" imgH="2933640" progId="Equation.DSMT4">
                  <p:embed/>
                </p:oleObj>
              </mc:Choice>
              <mc:Fallback>
                <p:oleObj name="Equation" r:id="rId4" imgW="3746160" imgH="2933640" progId="Equation.DSMT4">
                  <p:embed/>
                  <p:pic>
                    <p:nvPicPr>
                      <p:cNvPr id="7" name="Object 6"/>
                      <p:cNvPicPr>
                        <a:picLocks noChangeAspect="1" noChangeArrowheads="1"/>
                      </p:cNvPicPr>
                      <p:nvPr/>
                    </p:nvPicPr>
                    <p:blipFill>
                      <a:blip r:embed="rId5"/>
                      <a:srcRect/>
                      <a:stretch>
                        <a:fillRect/>
                      </a:stretch>
                    </p:blipFill>
                    <p:spPr bwMode="auto">
                      <a:xfrm>
                        <a:off x="598488" y="533400"/>
                        <a:ext cx="7796212" cy="60991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1194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870524032"/>
              </p:ext>
            </p:extLst>
          </p:nvPr>
        </p:nvGraphicFramePr>
        <p:xfrm>
          <a:off x="461963" y="554038"/>
          <a:ext cx="7243762" cy="2008187"/>
        </p:xfrm>
        <a:graphic>
          <a:graphicData uri="http://schemas.openxmlformats.org/presentationml/2006/ole">
            <mc:AlternateContent xmlns:mc="http://schemas.openxmlformats.org/markup-compatibility/2006">
              <mc:Choice xmlns:v="urn:schemas-microsoft-com:vml" Requires="v">
                <p:oleObj spid="_x0000_s39972" name="Equation" r:id="rId4" imgW="3479760" imgH="965160" progId="Equation.DSMT4">
                  <p:embed/>
                </p:oleObj>
              </mc:Choice>
              <mc:Fallback>
                <p:oleObj name="Equation" r:id="rId4" imgW="3479760" imgH="965160" progId="Equation.DSMT4">
                  <p:embed/>
                  <p:pic>
                    <p:nvPicPr>
                      <p:cNvPr id="7" name="Object 6"/>
                      <p:cNvPicPr>
                        <a:picLocks noChangeAspect="1" noChangeArrowheads="1"/>
                      </p:cNvPicPr>
                      <p:nvPr/>
                    </p:nvPicPr>
                    <p:blipFill>
                      <a:blip r:embed="rId5"/>
                      <a:srcRect/>
                      <a:stretch>
                        <a:fillRect/>
                      </a:stretch>
                    </p:blipFill>
                    <p:spPr bwMode="auto">
                      <a:xfrm>
                        <a:off x="461963" y="554038"/>
                        <a:ext cx="7243762" cy="2008187"/>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5915517"/>
              </p:ext>
            </p:extLst>
          </p:nvPr>
        </p:nvGraphicFramePr>
        <p:xfrm>
          <a:off x="204788" y="2533650"/>
          <a:ext cx="8697912" cy="3100388"/>
        </p:xfrm>
        <a:graphic>
          <a:graphicData uri="http://schemas.openxmlformats.org/presentationml/2006/ole">
            <mc:AlternateContent xmlns:mc="http://schemas.openxmlformats.org/markup-compatibility/2006">
              <mc:Choice xmlns:v="urn:schemas-microsoft-com:vml" Requires="v">
                <p:oleObj spid="_x0000_s39973" name="Equation" r:id="rId6" imgW="3848040" imgH="1371600" progId="Equation.DSMT4">
                  <p:embed/>
                </p:oleObj>
              </mc:Choice>
              <mc:Fallback>
                <p:oleObj name="Equation" r:id="rId6" imgW="3848040" imgH="1371600" progId="Equation.DSMT4">
                  <p:embed/>
                  <p:pic>
                    <p:nvPicPr>
                      <p:cNvPr id="6" name="Object 5"/>
                      <p:cNvPicPr>
                        <a:picLocks noChangeAspect="1" noChangeArrowheads="1"/>
                      </p:cNvPicPr>
                      <p:nvPr/>
                    </p:nvPicPr>
                    <p:blipFill>
                      <a:blip r:embed="rId7"/>
                      <a:srcRect/>
                      <a:stretch>
                        <a:fillRect/>
                      </a:stretch>
                    </p:blipFill>
                    <p:spPr bwMode="auto">
                      <a:xfrm>
                        <a:off x="204788" y="2533650"/>
                        <a:ext cx="8697912"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4342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756265819"/>
              </p:ext>
            </p:extLst>
          </p:nvPr>
        </p:nvGraphicFramePr>
        <p:xfrm>
          <a:off x="144463" y="603250"/>
          <a:ext cx="8116887" cy="3854450"/>
        </p:xfrm>
        <a:graphic>
          <a:graphicData uri="http://schemas.openxmlformats.org/presentationml/2006/ole">
            <mc:AlternateContent xmlns:mc="http://schemas.openxmlformats.org/markup-compatibility/2006">
              <mc:Choice xmlns:v="urn:schemas-microsoft-com:vml" Requires="v">
                <p:oleObj spid="_x0000_s40996" name="Equation" r:id="rId4" imgW="3898800" imgH="1854000" progId="Equation.DSMT4">
                  <p:embed/>
                </p:oleObj>
              </mc:Choice>
              <mc:Fallback>
                <p:oleObj name="Equation" r:id="rId4" imgW="3898800" imgH="1854000" progId="Equation.DSMT4">
                  <p:embed/>
                  <p:pic>
                    <p:nvPicPr>
                      <p:cNvPr id="7" name="Object 6"/>
                      <p:cNvPicPr>
                        <a:picLocks noChangeAspect="1" noChangeArrowheads="1"/>
                      </p:cNvPicPr>
                      <p:nvPr/>
                    </p:nvPicPr>
                    <p:blipFill>
                      <a:blip r:embed="rId5"/>
                      <a:srcRect/>
                      <a:stretch>
                        <a:fillRect/>
                      </a:stretch>
                    </p:blipFill>
                    <p:spPr bwMode="auto">
                      <a:xfrm>
                        <a:off x="144463" y="603250"/>
                        <a:ext cx="8116887" cy="38544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36775658"/>
              </p:ext>
            </p:extLst>
          </p:nvPr>
        </p:nvGraphicFramePr>
        <p:xfrm>
          <a:off x="336550" y="4392613"/>
          <a:ext cx="8715375" cy="2312987"/>
        </p:xfrm>
        <a:graphic>
          <a:graphicData uri="http://schemas.openxmlformats.org/presentationml/2006/ole">
            <mc:AlternateContent xmlns:mc="http://schemas.openxmlformats.org/markup-compatibility/2006">
              <mc:Choice xmlns:v="urn:schemas-microsoft-com:vml" Requires="v">
                <p:oleObj spid="_x0000_s40997" name="Equation" r:id="rId6" imgW="3632040" imgH="965160" progId="Equation.DSMT4">
                  <p:embed/>
                </p:oleObj>
              </mc:Choice>
              <mc:Fallback>
                <p:oleObj name="Equation" r:id="rId6" imgW="3632040" imgH="965160" progId="Equation.DSMT4">
                  <p:embed/>
                  <p:pic>
                    <p:nvPicPr>
                      <p:cNvPr id="6" name="Object 5"/>
                      <p:cNvPicPr>
                        <a:picLocks noChangeAspect="1" noChangeArrowheads="1"/>
                      </p:cNvPicPr>
                      <p:nvPr/>
                    </p:nvPicPr>
                    <p:blipFill>
                      <a:blip r:embed="rId7"/>
                      <a:srcRect/>
                      <a:stretch>
                        <a:fillRect/>
                      </a:stretch>
                    </p:blipFill>
                    <p:spPr bwMode="auto">
                      <a:xfrm>
                        <a:off x="336550" y="4392613"/>
                        <a:ext cx="8715375"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61184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23913</TotalTime>
  <Words>1274</Words>
  <Application>Microsoft Office PowerPoint</Application>
  <PresentationFormat>On-screen Show (4:3)</PresentationFormat>
  <Paragraphs>207</Paragraphs>
  <Slides>27</Slides>
  <Notes>25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3"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1265</cp:revision>
  <cp:lastPrinted>2019-04-03T06:12:33Z</cp:lastPrinted>
  <dcterms:created xsi:type="dcterms:W3CDTF">2012-01-10T18:32:24Z</dcterms:created>
  <dcterms:modified xsi:type="dcterms:W3CDTF">2020-04-07T04:58:28Z</dcterms:modified>
</cp:coreProperties>
</file>