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6" r:id="rId2"/>
    <p:sldId id="354" r:id="rId3"/>
    <p:sldId id="390" r:id="rId4"/>
    <p:sldId id="391" r:id="rId5"/>
    <p:sldId id="392" r:id="rId6"/>
    <p:sldId id="393" r:id="rId7"/>
    <p:sldId id="411" r:id="rId8"/>
    <p:sldId id="398" r:id="rId9"/>
    <p:sldId id="404" r:id="rId10"/>
    <p:sldId id="399" r:id="rId11"/>
    <p:sldId id="402" r:id="rId12"/>
    <p:sldId id="403" r:id="rId13"/>
    <p:sldId id="412" r:id="rId14"/>
    <p:sldId id="405" r:id="rId15"/>
    <p:sldId id="406" r:id="rId16"/>
    <p:sldId id="407" r:id="rId17"/>
    <p:sldId id="408" r:id="rId18"/>
    <p:sldId id="409" r:id="rId19"/>
    <p:sldId id="410"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a:srgbClr val="660033"/>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1190" y="62"/>
      </p:cViewPr>
      <p:guideLst>
        <p:guide orient="horz" pos="2160"/>
        <p:guide pos="2880"/>
      </p:guideLst>
    </p:cSldViewPr>
  </p:slideViewPr>
  <p:notesTextViewPr>
    <p:cViewPr>
      <p:scale>
        <a:sx n="3" d="2"/>
        <a:sy n="3" d="2"/>
      </p:scale>
      <p:origin x="0" y="0"/>
    </p:cViewPr>
  </p:notesTextViewPr>
  <p:sorterViewPr>
    <p:cViewPr>
      <p:scale>
        <a:sx n="60" d="100"/>
        <a:sy n="60" d="100"/>
      </p:scale>
      <p:origin x="0" y="-448"/>
    </p:cViewPr>
  </p:sorterViewPr>
  <p:notesViewPr>
    <p:cSldViewPr>
      <p:cViewPr>
        <p:scale>
          <a:sx n="165" d="100"/>
          <a:sy n="165" d="100"/>
        </p:scale>
        <p:origin x="96" y="-452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discuss the electromagnetic fields produced by a moving charged particle using the </a:t>
            </a:r>
            <a:r>
              <a:rPr lang="en-US" dirty="0" err="1"/>
              <a:t>Lienard-Wiechert</a:t>
            </a:r>
            <a:r>
              <a:rPr lang="en-US" dirty="0"/>
              <a:t> potentials.   First we need to make sure that we obtain consistent results with Lecture 25.   Then we will start to discuss the results from more general trajectories.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case, the trajectory of the moving particle is  described as constant velocity  along the x-axis while the fields are measured at the fixed point b along the y axis.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539056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your homework for this lecture, you are asked to review the evaluations here.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228103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we do verify the E and B fields obtained using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713119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success, we are motivated to apply this approach to more general particle trajectories.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910341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review the equations from the </a:t>
            </a:r>
            <a:r>
              <a:rPr lang="en-US" dirty="0" err="1"/>
              <a:t>Lienard-Wiechert</a:t>
            </a:r>
            <a:r>
              <a:rPr lang="en-US" dirty="0"/>
              <a:t> analysis.    We particularly notice that for the fields very far from the particle positions, the dominant terms are those which involve the acceleration of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111089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acceleration terms are given here.    These are the terms that we will focus on.  Here we define a unit vector </a:t>
            </a:r>
            <a:r>
              <a:rPr lang="en-US" dirty="0" err="1"/>
              <a:t>Rhat</a:t>
            </a:r>
            <a:r>
              <a:rPr lang="en-US" dirty="0"/>
              <a:t>.  Jackson calls this vector </a:t>
            </a:r>
            <a:r>
              <a:rPr lang="en-US" b="1" dirty="0"/>
              <a:t>n</a:t>
            </a:r>
            <a:r>
              <a:rPr lang="en-US" dirty="0"/>
              <a:t>.    In principle, this unit vector varies in time, but at large enough distances from the source, it is an approximately constant unit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4134537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calculating the fields themselves, we will be interested in calculating the Poynting vector due to the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972290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some algebra, we arrive at the expression for the power radiated per unit solid angle.    We will examine this result more in detail next time, but for now, we will consider the result in the non-relativistic limit when beta is nearly 0.</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231347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attempts to show the geometry of the trajectory and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687746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illustrate the non-relativistic power distribution, showing that the radiation intensity is concentrated in the directions perpendicular to the particle acceleration.     Next time we will see how relativistic effects change this radiation pattern.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078020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from today’s lecture involves deriving some of the details of today’s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Lorentz transformation for the field strength tensor --</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378825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that we have been studying from Lecture 25.</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944825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fields from the moving frame, we can write the expressions for the fields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949265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fields measured in the stationary frame are expressed in terms of the time </a:t>
            </a:r>
            <a:r>
              <a:rPr lang="en-US" i="1" dirty="0"/>
              <a:t>t</a:t>
            </a:r>
            <a:r>
              <a:rPr lang="en-US" dirty="0"/>
              <a:t> measured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56569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plot shown in Lecture 25 of </a:t>
            </a:r>
            <a:r>
              <a:rPr lang="en-US" i="1" dirty="0" err="1"/>
              <a:t>E</a:t>
            </a:r>
            <a:r>
              <a:rPr lang="en-US" i="1" baseline="-25000" dirty="0" err="1"/>
              <a:t>y</a:t>
            </a:r>
            <a:r>
              <a:rPr lang="en-US" i="1" baseline="-25000" dirty="0"/>
              <a:t> </a:t>
            </a:r>
            <a:r>
              <a:rPr lang="en-US" i="0" baseline="0" dirty="0"/>
              <a:t>as a function of time.</a:t>
            </a:r>
            <a:endParaRPr lang="en-US" i="1" dirty="0"/>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816582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consider how we may arrive at the same result without changing reference frames by analyzing the EM fields produced by a moving charge using the </a:t>
            </a:r>
            <a:r>
              <a:rPr lang="en-US" dirty="0" err="1"/>
              <a:t>Lienard-Wiechert</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561447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 charged particle (charge q) moving along the red trajectory.   The vector </a:t>
            </a:r>
            <a:r>
              <a:rPr lang="en-US" b="1" dirty="0"/>
              <a:t>r </a:t>
            </a:r>
            <a:r>
              <a:rPr lang="en-US" b="0" dirty="0"/>
              <a:t>indicates the point at which we will evaluate the fields.   The retarded time </a:t>
            </a:r>
            <a:r>
              <a:rPr lang="en-US" b="0" i="1" dirty="0"/>
              <a:t>t</a:t>
            </a:r>
            <a:r>
              <a:rPr lang="en-US" b="0" i="1" baseline="-25000" dirty="0"/>
              <a:t>r</a:t>
            </a:r>
            <a:r>
              <a:rPr lang="en-US" b="0" baseline="0" dirty="0"/>
              <a:t> is defined here.</a:t>
            </a:r>
            <a:endParaRPr lang="en-US" b="1"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46786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04/03/2020</a:t>
            </a:r>
            <a:endParaRPr lang="en-US" dirty="0"/>
          </a:p>
        </p:txBody>
      </p:sp>
      <p:sp>
        <p:nvSpPr>
          <p:cNvPr id="5" name="Footer Placeholder 4"/>
          <p:cNvSpPr>
            <a:spLocks noGrp="1"/>
          </p:cNvSpPr>
          <p:nvPr>
            <p:ph type="ftr" sz="quarter" idx="11"/>
          </p:nvPr>
        </p:nvSpPr>
        <p:spPr/>
        <p:txBody>
          <a:bodyPr/>
          <a:lstStyle/>
          <a:p>
            <a:r>
              <a:rPr lang="en-US"/>
              <a:t>PHY 712  Spring 2020 --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04/03/2020</a:t>
            </a:r>
            <a:endParaRPr lang="en-US" dirty="0"/>
          </a:p>
        </p:txBody>
      </p:sp>
      <p:sp>
        <p:nvSpPr>
          <p:cNvPr id="5" name="Footer Placeholder 4"/>
          <p:cNvSpPr>
            <a:spLocks noGrp="1"/>
          </p:cNvSpPr>
          <p:nvPr>
            <p:ph type="ftr" sz="quarter" idx="11"/>
          </p:nvPr>
        </p:nvSpPr>
        <p:spPr/>
        <p:txBody>
          <a:bodyPr/>
          <a:lstStyle/>
          <a:p>
            <a:r>
              <a:rPr lang="en-US"/>
              <a:t>PHY 712  Spring 2020 --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04/03/2020</a:t>
            </a:r>
            <a:endParaRPr lang="en-US" dirty="0"/>
          </a:p>
        </p:txBody>
      </p:sp>
      <p:sp>
        <p:nvSpPr>
          <p:cNvPr id="5" name="Footer Placeholder 4"/>
          <p:cNvSpPr>
            <a:spLocks noGrp="1"/>
          </p:cNvSpPr>
          <p:nvPr>
            <p:ph type="ftr" sz="quarter" idx="11"/>
          </p:nvPr>
        </p:nvSpPr>
        <p:spPr/>
        <p:txBody>
          <a:bodyPr/>
          <a:lstStyle/>
          <a:p>
            <a:r>
              <a:rPr lang="en-US"/>
              <a:t>PHY 712  Spring 2020 --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04/03/2020</a:t>
            </a:r>
            <a:endParaRPr lang="en-US" dirty="0"/>
          </a:p>
        </p:txBody>
      </p:sp>
      <p:sp>
        <p:nvSpPr>
          <p:cNvPr id="5" name="Footer Placeholder 4"/>
          <p:cNvSpPr>
            <a:spLocks noGrp="1"/>
          </p:cNvSpPr>
          <p:nvPr>
            <p:ph type="ftr" sz="quarter" idx="11"/>
          </p:nvPr>
        </p:nvSpPr>
        <p:spPr/>
        <p:txBody>
          <a:bodyPr/>
          <a:lstStyle/>
          <a:p>
            <a:r>
              <a:rPr lang="en-US"/>
              <a:t>PHY 712  Spring 2020 --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04/03/2020</a:t>
            </a:r>
            <a:endParaRPr lang="en-US" dirty="0"/>
          </a:p>
        </p:txBody>
      </p:sp>
      <p:sp>
        <p:nvSpPr>
          <p:cNvPr id="5" name="Footer Placeholder 4"/>
          <p:cNvSpPr>
            <a:spLocks noGrp="1"/>
          </p:cNvSpPr>
          <p:nvPr>
            <p:ph type="ftr" sz="quarter" idx="11"/>
          </p:nvPr>
        </p:nvSpPr>
        <p:spPr/>
        <p:txBody>
          <a:bodyPr/>
          <a:lstStyle/>
          <a:p>
            <a:r>
              <a:rPr lang="en-US"/>
              <a:t>PHY 712  Spring 2020 --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04/03/2020</a:t>
            </a:r>
            <a:endParaRPr lang="en-US" dirty="0"/>
          </a:p>
        </p:txBody>
      </p:sp>
      <p:sp>
        <p:nvSpPr>
          <p:cNvPr id="6" name="Footer Placeholder 5"/>
          <p:cNvSpPr>
            <a:spLocks noGrp="1"/>
          </p:cNvSpPr>
          <p:nvPr>
            <p:ph type="ftr" sz="quarter" idx="11"/>
          </p:nvPr>
        </p:nvSpPr>
        <p:spPr/>
        <p:txBody>
          <a:bodyPr/>
          <a:lstStyle/>
          <a:p>
            <a:r>
              <a:rPr lang="en-US"/>
              <a:t>PHY 712  Spring 2020 --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04/03/2020</a:t>
            </a:r>
            <a:endParaRPr lang="en-US" dirty="0"/>
          </a:p>
        </p:txBody>
      </p:sp>
      <p:sp>
        <p:nvSpPr>
          <p:cNvPr id="8" name="Footer Placeholder 7"/>
          <p:cNvSpPr>
            <a:spLocks noGrp="1"/>
          </p:cNvSpPr>
          <p:nvPr>
            <p:ph type="ftr" sz="quarter" idx="11"/>
          </p:nvPr>
        </p:nvSpPr>
        <p:spPr/>
        <p:txBody>
          <a:bodyPr/>
          <a:lstStyle/>
          <a:p>
            <a:r>
              <a:rPr lang="en-US"/>
              <a:t>PHY 712  Spring 2020 -- Lecture 26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04/03/2020</a:t>
            </a:r>
            <a:endParaRPr lang="en-US" dirty="0"/>
          </a:p>
        </p:txBody>
      </p:sp>
      <p:sp>
        <p:nvSpPr>
          <p:cNvPr id="4" name="Footer Placeholder 3"/>
          <p:cNvSpPr>
            <a:spLocks noGrp="1"/>
          </p:cNvSpPr>
          <p:nvPr>
            <p:ph type="ftr" sz="quarter" idx="11"/>
          </p:nvPr>
        </p:nvSpPr>
        <p:spPr/>
        <p:txBody>
          <a:bodyPr/>
          <a:lstStyle/>
          <a:p>
            <a:r>
              <a:rPr lang="en-US"/>
              <a:t>PHY 712  Spring 2020 -- Lecture 26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04/03/2020</a:t>
            </a:r>
            <a:endParaRPr lang="en-US" dirty="0"/>
          </a:p>
        </p:txBody>
      </p:sp>
      <p:sp>
        <p:nvSpPr>
          <p:cNvPr id="6" name="Footer Placeholder 5"/>
          <p:cNvSpPr>
            <a:spLocks noGrp="1"/>
          </p:cNvSpPr>
          <p:nvPr>
            <p:ph type="ftr" sz="quarter" idx="11"/>
          </p:nvPr>
        </p:nvSpPr>
        <p:spPr/>
        <p:txBody>
          <a:bodyPr/>
          <a:lstStyle/>
          <a:p>
            <a:r>
              <a:rPr lang="en-US"/>
              <a:t>PHY 712  Spring 2020 --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04/03/2020</a:t>
            </a:r>
            <a:endParaRPr lang="en-US" dirty="0"/>
          </a:p>
        </p:txBody>
      </p:sp>
      <p:sp>
        <p:nvSpPr>
          <p:cNvPr id="6" name="Footer Placeholder 5"/>
          <p:cNvSpPr>
            <a:spLocks noGrp="1"/>
          </p:cNvSpPr>
          <p:nvPr>
            <p:ph type="ftr" sz="quarter" idx="11"/>
          </p:nvPr>
        </p:nvSpPr>
        <p:spPr/>
        <p:txBody>
          <a:bodyPr/>
          <a:lstStyle/>
          <a:p>
            <a:r>
              <a:rPr lang="en-US"/>
              <a:t>PHY 712  Spring 2020 --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04/03/2020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26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1.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15.wmf"/><Relationship Id="rId4" Type="http://schemas.openxmlformats.org/officeDocument/2006/relationships/oleObject" Target="../embeddings/oleObject16.bin"/><Relationship Id="rId9"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19.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3.bin"/><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5.bin"/><Relationship Id="rId5" Type="http://schemas.openxmlformats.org/officeDocument/2006/relationships/image" Target="../media/image25.wmf"/><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7.wmf"/><Relationship Id="rId4" Type="http://schemas.openxmlformats.org/officeDocument/2006/relationships/oleObject" Target="../embeddings/oleObject2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8.bin"/><Relationship Id="rId5" Type="http://schemas.openxmlformats.org/officeDocument/2006/relationships/image" Target="../media/image28.wmf"/><Relationship Id="rId4" Type="http://schemas.openxmlformats.org/officeDocument/2006/relationships/oleObject" Target="../embeddings/oleObject2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1.png"/><Relationship Id="rId5" Type="http://schemas.openxmlformats.org/officeDocument/2006/relationships/image" Target="../media/image30.wmf"/><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8.w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304800"/>
            <a:ext cx="8991600" cy="5201424"/>
          </a:xfrm>
          <a:prstGeom prst="rect">
            <a:avLst/>
          </a:prstGeom>
          <a:noFill/>
          <a:ln>
            <a:noFill/>
          </a:ln>
        </p:spPr>
        <p:txBody>
          <a:bodyPr wrap="square" rtlCol="0">
            <a:spAutoFit/>
          </a:bodyPr>
          <a:lstStyle/>
          <a:p>
            <a:pPr algn="ctr"/>
            <a:r>
              <a:rPr lang="en-US" sz="3200" b="1" dirty="0"/>
              <a:t>PHY 712 Electrodynamics</a:t>
            </a:r>
          </a:p>
          <a:p>
            <a:pPr algn="ctr"/>
            <a:r>
              <a:rPr lang="en-US" sz="2400" b="1" dirty="0"/>
              <a:t>12-12:50 AM  MWF  via video link:</a:t>
            </a:r>
          </a:p>
          <a:p>
            <a:pPr algn="ctr"/>
            <a:r>
              <a:rPr lang="en-US" sz="2400" b="1" dirty="0">
                <a:hlinkClick r:id="rId3"/>
              </a:rPr>
              <a:t>https://wakeforest-university.zoom.us/my/natalie.holzwarth </a:t>
            </a:r>
            <a:endParaRPr lang="en-US" sz="2400" b="1" dirty="0"/>
          </a:p>
          <a:p>
            <a:pPr algn="ctr"/>
            <a:endParaRPr lang="en-US" sz="3200" b="1" dirty="0"/>
          </a:p>
          <a:p>
            <a:pPr algn="ctr"/>
            <a:r>
              <a:rPr lang="en-US" sz="3200" b="1" dirty="0"/>
              <a:t>Plan for Lecture 26:</a:t>
            </a:r>
            <a:endParaRPr lang="en-US" sz="3200" b="1" dirty="0">
              <a:solidFill>
                <a:schemeClr val="folHlink"/>
              </a:solidFill>
            </a:endParaRPr>
          </a:p>
          <a:p>
            <a:pPr marL="457200" lvl="2" algn="ctr">
              <a:spcBef>
                <a:spcPct val="50000"/>
              </a:spcBef>
            </a:pPr>
            <a:r>
              <a:rPr lang="en-US" sz="3200" b="1" dirty="0">
                <a:solidFill>
                  <a:schemeClr val="folHlink"/>
                </a:solidFill>
              </a:rPr>
              <a:t>Finish Chap. 11 and begin Chap. 14</a:t>
            </a:r>
          </a:p>
          <a:p>
            <a:pPr marL="971550" lvl="2" indent="-514350">
              <a:spcBef>
                <a:spcPct val="50000"/>
              </a:spcBef>
              <a:buFont typeface="+mj-lt"/>
              <a:buAutoNum type="alphaUcPeriod"/>
            </a:pPr>
            <a:r>
              <a:rPr lang="en-US" sz="2800" b="1" dirty="0">
                <a:solidFill>
                  <a:srgbClr val="DA32AA"/>
                </a:solidFill>
              </a:rPr>
              <a:t>Electromagnetic field transformations &amp; corresponding analysis of </a:t>
            </a:r>
            <a:r>
              <a:rPr lang="en-US" sz="2800" b="1" dirty="0" err="1">
                <a:solidFill>
                  <a:srgbClr val="DA32AA"/>
                </a:solidFill>
              </a:rPr>
              <a:t>Liénard-Wiechert</a:t>
            </a:r>
            <a:r>
              <a:rPr lang="en-US" sz="2800" b="1" dirty="0">
                <a:solidFill>
                  <a:srgbClr val="DA32AA"/>
                </a:solidFill>
              </a:rPr>
              <a:t> potentials for constant velocity sources</a:t>
            </a:r>
          </a:p>
          <a:p>
            <a:pPr marL="971550" lvl="2" indent="-514350">
              <a:spcBef>
                <a:spcPct val="50000"/>
              </a:spcBef>
              <a:buFont typeface="+mj-lt"/>
              <a:buAutoNum type="alphaUcPeriod"/>
            </a:pPr>
            <a:r>
              <a:rPr lang="en-US" sz="2800" b="1" dirty="0">
                <a:solidFill>
                  <a:srgbClr val="DA32AA"/>
                </a:solidFill>
              </a:rPr>
              <a:t>Radiation by moving charged particles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spid="_x0000_s175268"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628116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spid="_x0000_s175269" name="Equation" r:id="rId6" imgW="4000320" imgH="1231560" progId="Equation.DSMT4">
                  <p:embed/>
                </p:oleObj>
              </mc:Choice>
              <mc:Fallback>
                <p:oleObj name="Equation" r:id="rId6" imgW="4000320" imgH="1231560" progId="Equation.DSMT4">
                  <p:embed/>
                  <p:pic>
                    <p:nvPicPr>
                      <p:cNvPr id="0" name=""/>
                      <p:cNvPicPr>
                        <a:picLocks noChangeAspect="1" noChangeArrowheads="1"/>
                      </p:cNvPicPr>
                      <p:nvPr/>
                    </p:nvPicPr>
                    <p:blipFill>
                      <a:blip r:embed="rId7"/>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61225280"/>
              </p:ext>
            </p:extLst>
          </p:nvPr>
        </p:nvGraphicFramePr>
        <p:xfrm>
          <a:off x="5172075" y="1771650"/>
          <a:ext cx="3933825" cy="2073275"/>
        </p:xfrm>
        <a:graphic>
          <a:graphicData uri="http://schemas.openxmlformats.org/presentationml/2006/ole">
            <mc:AlternateContent xmlns:mc="http://schemas.openxmlformats.org/markup-compatibility/2006">
              <mc:Choice xmlns:v="urn:schemas-microsoft-com:vml" Requires="v">
                <p:oleObj spid="_x0000_s175270" name="Equation" r:id="rId8" imgW="2222280" imgH="1168200" progId="Equation.DSMT4">
                  <p:embed/>
                </p:oleObj>
              </mc:Choice>
              <mc:Fallback>
                <p:oleObj name="Equation" r:id="rId8" imgW="2222280" imgH="1168200" progId="Equation.DSMT4">
                  <p:embed/>
                  <p:pic>
                    <p:nvPicPr>
                      <p:cNvPr id="0" name=""/>
                      <p:cNvPicPr>
                        <a:picLocks noChangeAspect="1" noChangeArrowheads="1"/>
                      </p:cNvPicPr>
                      <p:nvPr/>
                    </p:nvPicPr>
                    <p:blipFill>
                      <a:blip r:embed="rId9"/>
                      <a:srcRect/>
                      <a:stretch>
                        <a:fillRect/>
                      </a:stretch>
                    </p:blipFill>
                    <p:spPr bwMode="auto">
                      <a:xfrm>
                        <a:off x="5172075" y="1771650"/>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523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35280" y="171498"/>
            <a:ext cx="71628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2953574875"/>
              </p:ext>
            </p:extLst>
          </p:nvPr>
        </p:nvGraphicFramePr>
        <p:xfrm>
          <a:off x="335280" y="532611"/>
          <a:ext cx="4697412" cy="2882900"/>
        </p:xfrm>
        <a:graphic>
          <a:graphicData uri="http://schemas.openxmlformats.org/presentationml/2006/ole">
            <mc:AlternateContent xmlns:mc="http://schemas.openxmlformats.org/markup-compatibility/2006">
              <mc:Choice xmlns:v="urn:schemas-microsoft-com:vml" Requires="v">
                <p:oleObj spid="_x0000_s176264"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35280" y="532611"/>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6341497"/>
              </p:ext>
            </p:extLst>
          </p:nvPr>
        </p:nvGraphicFramePr>
        <p:xfrm>
          <a:off x="5221121" y="1342236"/>
          <a:ext cx="3933825" cy="2073275"/>
        </p:xfrm>
        <a:graphic>
          <a:graphicData uri="http://schemas.openxmlformats.org/presentationml/2006/ole">
            <mc:AlternateContent xmlns:mc="http://schemas.openxmlformats.org/markup-compatibility/2006">
              <mc:Choice xmlns:v="urn:schemas-microsoft-com:vml" Requires="v">
                <p:oleObj spid="_x0000_s176265" name="Equation" r:id="rId6" imgW="2222280" imgH="1168200" progId="Equation.DSMT4">
                  <p:embed/>
                </p:oleObj>
              </mc:Choice>
              <mc:Fallback>
                <p:oleObj name="Equation" r:id="rId6" imgW="2222280" imgH="1168200" progId="Equation.DSMT4">
                  <p:embed/>
                  <p:pic>
                    <p:nvPicPr>
                      <p:cNvPr id="0" name=""/>
                      <p:cNvPicPr>
                        <a:picLocks noChangeAspect="1" noChangeArrowheads="1"/>
                      </p:cNvPicPr>
                      <p:nvPr/>
                    </p:nvPicPr>
                    <p:blipFill>
                      <a:blip r:embed="rId7"/>
                      <a:srcRect/>
                      <a:stretch>
                        <a:fillRect/>
                      </a:stretch>
                    </p:blipFill>
                    <p:spPr bwMode="auto">
                      <a:xfrm>
                        <a:off x="5221121" y="1342236"/>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4594853"/>
              </p:ext>
            </p:extLst>
          </p:nvPr>
        </p:nvGraphicFramePr>
        <p:xfrm>
          <a:off x="430213" y="3541713"/>
          <a:ext cx="6378575" cy="2795587"/>
        </p:xfrm>
        <a:graphic>
          <a:graphicData uri="http://schemas.openxmlformats.org/presentationml/2006/ole">
            <mc:AlternateContent xmlns:mc="http://schemas.openxmlformats.org/markup-compatibility/2006">
              <mc:Choice xmlns:v="urn:schemas-microsoft-com:vml" Requires="v">
                <p:oleObj spid="_x0000_s176266" name="Equation" r:id="rId8" imgW="4838400" imgH="2120760" progId="Equation.DSMT4">
                  <p:embed/>
                </p:oleObj>
              </mc:Choice>
              <mc:Fallback>
                <p:oleObj name="Equation" r:id="rId8" imgW="4838400" imgH="2120760" progId="Equation.DSMT4">
                  <p:embed/>
                  <p:pic>
                    <p:nvPicPr>
                      <p:cNvPr id="0" name=""/>
                      <p:cNvPicPr/>
                      <p:nvPr/>
                    </p:nvPicPr>
                    <p:blipFill>
                      <a:blip r:embed="rId9"/>
                      <a:stretch>
                        <a:fillRect/>
                      </a:stretch>
                    </p:blipFill>
                    <p:spPr>
                      <a:xfrm>
                        <a:off x="430213" y="3541713"/>
                        <a:ext cx="6378575" cy="2795587"/>
                      </a:xfrm>
                      <a:prstGeom prst="rect">
                        <a:avLst/>
                      </a:prstGeom>
                    </p:spPr>
                  </p:pic>
                </p:oleObj>
              </mc:Fallback>
            </mc:AlternateContent>
          </a:graphicData>
        </a:graphic>
      </p:graphicFrame>
    </p:spTree>
    <p:extLst>
      <p:ext uri="{BB962C8B-B14F-4D97-AF65-F5344CB8AC3E}">
        <p14:creationId xmlns:p14="http://schemas.microsoft.com/office/powerpoint/2010/main" val="3404924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57200" y="457200"/>
            <a:ext cx="6858000" cy="461665"/>
          </a:xfrm>
          <a:prstGeom prst="rect">
            <a:avLst/>
          </a:prstGeom>
          <a:noFill/>
        </p:spPr>
        <p:txBody>
          <a:bodyPr wrap="square" rtlCol="0">
            <a:spAutoFit/>
          </a:bodyPr>
          <a:lstStyle/>
          <a:p>
            <a:r>
              <a:rPr lang="en-US" sz="2400" dirty="0">
                <a:latin typeface="+mj-lt"/>
              </a:rPr>
              <a:t>Some details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51711781"/>
              </p:ext>
            </p:extLst>
          </p:nvPr>
        </p:nvGraphicFramePr>
        <p:xfrm>
          <a:off x="4191000" y="170815"/>
          <a:ext cx="4000500" cy="3352800"/>
        </p:xfrm>
        <a:graphic>
          <a:graphicData uri="http://schemas.openxmlformats.org/presentationml/2006/ole">
            <mc:AlternateContent xmlns:mc="http://schemas.openxmlformats.org/markup-compatibility/2006">
              <mc:Choice xmlns:v="urn:schemas-microsoft-com:vml" Requires="v">
                <p:oleObj spid="_x0000_s177234" name="Equation" r:id="rId4" imgW="2666880" imgH="2234880" progId="Equation.DSMT4">
                  <p:embed/>
                </p:oleObj>
              </mc:Choice>
              <mc:Fallback>
                <p:oleObj name="Equation" r:id="rId4" imgW="2666880" imgH="2234880" progId="Equation.DSMT4">
                  <p:embed/>
                  <p:pic>
                    <p:nvPicPr>
                      <p:cNvPr id="0" name=""/>
                      <p:cNvPicPr/>
                      <p:nvPr/>
                    </p:nvPicPr>
                    <p:blipFill>
                      <a:blip r:embed="rId5"/>
                      <a:stretch>
                        <a:fillRect/>
                      </a:stretch>
                    </p:blipFill>
                    <p:spPr>
                      <a:xfrm>
                        <a:off x="4191000" y="170815"/>
                        <a:ext cx="4000500" cy="3352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668914"/>
              </p:ext>
            </p:extLst>
          </p:nvPr>
        </p:nvGraphicFramePr>
        <p:xfrm>
          <a:off x="990600" y="3656012"/>
          <a:ext cx="6764338" cy="2882900"/>
        </p:xfrm>
        <a:graphic>
          <a:graphicData uri="http://schemas.openxmlformats.org/presentationml/2006/ole">
            <mc:AlternateContent xmlns:mc="http://schemas.openxmlformats.org/markup-compatibility/2006">
              <mc:Choice xmlns:v="urn:schemas-microsoft-com:vml" Requires="v">
                <p:oleObj spid="_x0000_s177235" name="Equation" r:id="rId6" imgW="3822480" imgH="1625400" progId="Equation.DSMT4">
                  <p:embed/>
                </p:oleObj>
              </mc:Choice>
              <mc:Fallback>
                <p:oleObj name="Equation" r:id="rId6" imgW="3822480" imgH="1625400" progId="Equation.DSMT4">
                  <p:embed/>
                  <p:pic>
                    <p:nvPicPr>
                      <p:cNvPr id="0" name=""/>
                      <p:cNvPicPr>
                        <a:picLocks noChangeAspect="1" noChangeArrowheads="1"/>
                      </p:cNvPicPr>
                      <p:nvPr/>
                    </p:nvPicPr>
                    <p:blipFill>
                      <a:blip r:embed="rId7"/>
                      <a:srcRect/>
                      <a:stretch>
                        <a:fillRect/>
                      </a:stretch>
                    </p:blipFill>
                    <p:spPr bwMode="auto">
                      <a:xfrm>
                        <a:off x="990600" y="3656012"/>
                        <a:ext cx="6764338" cy="2882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6120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86386" name="数式" r:id="rId4" imgW="1358640" imgH="927000" progId="Equation.3">
                  <p:embed/>
                </p:oleObj>
              </mc:Choice>
              <mc:Fallback>
                <p:oleObj name="数式" r:id="rId4" imgW="1358640" imgH="927000" progId="Equation.3">
                  <p:embed/>
                  <p:pic>
                    <p:nvPicPr>
                      <p:cNvPr id="20" name="Object 19"/>
                      <p:cNvPicPr/>
                      <p:nvPr/>
                    </p:nvPicPr>
                    <p:blipFill>
                      <a:blip r:embed="rId5"/>
                      <a:stretch>
                        <a:fillRect/>
                      </a:stretch>
                    </p:blipFill>
                    <p:spPr>
                      <a:xfrm>
                        <a:off x="5886450" y="304800"/>
                        <a:ext cx="3071813" cy="2095500"/>
                      </a:xfrm>
                      <a:prstGeom prst="rect">
                        <a:avLst/>
                      </a:prstGeom>
                    </p:spPr>
                  </p:pic>
                </p:oleObj>
              </mc:Fallback>
            </mc:AlternateContent>
          </a:graphicData>
        </a:graphic>
      </p:graphicFrame>
    </p:spTree>
    <p:extLst>
      <p:ext uri="{BB962C8B-B14F-4D97-AF65-F5344CB8AC3E}">
        <p14:creationId xmlns:p14="http://schemas.microsoft.com/office/powerpoint/2010/main" val="208266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pic>
        <p:nvPicPr>
          <p:cNvPr id="2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23" name="Object 22"/>
          <p:cNvGraphicFramePr>
            <a:graphicFrameLocks noChangeAspect="1"/>
          </p:cNvGraphicFramePr>
          <p:nvPr>
            <p:extLst>
              <p:ext uri="{D42A27DB-BD31-4B8C-83A1-F6EECF244321}">
                <p14:modId xmlns:p14="http://schemas.microsoft.com/office/powerpoint/2010/main" val="3658602126"/>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spid="_x0000_s179240" name="数式" r:id="rId5" imgW="3682800" imgH="482400" progId="Equation.3">
                  <p:embed/>
                </p:oleObj>
              </mc:Choice>
              <mc:Fallback>
                <p:oleObj name="数式" r:id="rId5" imgW="3682800" imgH="482400" progId="Equation.3">
                  <p:embed/>
                  <p:pic>
                    <p:nvPicPr>
                      <p:cNvPr id="0" name=""/>
                      <p:cNvPicPr>
                        <a:picLocks noChangeAspect="1" noChangeArrowheads="1"/>
                      </p:cNvPicPr>
                      <p:nvPr/>
                    </p:nvPicPr>
                    <p:blipFill>
                      <a:blip r:embed="rId6"/>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2662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8920295"/>
              </p:ext>
            </p:extLst>
          </p:nvPr>
        </p:nvGraphicFramePr>
        <p:xfrm>
          <a:off x="1524000" y="1219200"/>
          <a:ext cx="6199188" cy="2465387"/>
        </p:xfrm>
        <a:graphic>
          <a:graphicData uri="http://schemas.openxmlformats.org/presentationml/2006/ole">
            <mc:AlternateContent xmlns:mc="http://schemas.openxmlformats.org/markup-compatibility/2006">
              <mc:Choice xmlns:v="urn:schemas-microsoft-com:vml" Requires="v">
                <p:oleObj spid="_x0000_s180300" name="数式" r:id="rId4" imgW="2743200" imgH="1091880" progId="Equation.3">
                  <p:embed/>
                </p:oleObj>
              </mc:Choice>
              <mc:Fallback>
                <p:oleObj name="数式" r:id="rId4" imgW="2743200" imgH="1091880" progId="Equation.3">
                  <p:embed/>
                  <p:pic>
                    <p:nvPicPr>
                      <p:cNvPr id="0" name=""/>
                      <p:cNvPicPr>
                        <a:picLocks noChangeAspect="1" noChangeArrowheads="1"/>
                      </p:cNvPicPr>
                      <p:nvPr/>
                    </p:nvPicPr>
                    <p:blipFill>
                      <a:blip r:embed="rId5"/>
                      <a:srcRect/>
                      <a:stretch>
                        <a:fillRect/>
                      </a:stretch>
                    </p:blipFill>
                    <p:spPr bwMode="auto">
                      <a:xfrm>
                        <a:off x="1524000" y="1219200"/>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1926244"/>
              </p:ext>
            </p:extLst>
          </p:nvPr>
        </p:nvGraphicFramePr>
        <p:xfrm>
          <a:off x="1600200" y="3821113"/>
          <a:ext cx="5251450" cy="2579687"/>
        </p:xfrm>
        <a:graphic>
          <a:graphicData uri="http://schemas.openxmlformats.org/presentationml/2006/ole">
            <mc:AlternateContent xmlns:mc="http://schemas.openxmlformats.org/markup-compatibility/2006">
              <mc:Choice xmlns:v="urn:schemas-microsoft-com:vml" Requires="v">
                <p:oleObj spid="_x0000_s180301" name="数式" r:id="rId6" imgW="2323800" imgH="1143000" progId="Equation.3">
                  <p:embed/>
                </p:oleObj>
              </mc:Choice>
              <mc:Fallback>
                <p:oleObj name="数式" r:id="rId6" imgW="2323800" imgH="1143000" progId="Equation.3">
                  <p:embed/>
                  <p:pic>
                    <p:nvPicPr>
                      <p:cNvPr id="0" name=""/>
                      <p:cNvPicPr>
                        <a:picLocks noChangeAspect="1" noChangeArrowheads="1"/>
                      </p:cNvPicPr>
                      <p:nvPr/>
                    </p:nvPicPr>
                    <p:blipFill>
                      <a:blip r:embed="rId7"/>
                      <a:srcRect/>
                      <a:stretch>
                        <a:fillRect/>
                      </a:stretch>
                    </p:blipFill>
                    <p:spPr bwMode="auto">
                      <a:xfrm>
                        <a:off x="1600200" y="3821113"/>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28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395647974"/>
              </p:ext>
            </p:extLst>
          </p:nvPr>
        </p:nvGraphicFramePr>
        <p:xfrm>
          <a:off x="1143000" y="1066800"/>
          <a:ext cx="7002463" cy="3898900"/>
        </p:xfrm>
        <a:graphic>
          <a:graphicData uri="http://schemas.openxmlformats.org/presentationml/2006/ole">
            <mc:AlternateContent xmlns:mc="http://schemas.openxmlformats.org/markup-compatibility/2006">
              <mc:Choice xmlns:v="urn:schemas-microsoft-com:vml" Requires="v">
                <p:oleObj spid="_x0000_s181324" name="数式" r:id="rId4" imgW="3098520" imgH="1726920" progId="Equation.3">
                  <p:embed/>
                </p:oleObj>
              </mc:Choice>
              <mc:Fallback>
                <p:oleObj name="数式" r:id="rId4" imgW="3098520" imgH="1726920" progId="Equation.3">
                  <p:embed/>
                  <p:pic>
                    <p:nvPicPr>
                      <p:cNvPr id="0" name=""/>
                      <p:cNvPicPr>
                        <a:picLocks noChangeAspect="1" noChangeArrowheads="1"/>
                      </p:cNvPicPr>
                      <p:nvPr/>
                    </p:nvPicPr>
                    <p:blipFill>
                      <a:blip r:embed="rId5"/>
                      <a:srcRect/>
                      <a:stretch>
                        <a:fillRect/>
                      </a:stretch>
                    </p:blipFill>
                    <p:spPr bwMode="auto">
                      <a:xfrm>
                        <a:off x="1143000" y="1066800"/>
                        <a:ext cx="7002463"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3187752"/>
              </p:ext>
            </p:extLst>
          </p:nvPr>
        </p:nvGraphicFramePr>
        <p:xfrm>
          <a:off x="869950" y="5105400"/>
          <a:ext cx="4937125" cy="1089025"/>
        </p:xfrm>
        <a:graphic>
          <a:graphicData uri="http://schemas.openxmlformats.org/presentationml/2006/ole">
            <mc:AlternateContent xmlns:mc="http://schemas.openxmlformats.org/markup-compatibility/2006">
              <mc:Choice xmlns:v="urn:schemas-microsoft-com:vml" Requires="v">
                <p:oleObj spid="_x0000_s181325" name="Equation" r:id="rId6" imgW="2184120" imgH="482400" progId="Equation.DSMT4">
                  <p:embed/>
                </p:oleObj>
              </mc:Choice>
              <mc:Fallback>
                <p:oleObj name="Equation" r:id="rId6" imgW="2184120" imgH="482400" progId="Equation.DSMT4">
                  <p:embed/>
                  <p:pic>
                    <p:nvPicPr>
                      <p:cNvPr id="0" name=""/>
                      <p:cNvPicPr>
                        <a:picLocks noChangeAspect="1" noChangeArrowheads="1"/>
                      </p:cNvPicPr>
                      <p:nvPr/>
                    </p:nvPicPr>
                    <p:blipFill>
                      <a:blip r:embed="rId7"/>
                      <a:srcRect/>
                      <a:stretch>
                        <a:fillRect/>
                      </a:stretch>
                    </p:blipFill>
                    <p:spPr bwMode="auto">
                      <a:xfrm>
                        <a:off x="869950" y="5105400"/>
                        <a:ext cx="4937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588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4260744861"/>
              </p:ext>
            </p:extLst>
          </p:nvPr>
        </p:nvGraphicFramePr>
        <p:xfrm>
          <a:off x="881063" y="922338"/>
          <a:ext cx="7546975" cy="4645025"/>
        </p:xfrm>
        <a:graphic>
          <a:graphicData uri="http://schemas.openxmlformats.org/presentationml/2006/ole">
            <mc:AlternateContent xmlns:mc="http://schemas.openxmlformats.org/markup-compatibility/2006">
              <mc:Choice xmlns:v="urn:schemas-microsoft-com:vml" Requires="v">
                <p:oleObj spid="_x0000_s182311" name="Equation" r:id="rId4" imgW="3340080" imgH="2057400" progId="Equation.DSMT4">
                  <p:embed/>
                </p:oleObj>
              </mc:Choice>
              <mc:Fallback>
                <p:oleObj name="Equation" r:id="rId4" imgW="3340080" imgH="2057400" progId="Equation.DSMT4">
                  <p:embed/>
                  <p:pic>
                    <p:nvPicPr>
                      <p:cNvPr id="0" name=""/>
                      <p:cNvPicPr>
                        <a:picLocks noChangeAspect="1" noChangeArrowheads="1"/>
                      </p:cNvPicPr>
                      <p:nvPr/>
                    </p:nvPicPr>
                    <p:blipFill>
                      <a:blip r:embed="rId5"/>
                      <a:srcRect/>
                      <a:stretch>
                        <a:fillRect/>
                      </a:stretch>
                    </p:blipFill>
                    <p:spPr bwMode="auto">
                      <a:xfrm>
                        <a:off x="881063" y="922338"/>
                        <a:ext cx="75469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3369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2707613552"/>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83370"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cxnSp>
        <p:nvCxnSpPr>
          <p:cNvPr id="21" name="Straight Arrow Connector 20"/>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2334443310"/>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spid="_x0000_s183371" name="数式" r:id="rId6" imgW="1346040" imgH="419040" progId="Equation.3">
                  <p:embed/>
                </p:oleObj>
              </mc:Choice>
              <mc:Fallback>
                <p:oleObj name="数式" r:id="rId6" imgW="1346040" imgH="419040" progId="Equation.3">
                  <p:embed/>
                  <p:pic>
                    <p:nvPicPr>
                      <p:cNvPr id="0" name=""/>
                      <p:cNvPicPr>
                        <a:picLocks noChangeAspect="1" noChangeArrowheads="1"/>
                      </p:cNvPicPr>
                      <p:nvPr/>
                    </p:nvPicPr>
                    <p:blipFill>
                      <a:blip r:embed="rId7"/>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4" name="Group 23"/>
          <p:cNvGrpSpPr/>
          <p:nvPr/>
        </p:nvGrpSpPr>
        <p:grpSpPr>
          <a:xfrm>
            <a:off x="3352800" y="2052935"/>
            <a:ext cx="381000" cy="694730"/>
            <a:chOff x="3352800" y="2052935"/>
            <a:chExt cx="381000" cy="694730"/>
          </a:xfrm>
        </p:grpSpPr>
        <p:sp>
          <p:nvSpPr>
            <p:cNvPr id="25" name="TextBox 24"/>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Tree>
    <p:extLst>
      <p:ext uri="{BB962C8B-B14F-4D97-AF65-F5344CB8AC3E}">
        <p14:creationId xmlns:p14="http://schemas.microsoft.com/office/powerpoint/2010/main" val="1714499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7587106"/>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spid="_x0000_s184360" name="数式" r:id="rId4" imgW="1473120" imgH="838080" progId="Equation.3">
                  <p:embed/>
                </p:oleObj>
              </mc:Choice>
              <mc:Fallback>
                <p:oleObj name="数式" r:id="rId4" imgW="1473120" imgH="838080" progId="Equation.3">
                  <p:embed/>
                  <p:pic>
                    <p:nvPicPr>
                      <p:cNvPr id="0" name=""/>
                      <p:cNvPicPr>
                        <a:picLocks noChangeAspect="1" noChangeArrowheads="1"/>
                      </p:cNvPicPr>
                      <p:nvPr/>
                    </p:nvPicPr>
                    <p:blipFill>
                      <a:blip r:embed="rId5"/>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pic>
        <p:nvPicPr>
          <p:cNvPr id="8" name="Picture 7"/>
          <p:cNvPicPr>
            <a:picLocks noChangeAspect="1"/>
          </p:cNvPicPr>
          <p:nvPr/>
        </p:nvPicPr>
        <p:blipFill>
          <a:blip r:embed="rId6"/>
          <a:stretch>
            <a:fillRect/>
          </a:stretch>
        </p:blipFill>
        <p:spPr>
          <a:xfrm>
            <a:off x="4495800" y="762000"/>
            <a:ext cx="3810000" cy="3810000"/>
          </a:xfrm>
          <a:prstGeom prst="rect">
            <a:avLst/>
          </a:prstGeom>
        </p:spPr>
      </p:pic>
      <p:sp>
        <p:nvSpPr>
          <p:cNvPr id="9" name="Up Arrow 8"/>
          <p:cNvSpPr/>
          <p:nvPr/>
        </p:nvSpPr>
        <p:spPr>
          <a:xfrm>
            <a:off x="6270171" y="2438400"/>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E867BC-468D-4EDD-8ABB-77ADB552D7C2}"/>
              </a:ext>
            </a:extLst>
          </p:cNvPr>
          <p:cNvSpPr txBox="1"/>
          <p:nvPr/>
        </p:nvSpPr>
        <p:spPr>
          <a:xfrm>
            <a:off x="4572000" y="5029200"/>
            <a:ext cx="4343400" cy="830997"/>
          </a:xfrm>
          <a:prstGeom prst="rect">
            <a:avLst/>
          </a:prstGeom>
          <a:noFill/>
        </p:spPr>
        <p:txBody>
          <a:bodyPr wrap="square" rtlCol="0">
            <a:spAutoFit/>
          </a:bodyPr>
          <a:lstStyle/>
          <a:p>
            <a:r>
              <a:rPr lang="en-US" sz="2400" dirty="0">
                <a:solidFill>
                  <a:srgbClr val="0066FF"/>
                </a:solidFill>
                <a:latin typeface="+mj-lt"/>
              </a:rPr>
              <a:t>Blue arrow indicates the particle acceleration direction</a:t>
            </a:r>
          </a:p>
        </p:txBody>
      </p:sp>
    </p:spTree>
    <p:extLst>
      <p:ext uri="{BB962C8B-B14F-4D97-AF65-F5344CB8AC3E}">
        <p14:creationId xmlns:p14="http://schemas.microsoft.com/office/powerpoint/2010/main" val="399027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9996E67-E57F-4715-B88C-9A0CCB6E5C07}"/>
              </a:ext>
            </a:extLst>
          </p:cNvPr>
          <p:cNvPicPr>
            <a:picLocks noChangeAspect="1"/>
          </p:cNvPicPr>
          <p:nvPr/>
        </p:nvPicPr>
        <p:blipFill>
          <a:blip r:embed="rId3"/>
          <a:stretch>
            <a:fillRect/>
          </a:stretch>
        </p:blipFill>
        <p:spPr>
          <a:xfrm>
            <a:off x="0" y="886072"/>
            <a:ext cx="9144000" cy="5085856"/>
          </a:xfrm>
          <a:prstGeom prst="rect">
            <a:avLst/>
          </a:prstGeom>
        </p:spPr>
      </p:pic>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52400" y="2286000"/>
            <a:ext cx="8915400" cy="304800"/>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8" name="TextBox 7"/>
          <p:cNvSpPr txBox="1"/>
          <p:nvPr/>
        </p:nvSpPr>
        <p:spPr>
          <a:xfrm>
            <a:off x="335280" y="409247"/>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1209315998"/>
              </p:ext>
            </p:extLst>
          </p:nvPr>
        </p:nvGraphicFramePr>
        <p:xfrm>
          <a:off x="228600" y="757555"/>
          <a:ext cx="8798829" cy="3870325"/>
        </p:xfrm>
        <a:graphic>
          <a:graphicData uri="http://schemas.openxmlformats.org/presentationml/2006/ole">
            <mc:AlternateContent xmlns:mc="http://schemas.openxmlformats.org/markup-compatibility/2006">
              <mc:Choice xmlns:v="urn:schemas-microsoft-com:vml" Requires="v">
                <p:oleObj spid="_x0000_s166002" name="Equation" r:id="rId4" imgW="7188120" imgH="3162240" progId="Equation.DSMT4">
                  <p:embed/>
                </p:oleObj>
              </mc:Choice>
              <mc:Fallback>
                <p:oleObj name="Equation" r:id="rId4" imgW="7188120" imgH="3162240" progId="Equation.DSMT4">
                  <p:embed/>
                  <p:pic>
                    <p:nvPicPr>
                      <p:cNvPr id="0" name=""/>
                      <p:cNvPicPr>
                        <a:picLocks noChangeAspect="1" noChangeArrowheads="1"/>
                      </p:cNvPicPr>
                      <p:nvPr/>
                    </p:nvPicPr>
                    <p:blipFill>
                      <a:blip r:embed="rId5"/>
                      <a:srcRect/>
                      <a:stretch>
                        <a:fillRect/>
                      </a:stretch>
                    </p:blipFill>
                    <p:spPr bwMode="auto">
                      <a:xfrm>
                        <a:off x="228600" y="757555"/>
                        <a:ext cx="8798829" cy="387032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1214526"/>
              </p:ext>
            </p:extLst>
          </p:nvPr>
        </p:nvGraphicFramePr>
        <p:xfrm>
          <a:off x="1110407" y="4632960"/>
          <a:ext cx="5462588" cy="1830428"/>
        </p:xfrm>
        <a:graphic>
          <a:graphicData uri="http://schemas.openxmlformats.org/presentationml/2006/ole">
            <mc:AlternateContent xmlns:mc="http://schemas.openxmlformats.org/markup-compatibility/2006">
              <mc:Choice xmlns:v="urn:schemas-microsoft-com:vml" Requires="v">
                <p:oleObj spid="_x0000_s166003" name="Equation" r:id="rId6" imgW="4508280" imgH="1511280" progId="Equation.DSMT4">
                  <p:embed/>
                </p:oleObj>
              </mc:Choice>
              <mc:Fallback>
                <p:oleObj name="Equation" r:id="rId6" imgW="4508280" imgH="1511280" progId="Equation.DSMT4">
                  <p:embed/>
                  <p:pic>
                    <p:nvPicPr>
                      <p:cNvPr id="0" name=""/>
                      <p:cNvPicPr>
                        <a:picLocks noChangeAspect="1" noChangeArrowheads="1"/>
                      </p:cNvPicPr>
                      <p:nvPr/>
                    </p:nvPicPr>
                    <p:blipFill>
                      <a:blip r:embed="rId7"/>
                      <a:srcRect/>
                      <a:stretch>
                        <a:fillRect/>
                      </a:stretch>
                    </p:blipFill>
                    <p:spPr bwMode="auto">
                      <a:xfrm>
                        <a:off x="1110407" y="4632960"/>
                        <a:ext cx="5462588" cy="18304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038533894"/>
              </p:ext>
            </p:extLst>
          </p:nvPr>
        </p:nvGraphicFramePr>
        <p:xfrm>
          <a:off x="1752600" y="4038600"/>
          <a:ext cx="5459413" cy="1763713"/>
        </p:xfrm>
        <a:graphic>
          <a:graphicData uri="http://schemas.openxmlformats.org/presentationml/2006/ole">
            <mc:AlternateContent xmlns:mc="http://schemas.openxmlformats.org/markup-compatibility/2006">
              <mc:Choice xmlns:v="urn:schemas-microsoft-com:vml" Requires="v">
                <p:oleObj spid="_x0000_s167024" name="数式" r:id="rId4" imgW="2908080" imgH="939600" progId="Equation.3">
                  <p:embed/>
                </p:oleObj>
              </mc:Choice>
              <mc:Fallback>
                <p:oleObj name="数式" r:id="rId4" imgW="2908080" imgH="939600" progId="Equation.3">
                  <p:embed/>
                  <p:pic>
                    <p:nvPicPr>
                      <p:cNvPr id="0" name=""/>
                      <p:cNvPicPr>
                        <a:picLocks noChangeAspect="1" noChangeArrowheads="1"/>
                      </p:cNvPicPr>
                      <p:nvPr/>
                    </p:nvPicPr>
                    <p:blipFill>
                      <a:blip r:embed="rId5"/>
                      <a:srcRect/>
                      <a:stretch>
                        <a:fillRect/>
                      </a:stretch>
                    </p:blipFill>
                    <p:spPr bwMode="auto">
                      <a:xfrm>
                        <a:off x="1752600" y="4038600"/>
                        <a:ext cx="5459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561996105"/>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7025"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2938743369"/>
              </p:ext>
            </p:extLst>
          </p:nvPr>
        </p:nvGraphicFramePr>
        <p:xfrm>
          <a:off x="4495800" y="3530600"/>
          <a:ext cx="3765550" cy="3098800"/>
        </p:xfrm>
        <a:graphic>
          <a:graphicData uri="http://schemas.openxmlformats.org/presentationml/2006/ole">
            <mc:AlternateContent xmlns:mc="http://schemas.openxmlformats.org/markup-compatibility/2006">
              <mc:Choice xmlns:v="urn:schemas-microsoft-com:vml" Requires="v">
                <p:oleObj spid="_x0000_s168048" name="数式" r:id="rId4" imgW="2006280" imgH="1650960" progId="Equation.3">
                  <p:embed/>
                </p:oleObj>
              </mc:Choice>
              <mc:Fallback>
                <p:oleObj name="数式" r:id="rId4" imgW="2006280" imgH="1650960" progId="Equation.3">
                  <p:embed/>
                  <p:pic>
                    <p:nvPicPr>
                      <p:cNvPr id="0" name=""/>
                      <p:cNvPicPr>
                        <a:picLocks noChangeAspect="1" noChangeArrowheads="1"/>
                      </p:cNvPicPr>
                      <p:nvPr/>
                    </p:nvPicPr>
                    <p:blipFill>
                      <a:blip r:embed="rId5"/>
                      <a:srcRect/>
                      <a:stretch>
                        <a:fillRect/>
                      </a:stretch>
                    </p:blipFill>
                    <p:spPr bwMode="auto">
                      <a:xfrm>
                        <a:off x="4495800" y="3530600"/>
                        <a:ext cx="376555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67943883"/>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8049"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843011324"/>
              </p:ext>
            </p:extLst>
          </p:nvPr>
        </p:nvGraphicFramePr>
        <p:xfrm>
          <a:off x="4400550" y="3506788"/>
          <a:ext cx="3956050" cy="3146425"/>
        </p:xfrm>
        <a:graphic>
          <a:graphicData uri="http://schemas.openxmlformats.org/presentationml/2006/ole">
            <mc:AlternateContent xmlns:mc="http://schemas.openxmlformats.org/markup-compatibility/2006">
              <mc:Choice xmlns:v="urn:schemas-microsoft-com:vml" Requires="v">
                <p:oleObj spid="_x0000_s169072" name="数式" r:id="rId4" imgW="2108160" imgH="1676160" progId="Equation.3">
                  <p:embed/>
                </p:oleObj>
              </mc:Choice>
              <mc:Fallback>
                <p:oleObj name="数式" r:id="rId4" imgW="2108160" imgH="1676160" progId="Equation.3">
                  <p:embed/>
                  <p:pic>
                    <p:nvPicPr>
                      <p:cNvPr id="0" name=""/>
                      <p:cNvPicPr>
                        <a:picLocks noChangeAspect="1" noChangeArrowheads="1"/>
                      </p:cNvPicPr>
                      <p:nvPr/>
                    </p:nvPicPr>
                    <p:blipFill>
                      <a:blip r:embed="rId5"/>
                      <a:srcRect/>
                      <a:stretch>
                        <a:fillRect/>
                      </a:stretch>
                    </p:blipFill>
                    <p:spPr bwMode="auto">
                      <a:xfrm>
                        <a:off x="4400550" y="3506788"/>
                        <a:ext cx="39560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690025158"/>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9073"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spTree>
    <p:extLst>
      <p:ext uri="{BB962C8B-B14F-4D97-AF65-F5344CB8AC3E}">
        <p14:creationId xmlns:p14="http://schemas.microsoft.com/office/powerpoint/2010/main" val="333368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94869" y="1865958"/>
            <a:ext cx="9039757" cy="3925242"/>
          </a:xfrm>
          <a:prstGeom prst="rect">
            <a:avLst/>
          </a:prstGeom>
        </p:spPr>
      </p:pic>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231165"/>
              </p:ext>
            </p:extLst>
          </p:nvPr>
        </p:nvGraphicFramePr>
        <p:xfrm>
          <a:off x="658812" y="232123"/>
          <a:ext cx="5360988" cy="1073150"/>
        </p:xfrm>
        <a:graphic>
          <a:graphicData uri="http://schemas.openxmlformats.org/presentationml/2006/ole">
            <mc:AlternateContent xmlns:mc="http://schemas.openxmlformats.org/markup-compatibility/2006">
              <mc:Choice xmlns:v="urn:schemas-microsoft-com:vml" Requires="v">
                <p:oleObj spid="_x0000_s185367" name="Equation" r:id="rId5" imgW="2857320" imgH="571320" progId="Equation.DSMT4">
                  <p:embed/>
                </p:oleObj>
              </mc:Choice>
              <mc:Fallback>
                <p:oleObj name="Equation" r:id="rId5" imgW="2857320" imgH="571320" progId="Equation.DSMT4">
                  <p:embed/>
                  <p:pic>
                    <p:nvPicPr>
                      <p:cNvPr id="5" name="Object 4"/>
                      <p:cNvPicPr>
                        <a:picLocks noChangeAspect="1" noChangeArrowheads="1"/>
                      </p:cNvPicPr>
                      <p:nvPr/>
                    </p:nvPicPr>
                    <p:blipFill>
                      <a:blip r:embed="rId6"/>
                      <a:srcRect/>
                      <a:stretch>
                        <a:fillRect/>
                      </a:stretch>
                    </p:blipFill>
                    <p:spPr bwMode="auto">
                      <a:xfrm>
                        <a:off x="658812" y="232123"/>
                        <a:ext cx="536098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1989219"/>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597746"/>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05600" y="3881735"/>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152900" y="5334000"/>
            <a:ext cx="647700" cy="461665"/>
          </a:xfrm>
          <a:prstGeom prst="rect">
            <a:avLst/>
          </a:prstGeom>
          <a:noFill/>
        </p:spPr>
        <p:txBody>
          <a:bodyPr wrap="square" rtlCol="0">
            <a:spAutoFit/>
          </a:bodyPr>
          <a:lstStyle/>
          <a:p>
            <a:r>
              <a:rPr lang="en-US" sz="2400" b="1" i="1" dirty="0">
                <a:latin typeface="+mj-lt"/>
              </a:rPr>
              <a:t>c</a:t>
            </a:r>
          </a:p>
        </p:txBody>
      </p:sp>
    </p:spTree>
    <p:extLst>
      <p:ext uri="{BB962C8B-B14F-4D97-AF65-F5344CB8AC3E}">
        <p14:creationId xmlns:p14="http://schemas.microsoft.com/office/powerpoint/2010/main" val="1792080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é</a:t>
            </a:r>
            <a:r>
              <a:rPr lang="en-US" sz="2400" dirty="0" err="1">
                <a:latin typeface="+mj-lt"/>
              </a:rPr>
              <a:t>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528479294"/>
              </p:ext>
            </p:extLst>
          </p:nvPr>
        </p:nvGraphicFramePr>
        <p:xfrm>
          <a:off x="457200" y="1447800"/>
          <a:ext cx="7500938" cy="3690938"/>
        </p:xfrm>
        <a:graphic>
          <a:graphicData uri="http://schemas.openxmlformats.org/presentationml/2006/ole">
            <mc:AlternateContent xmlns:mc="http://schemas.openxmlformats.org/markup-compatibility/2006">
              <mc:Choice xmlns:v="urn:schemas-microsoft-com:vml" Requires="v">
                <p:oleObj spid="_x0000_s174137" name="Equation" r:id="rId4" imgW="4165560" imgH="2044440" progId="Equation.DSMT4">
                  <p:embed/>
                </p:oleObj>
              </mc:Choice>
              <mc:Fallback>
                <p:oleObj name="Equation" r:id="rId4" imgW="4165560" imgH="2044440" progId="Equation.DSMT4">
                  <p:embed/>
                  <p:pic>
                    <p:nvPicPr>
                      <p:cNvPr id="0" name=""/>
                      <p:cNvPicPr>
                        <a:picLocks noChangeAspect="1" noChangeArrowheads="1"/>
                      </p:cNvPicPr>
                      <p:nvPr/>
                    </p:nvPicPr>
                    <p:blipFill>
                      <a:blip r:embed="rId5"/>
                      <a:srcRect/>
                      <a:stretch>
                        <a:fillRect/>
                      </a:stretch>
                    </p:blipFill>
                    <p:spPr bwMode="auto">
                      <a:xfrm>
                        <a:off x="457200" y="144780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endParaRPr lang="en-US" dirty="0"/>
          </a:p>
        </p:txBody>
      </p:sp>
      <p:sp>
        <p:nvSpPr>
          <p:cNvPr id="3" name="Footer Placeholder 2"/>
          <p:cNvSpPr>
            <a:spLocks noGrp="1"/>
          </p:cNvSpPr>
          <p:nvPr>
            <p:ph type="ftr" sz="quarter" idx="11"/>
          </p:nvPr>
        </p:nvSpPr>
        <p:spPr/>
        <p:txBody>
          <a:bodyPr/>
          <a:lstStyle/>
          <a:p>
            <a:r>
              <a:rPr lang="en-US"/>
              <a:t>PHY 712  Spring 2020 --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78234"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753456599"/>
              </p:ext>
            </p:extLst>
          </p:nvPr>
        </p:nvGraphicFramePr>
        <p:xfrm>
          <a:off x="4562279" y="3983375"/>
          <a:ext cx="3981841" cy="988595"/>
        </p:xfrm>
        <a:graphic>
          <a:graphicData uri="http://schemas.openxmlformats.org/presentationml/2006/ole">
            <mc:AlternateContent xmlns:mc="http://schemas.openxmlformats.org/markup-compatibility/2006">
              <mc:Choice xmlns:v="urn:schemas-microsoft-com:vml" Requires="v">
                <p:oleObj spid="_x0000_s178235" name="Equation" r:id="rId6" imgW="1841400" imgH="457200" progId="Equation.DSMT4">
                  <p:embed/>
                </p:oleObj>
              </mc:Choice>
              <mc:Fallback>
                <p:oleObj name="Equation" r:id="rId6" imgW="1841400" imgH="457200" progId="Equation.DSMT4">
                  <p:embed/>
                  <p:pic>
                    <p:nvPicPr>
                      <p:cNvPr id="0" name=""/>
                      <p:cNvPicPr/>
                      <p:nvPr/>
                    </p:nvPicPr>
                    <p:blipFill>
                      <a:blip r:embed="rId7"/>
                      <a:stretch>
                        <a:fillRect/>
                      </a:stretch>
                    </p:blipFill>
                    <p:spPr>
                      <a:xfrm>
                        <a:off x="4562279" y="3983375"/>
                        <a:ext cx="3981841" cy="988595"/>
                      </a:xfrm>
                      <a:prstGeom prst="rect">
                        <a:avLst/>
                      </a:prstGeom>
                    </p:spPr>
                  </p:pic>
                </p:oleObj>
              </mc:Fallback>
            </mc:AlternateContent>
          </a:graphicData>
        </a:graphic>
      </p:graphicFrame>
    </p:spTree>
    <p:extLst>
      <p:ext uri="{BB962C8B-B14F-4D97-AF65-F5344CB8AC3E}">
        <p14:creationId xmlns:p14="http://schemas.microsoft.com/office/powerpoint/2010/main" val="3109055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21184</TotalTime>
  <Words>960</Words>
  <Application>Microsoft Office PowerPoint</Application>
  <PresentationFormat>On-screen Show (4:3)</PresentationFormat>
  <Paragraphs>178</Paragraphs>
  <Slides>19</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19</vt:i4>
      </vt:variant>
    </vt:vector>
  </HeadingPairs>
  <TitlesOfParts>
    <vt:vector size="26"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1169</cp:revision>
  <cp:lastPrinted>2019-03-29T03:34:57Z</cp:lastPrinted>
  <dcterms:created xsi:type="dcterms:W3CDTF">2012-01-10T18:32:24Z</dcterms:created>
  <dcterms:modified xsi:type="dcterms:W3CDTF">2020-04-02T04:22:35Z</dcterms:modified>
</cp:coreProperties>
</file>