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6" r:id="rId2"/>
    <p:sldId id="354" r:id="rId3"/>
    <p:sldId id="400" r:id="rId4"/>
    <p:sldId id="357" r:id="rId5"/>
    <p:sldId id="358" r:id="rId6"/>
    <p:sldId id="370" r:id="rId7"/>
    <p:sldId id="371" r:id="rId8"/>
    <p:sldId id="376" r:id="rId9"/>
    <p:sldId id="372" r:id="rId10"/>
    <p:sldId id="373" r:id="rId11"/>
    <p:sldId id="374" r:id="rId12"/>
    <p:sldId id="375" r:id="rId13"/>
    <p:sldId id="390" r:id="rId14"/>
    <p:sldId id="401" r:id="rId15"/>
    <p:sldId id="391" r:id="rId16"/>
    <p:sldId id="392" r:id="rId17"/>
    <p:sldId id="393" r:id="rId18"/>
    <p:sldId id="394" r:id="rId19"/>
    <p:sldId id="395" r:id="rId20"/>
    <p:sldId id="396" r:id="rId21"/>
    <p:sldId id="397" r:id="rId22"/>
    <p:sldId id="398" r:id="rId23"/>
    <p:sldId id="399"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a:srgbClr val="FC4810"/>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6" d="100"/>
          <a:sy n="66" d="100"/>
        </p:scale>
        <p:origin x="1190" y="62"/>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image" Target="../media/image36.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image" Target="../media/image43.wmf"/><Relationship Id="rId1" Type="http://schemas.openxmlformats.org/officeDocument/2006/relationships/image" Target="../media/image4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3/30/2020</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3/30/2020</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Special Relativity.    In particular, we will discuss how the E and B fields transform between two relatively moving reference frame.    Using a particular example, we will be able to show that our results for transformed fields are consistent with the results we obtain using the analysis using the </a:t>
            </a:r>
            <a:r>
              <a:rPr lang="en-US" dirty="0" err="1"/>
              <a:t>Lienard-Wiechert</a:t>
            </a:r>
            <a:r>
              <a:rPr lang="en-US" dirty="0"/>
              <a:t> potentials discussed earlier.</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4216420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exercise our new notation to write the important equations.    I have to admit the new notation looks quite compact, (pretty, intriguing?)   But what about the E and B fields,   how does the new notation work for them?</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583510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Writing out the 6 equations for all of the E and B field components, we see that the new notation has a very nice pattern, but each field component  has two indices!!!    We can thus conclude that the 6 E and B field components are part of  a 4x4 matrix or tensor.</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3295201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Therefore we can define the field strength tensor and assign each of  the 6 field components and their negative values to an entry in the 4x4 field strength tensor.      From this logic, we can then deduce that  the field strength tensor transforms  as a tensor with a Lorentz transformation sandwich.   Evaluating the multiplication of the three matrices,  we obtain the result given on the last line.     This is related to your homework problem due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3181389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same logic, it is possible to evaluate the inverse transformation.   The last result is the same as given in Jackson Eq. 11.148.</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41311040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Comparing the various transformations.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1306544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particular example discussed in Section 11.10 of Jackson.    A particle sits at the origin of the moving frame.   The E and B fields are measured  at the point b </a:t>
            </a:r>
            <a:r>
              <a:rPr lang="en-US" dirty="0" err="1"/>
              <a:t>yhat</a:t>
            </a:r>
            <a:r>
              <a:rPr lang="en-US" dirty="0"/>
              <a:t> in the stationary frame.   What are the values of the fields measured in the stationary frame?    </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952383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easy to write the fields in the moving frame, since the particle is stationary in that frame.   Then we use the transformation equations to find the fields in the stationary frame.    We are not quite done, because the expressions involve the time measured in the moving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4228339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time-coordinate transformation we can then write the fields measured in the stationary frame in terms of the time appropriate to that frame.</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1816658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plot shows the y component of the electric field as measured in the stationary frame plotted as a function of time.   For large gamma, there is a large peak at t=0.</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39566424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these results make sense?     In order to check the results, we can calculate the fields directly in the stationary frame using the methods we discussed several lectures ago using the </a:t>
            </a:r>
            <a:r>
              <a:rPr lang="en-US" dirty="0" err="1"/>
              <a:t>Lienard-Wiechert</a:t>
            </a:r>
            <a:r>
              <a:rPr lang="en-US" dirty="0"/>
              <a:t> potentials.   Here we review some of those equations.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872571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#20 assigned last lecture is due on Friday.   No new homework has been assigned.</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equations.</a:t>
            </a:r>
          </a:p>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559515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the E and B fields obtained from that analysis.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34567966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equations in </a:t>
            </a:r>
            <a:r>
              <a:rPr lang="en-US" dirty="0" err="1"/>
              <a:t>cgs</a:t>
            </a:r>
            <a:r>
              <a:rPr lang="en-US" dirty="0"/>
              <a:t> Gaussian units that we are now using.</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4214839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to evaluate the equations, we need to consider the constant velocity trajectory of our example.    We will continue this discussion </a:t>
            </a:r>
            <a:r>
              <a:rPr lang="en-US"/>
              <a:t>on Friday.</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646913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remember to attend the online lecture by Andrew </a:t>
            </a:r>
            <a:r>
              <a:rPr lang="en-US" dirty="0" err="1"/>
              <a:t>Zeidell</a:t>
            </a:r>
            <a:r>
              <a:rPr lang="en-US" dirty="0"/>
              <a:t> who will be describing his Ph. D. thesis work.   Please notice the zoom link mentioned above and on the colloquium announcement.</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819952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continue to use the stationary and moving reference frames introduced in the previous lecture.     In this case, the relative motion is along the x-axis.   Of course, there is nothing special about this choice, but we will use it throughout this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2841135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transformations of the time and position 4-vector.</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3558754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reviews the relevant equations for the continuity of our sources, and for Maxwell’s equations in terms of the scalar and vector potentials, and for the relationship of the E and B fields to the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1648561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identify 4-vectors of  time-position, charge and current sources, and scalar and vector potentials.</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392460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reasonable to postulate that each of these three 4-vectors transform from one reference frame to another with the Lorentz transformation.</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89120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the 4-vectors we have defined up to now, which are written with an upper index alpha,  we will also need to define a lower index version of the 4-vector which just means that the space part is taken with a minus sign.    We also need a notation for derivatives with respect to time and space given with the partial symbol.   It turns out that for consistency, the upper and lower signs  needed for the derivative operator, the upper and lower signs must be given as indicated.     While Jackson’s conventions are consistent throughout his text,    other textbooks may use other sign conventions.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48496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04/01/2020</a:t>
            </a:r>
            <a:endParaRPr lang="en-US" dirty="0"/>
          </a:p>
        </p:txBody>
      </p:sp>
      <p:sp>
        <p:nvSpPr>
          <p:cNvPr id="5" name="Footer Placeholder 4"/>
          <p:cNvSpPr>
            <a:spLocks noGrp="1"/>
          </p:cNvSpPr>
          <p:nvPr>
            <p:ph type="ftr" sz="quarter" idx="11"/>
          </p:nvPr>
        </p:nvSpPr>
        <p:spPr/>
        <p:txBody>
          <a:bodyPr/>
          <a:lstStyle/>
          <a:p>
            <a:r>
              <a:rPr lang="en-US"/>
              <a:t>PHY 712  Spring 2020 --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04/01/2020</a:t>
            </a:r>
            <a:endParaRPr lang="en-US" dirty="0"/>
          </a:p>
        </p:txBody>
      </p:sp>
      <p:sp>
        <p:nvSpPr>
          <p:cNvPr id="5" name="Footer Placeholder 4"/>
          <p:cNvSpPr>
            <a:spLocks noGrp="1"/>
          </p:cNvSpPr>
          <p:nvPr>
            <p:ph type="ftr" sz="quarter" idx="11"/>
          </p:nvPr>
        </p:nvSpPr>
        <p:spPr/>
        <p:txBody>
          <a:bodyPr/>
          <a:lstStyle/>
          <a:p>
            <a:r>
              <a:rPr lang="en-US"/>
              <a:t>PHY 712  Spring 2020 --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04/01/2020</a:t>
            </a:r>
            <a:endParaRPr lang="en-US" dirty="0"/>
          </a:p>
        </p:txBody>
      </p:sp>
      <p:sp>
        <p:nvSpPr>
          <p:cNvPr id="5" name="Footer Placeholder 4"/>
          <p:cNvSpPr>
            <a:spLocks noGrp="1"/>
          </p:cNvSpPr>
          <p:nvPr>
            <p:ph type="ftr" sz="quarter" idx="11"/>
          </p:nvPr>
        </p:nvSpPr>
        <p:spPr/>
        <p:txBody>
          <a:bodyPr/>
          <a:lstStyle/>
          <a:p>
            <a:r>
              <a:rPr lang="en-US"/>
              <a:t>PHY 712  Spring 2020 --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04/01/2020</a:t>
            </a:r>
            <a:endParaRPr lang="en-US" dirty="0"/>
          </a:p>
        </p:txBody>
      </p:sp>
      <p:sp>
        <p:nvSpPr>
          <p:cNvPr id="5" name="Footer Placeholder 4"/>
          <p:cNvSpPr>
            <a:spLocks noGrp="1"/>
          </p:cNvSpPr>
          <p:nvPr>
            <p:ph type="ftr" sz="quarter" idx="11"/>
          </p:nvPr>
        </p:nvSpPr>
        <p:spPr/>
        <p:txBody>
          <a:bodyPr/>
          <a:lstStyle/>
          <a:p>
            <a:r>
              <a:rPr lang="en-US"/>
              <a:t>PHY 712  Spring 2020 --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04/01/2020</a:t>
            </a:r>
            <a:endParaRPr lang="en-US" dirty="0"/>
          </a:p>
        </p:txBody>
      </p:sp>
      <p:sp>
        <p:nvSpPr>
          <p:cNvPr id="5" name="Footer Placeholder 4"/>
          <p:cNvSpPr>
            <a:spLocks noGrp="1"/>
          </p:cNvSpPr>
          <p:nvPr>
            <p:ph type="ftr" sz="quarter" idx="11"/>
          </p:nvPr>
        </p:nvSpPr>
        <p:spPr/>
        <p:txBody>
          <a:bodyPr/>
          <a:lstStyle/>
          <a:p>
            <a:r>
              <a:rPr lang="en-US"/>
              <a:t>PHY 712  Spring 2020 -- Lecture 25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04/01/2020</a:t>
            </a:r>
            <a:endParaRPr lang="en-US" dirty="0"/>
          </a:p>
        </p:txBody>
      </p:sp>
      <p:sp>
        <p:nvSpPr>
          <p:cNvPr id="6" name="Footer Placeholder 5"/>
          <p:cNvSpPr>
            <a:spLocks noGrp="1"/>
          </p:cNvSpPr>
          <p:nvPr>
            <p:ph type="ftr" sz="quarter" idx="11"/>
          </p:nvPr>
        </p:nvSpPr>
        <p:spPr/>
        <p:txBody>
          <a:bodyPr/>
          <a:lstStyle/>
          <a:p>
            <a:r>
              <a:rPr lang="en-US"/>
              <a:t>PHY 712  Spring 2020 --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04/01/2020</a:t>
            </a:r>
            <a:endParaRPr lang="en-US" dirty="0"/>
          </a:p>
        </p:txBody>
      </p:sp>
      <p:sp>
        <p:nvSpPr>
          <p:cNvPr id="8" name="Footer Placeholder 7"/>
          <p:cNvSpPr>
            <a:spLocks noGrp="1"/>
          </p:cNvSpPr>
          <p:nvPr>
            <p:ph type="ftr" sz="quarter" idx="11"/>
          </p:nvPr>
        </p:nvSpPr>
        <p:spPr/>
        <p:txBody>
          <a:bodyPr/>
          <a:lstStyle/>
          <a:p>
            <a:r>
              <a:rPr lang="en-US"/>
              <a:t>PHY 712  Spring 2020 -- Lecture 25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04/01/2020</a:t>
            </a:r>
            <a:endParaRPr lang="en-US" dirty="0"/>
          </a:p>
        </p:txBody>
      </p:sp>
      <p:sp>
        <p:nvSpPr>
          <p:cNvPr id="4" name="Footer Placeholder 3"/>
          <p:cNvSpPr>
            <a:spLocks noGrp="1"/>
          </p:cNvSpPr>
          <p:nvPr>
            <p:ph type="ftr" sz="quarter" idx="11"/>
          </p:nvPr>
        </p:nvSpPr>
        <p:spPr/>
        <p:txBody>
          <a:bodyPr/>
          <a:lstStyle/>
          <a:p>
            <a:r>
              <a:rPr lang="en-US"/>
              <a:t>PHY 712  Spring 2020 -- Lecture 25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04/01/2020</a:t>
            </a:r>
            <a:endParaRPr lang="en-US" dirty="0"/>
          </a:p>
        </p:txBody>
      </p:sp>
      <p:sp>
        <p:nvSpPr>
          <p:cNvPr id="6" name="Footer Placeholder 5"/>
          <p:cNvSpPr>
            <a:spLocks noGrp="1"/>
          </p:cNvSpPr>
          <p:nvPr>
            <p:ph type="ftr" sz="quarter" idx="11"/>
          </p:nvPr>
        </p:nvSpPr>
        <p:spPr/>
        <p:txBody>
          <a:bodyPr/>
          <a:lstStyle/>
          <a:p>
            <a:r>
              <a:rPr lang="en-US"/>
              <a:t>PHY 712  Spring 2020 --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04/01/2020</a:t>
            </a:r>
            <a:endParaRPr lang="en-US" dirty="0"/>
          </a:p>
        </p:txBody>
      </p:sp>
      <p:sp>
        <p:nvSpPr>
          <p:cNvPr id="6" name="Footer Placeholder 5"/>
          <p:cNvSpPr>
            <a:spLocks noGrp="1"/>
          </p:cNvSpPr>
          <p:nvPr>
            <p:ph type="ftr" sz="quarter" idx="11"/>
          </p:nvPr>
        </p:nvSpPr>
        <p:spPr/>
        <p:txBody>
          <a:bodyPr/>
          <a:lstStyle/>
          <a:p>
            <a:r>
              <a:rPr lang="en-US"/>
              <a:t>PHY 712  Spring 2020 -- Lecture 25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04/01/2020</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2020 -- Lecture 25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10.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11" Type="http://schemas.openxmlformats.org/officeDocument/2006/relationships/image" Target="../media/image16.wmf"/><Relationship Id="rId5" Type="http://schemas.openxmlformats.org/officeDocument/2006/relationships/image" Target="../media/image13.wmf"/><Relationship Id="rId10" Type="http://schemas.openxmlformats.org/officeDocument/2006/relationships/oleObject" Target="../embeddings/oleObject14.bin"/><Relationship Id="rId4" Type="http://schemas.openxmlformats.org/officeDocument/2006/relationships/oleObject" Target="../embeddings/oleObject11.bin"/><Relationship Id="rId9" Type="http://schemas.openxmlformats.org/officeDocument/2006/relationships/image" Target="../media/image15.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7.bin"/><Relationship Id="rId3" Type="http://schemas.openxmlformats.org/officeDocument/2006/relationships/notesSlide" Target="../notesSlides/notesSlide11.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6.bin"/><Relationship Id="rId11" Type="http://schemas.openxmlformats.org/officeDocument/2006/relationships/image" Target="../media/image20.wmf"/><Relationship Id="rId5" Type="http://schemas.openxmlformats.org/officeDocument/2006/relationships/image" Target="../media/image17.wmf"/><Relationship Id="rId10" Type="http://schemas.openxmlformats.org/officeDocument/2006/relationships/oleObject" Target="../embeddings/oleObject18.bin"/><Relationship Id="rId4" Type="http://schemas.openxmlformats.org/officeDocument/2006/relationships/oleObject" Target="../embeddings/oleObject15.bin"/><Relationship Id="rId9" Type="http://schemas.openxmlformats.org/officeDocument/2006/relationships/image" Target="../media/image19.wmf"/></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notesSlide" Target="../notesSlides/notesSlide12.xml"/><Relationship Id="rId7" Type="http://schemas.openxmlformats.org/officeDocument/2006/relationships/image" Target="../media/image22.wmf"/><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20.bin"/><Relationship Id="rId11" Type="http://schemas.openxmlformats.org/officeDocument/2006/relationships/image" Target="../media/image24.wmf"/><Relationship Id="rId5" Type="http://schemas.openxmlformats.org/officeDocument/2006/relationships/image" Target="../media/image21.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3.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26.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24.bin"/><Relationship Id="rId5" Type="http://schemas.openxmlformats.org/officeDocument/2006/relationships/image" Target="../media/image25.wmf"/><Relationship Id="rId4" Type="http://schemas.openxmlformats.org/officeDocument/2006/relationships/oleObject" Target="../embeddings/oleObject23.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25.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5.bin"/><Relationship Id="rId5" Type="http://schemas.openxmlformats.org/officeDocument/2006/relationships/image" Target="../media/image23.wmf"/><Relationship Id="rId4" Type="http://schemas.openxmlformats.org/officeDocument/2006/relationships/oleObject" Target="../embeddings/oleObject21.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image" Target="../media/image28.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7.bin"/><Relationship Id="rId5" Type="http://schemas.openxmlformats.org/officeDocument/2006/relationships/image" Target="../media/image27.wmf"/><Relationship Id="rId4" Type="http://schemas.openxmlformats.org/officeDocument/2006/relationships/oleObject" Target="../embeddings/oleObject26.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29.bin"/><Relationship Id="rId5" Type="http://schemas.openxmlformats.org/officeDocument/2006/relationships/image" Target="../media/image29.wmf"/><Relationship Id="rId4" Type="http://schemas.openxmlformats.org/officeDocument/2006/relationships/oleObject" Target="../embeddings/oleObject28.bin"/></Relationships>
</file>

<file path=ppt/slides/_rels/slide17.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notesSlide" Target="../notesSlides/notesSlide17.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31.bin"/><Relationship Id="rId5" Type="http://schemas.openxmlformats.org/officeDocument/2006/relationships/image" Target="../media/image31.wmf"/><Relationship Id="rId4" Type="http://schemas.openxmlformats.org/officeDocument/2006/relationships/oleObject" Target="../embeddings/oleObject30.bin"/><Relationship Id="rId9" Type="http://schemas.openxmlformats.org/officeDocument/2006/relationships/image" Target="../media/image33.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34.wmf"/><Relationship Id="rId5" Type="http://schemas.openxmlformats.org/officeDocument/2006/relationships/oleObject" Target="../embeddings/oleObject33.bin"/><Relationship Id="rId4" Type="http://schemas.openxmlformats.org/officeDocument/2006/relationships/image" Target="../media/image3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37.wmf"/><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oleObject" Target="../embeddings/oleObject35.bin"/><Relationship Id="rId5" Type="http://schemas.openxmlformats.org/officeDocument/2006/relationships/image" Target="../media/image36.wmf"/><Relationship Id="rId4" Type="http://schemas.openxmlformats.org/officeDocument/2006/relationships/oleObject" Target="../embeddings/oleObject34.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7.bin"/><Relationship Id="rId5" Type="http://schemas.openxmlformats.org/officeDocument/2006/relationships/image" Target="../media/image38.wmf"/><Relationship Id="rId4" Type="http://schemas.openxmlformats.org/officeDocument/2006/relationships/oleObject" Target="../embeddings/oleObject36.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vmlDrawing" Target="../drawings/vmlDrawing18.vml"/><Relationship Id="rId5" Type="http://schemas.openxmlformats.org/officeDocument/2006/relationships/image" Target="../media/image40.wmf"/><Relationship Id="rId4" Type="http://schemas.openxmlformats.org/officeDocument/2006/relationships/oleObject" Target="../embeddings/oleObject38.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9.vml"/><Relationship Id="rId5" Type="http://schemas.openxmlformats.org/officeDocument/2006/relationships/image" Target="../media/image41.wmf"/><Relationship Id="rId4" Type="http://schemas.openxmlformats.org/officeDocument/2006/relationships/oleObject" Target="../embeddings/oleObject39.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42.bin"/><Relationship Id="rId3" Type="http://schemas.openxmlformats.org/officeDocument/2006/relationships/notesSlide" Target="../notesSlides/notesSlide23.xml"/><Relationship Id="rId7" Type="http://schemas.openxmlformats.org/officeDocument/2006/relationships/image" Target="../media/image43.wmf"/><Relationship Id="rId2" Type="http://schemas.openxmlformats.org/officeDocument/2006/relationships/slideLayout" Target="../slideLayouts/slideLayout7.xml"/><Relationship Id="rId1" Type="http://schemas.openxmlformats.org/officeDocument/2006/relationships/vmlDrawing" Target="../drawings/vmlDrawing20.vml"/><Relationship Id="rId6" Type="http://schemas.openxmlformats.org/officeDocument/2006/relationships/oleObject" Target="../embeddings/oleObject41.bin"/><Relationship Id="rId5" Type="http://schemas.openxmlformats.org/officeDocument/2006/relationships/image" Target="../media/image42.wmf"/><Relationship Id="rId4" Type="http://schemas.openxmlformats.org/officeDocument/2006/relationships/oleObject" Target="../embeddings/oleObject40.bin"/><Relationship Id="rId9" Type="http://schemas.openxmlformats.org/officeDocument/2006/relationships/image" Target="../media/image44.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s://wakeforest-university.zoom.us/j/534312421" TargetMode="External"/><Relationship Id="rId4" Type="http://schemas.openxmlformats.org/officeDocument/2006/relationships/hyperlink" Target="https://www.physics.wfu.edu/events/colloquium-microstructure-control-in-organic-and-hybrid-semiconductors-and-its-impact-on-device-performance"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6.bin"/><Relationship Id="rId5" Type="http://schemas.openxmlformats.org/officeDocument/2006/relationships/image" Target="../media/image7.wmf"/><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9.wmf"/><Relationship Id="rId4"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1.w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16305" y="214037"/>
            <a:ext cx="8991600" cy="7017306"/>
          </a:xfrm>
          <a:prstGeom prst="rect">
            <a:avLst/>
          </a:prstGeom>
          <a:noFill/>
          <a:ln>
            <a:noFill/>
          </a:ln>
        </p:spPr>
        <p:txBody>
          <a:bodyPr wrap="square" rtlCol="0">
            <a:spAutoFit/>
          </a:bodyPr>
          <a:lstStyle/>
          <a:p>
            <a:pPr algn="ctr"/>
            <a:r>
              <a:rPr lang="en-US" sz="3200" b="1" dirty="0"/>
              <a:t>PHY 712 Electrodynamics</a:t>
            </a:r>
          </a:p>
          <a:p>
            <a:pPr algn="ctr"/>
            <a:r>
              <a:rPr lang="en-US" sz="3200" b="1" dirty="0"/>
              <a:t>12-12:50 AM  MWF  via video link:</a:t>
            </a:r>
          </a:p>
          <a:p>
            <a:pPr algn="ctr"/>
            <a:r>
              <a:rPr lang="en-US" sz="2400" b="1" dirty="0">
                <a:hlinkClick r:id="rId3"/>
              </a:rPr>
              <a:t>https://wakeforest-university.zoom.us/my/natalie.holzwarth </a:t>
            </a:r>
            <a:endParaRPr lang="en-US" sz="2400" b="1" dirty="0"/>
          </a:p>
          <a:p>
            <a:pPr algn="ctr"/>
            <a:endParaRPr lang="en-US" sz="3200" b="1" dirty="0"/>
          </a:p>
          <a:p>
            <a:pPr algn="ctr"/>
            <a:r>
              <a:rPr lang="en-US" sz="3200" b="1" dirty="0"/>
              <a:t>Plan for Lecture 25:</a:t>
            </a:r>
            <a:endParaRPr lang="en-US" sz="3200" b="1" dirty="0">
              <a:solidFill>
                <a:schemeClr val="folHlink"/>
              </a:solidFill>
            </a:endParaRPr>
          </a:p>
          <a:p>
            <a:pPr marL="457200" lvl="2" algn="ctr">
              <a:spcBef>
                <a:spcPct val="50000"/>
              </a:spcBef>
            </a:pPr>
            <a:r>
              <a:rPr lang="en-US" sz="3200" b="1" dirty="0">
                <a:solidFill>
                  <a:schemeClr val="folHlink"/>
                </a:solidFill>
              </a:rPr>
              <a:t>Continue reading Chap. 11 – </a:t>
            </a:r>
          </a:p>
          <a:p>
            <a:pPr marL="457200" lvl="2" algn="ctr">
              <a:spcBef>
                <a:spcPct val="50000"/>
              </a:spcBef>
            </a:pPr>
            <a:r>
              <a:rPr lang="en-US" sz="3200" b="1" dirty="0">
                <a:solidFill>
                  <a:schemeClr val="folHlink"/>
                </a:solidFill>
              </a:rPr>
              <a:t>Theory of Special Relativity</a:t>
            </a:r>
          </a:p>
          <a:p>
            <a:pPr marL="1428750" lvl="3" indent="-514350">
              <a:spcBef>
                <a:spcPct val="50000"/>
              </a:spcBef>
              <a:buFont typeface="+mj-lt"/>
              <a:buAutoNum type="alphaUcPeriod"/>
            </a:pPr>
            <a:r>
              <a:rPr lang="en-US" sz="2800" b="1" dirty="0">
                <a:solidFill>
                  <a:schemeClr val="folHlink"/>
                </a:solidFill>
              </a:rPr>
              <a:t>Lorentz transformation relations</a:t>
            </a:r>
          </a:p>
          <a:p>
            <a:pPr marL="1428750" lvl="3" indent="-514350">
              <a:spcBef>
                <a:spcPct val="50000"/>
              </a:spcBef>
              <a:buFont typeface="+mj-lt"/>
              <a:buAutoNum type="alphaUcPeriod"/>
            </a:pPr>
            <a:r>
              <a:rPr lang="en-US" sz="2800" b="1" dirty="0">
                <a:solidFill>
                  <a:schemeClr val="folHlink"/>
                </a:solidFill>
              </a:rPr>
              <a:t>Electromagnetic field transformations</a:t>
            </a:r>
          </a:p>
          <a:p>
            <a:pPr marL="1428750" lvl="3" indent="-514350">
              <a:spcBef>
                <a:spcPct val="50000"/>
              </a:spcBef>
              <a:buFont typeface="+mj-lt"/>
              <a:buAutoNum type="alphaUcPeriod"/>
            </a:pPr>
            <a:r>
              <a:rPr lang="en-US" sz="2800" b="1" dirty="0">
                <a:solidFill>
                  <a:schemeClr val="folHlink"/>
                </a:solidFill>
              </a:rPr>
              <a:t>Connection to </a:t>
            </a:r>
            <a:r>
              <a:rPr lang="en-US" sz="2800" b="1" dirty="0" err="1">
                <a:solidFill>
                  <a:srgbClr val="7030A0"/>
                </a:solidFill>
              </a:rPr>
              <a:t>Liénard-Wiechert</a:t>
            </a:r>
            <a:r>
              <a:rPr lang="en-US" sz="2800" b="1" dirty="0">
                <a:solidFill>
                  <a:srgbClr val="7030A0"/>
                </a:solidFill>
              </a:rPr>
              <a:t> </a:t>
            </a:r>
            <a:r>
              <a:rPr lang="en-US" sz="2800" b="1" dirty="0">
                <a:solidFill>
                  <a:schemeClr val="folHlink"/>
                </a:solidFill>
              </a:rPr>
              <a:t>potentials for constant velocity sources</a:t>
            </a:r>
          </a:p>
          <a:p>
            <a:pPr marL="1428750" lvl="3" indent="-514350">
              <a:spcBef>
                <a:spcPct val="50000"/>
              </a:spcBef>
              <a:buFont typeface="+mj-lt"/>
              <a:buAutoNum type="alphaUcPeriod"/>
            </a:pPr>
            <a:endParaRPr lang="en-US" sz="3200" b="1" dirty="0">
              <a:solidFill>
                <a:schemeClr val="folHlink"/>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830184003"/>
              </p:ext>
            </p:extLst>
          </p:nvPr>
        </p:nvGraphicFramePr>
        <p:xfrm>
          <a:off x="0" y="1257151"/>
          <a:ext cx="6850063" cy="4684713"/>
        </p:xfrm>
        <a:graphic>
          <a:graphicData uri="http://schemas.openxmlformats.org/presentationml/2006/ole">
            <mc:AlternateContent xmlns:mc="http://schemas.openxmlformats.org/markup-compatibility/2006">
              <mc:Choice xmlns:v="urn:schemas-microsoft-com:vml" Requires="v">
                <p:oleObj spid="_x0000_s160084" name="Equation" r:id="rId4" imgW="3301920" imgH="2260440" progId="Equation.DSMT4">
                  <p:embed/>
                </p:oleObj>
              </mc:Choice>
              <mc:Fallback>
                <p:oleObj name="Equation" r:id="rId4" imgW="3301920" imgH="2260440" progId="Equation.DSMT4">
                  <p:embed/>
                  <p:pic>
                    <p:nvPicPr>
                      <p:cNvPr id="0" name=""/>
                      <p:cNvPicPr>
                        <a:picLocks noChangeAspect="1" noChangeArrowheads="1"/>
                      </p:cNvPicPr>
                      <p:nvPr/>
                    </p:nvPicPr>
                    <p:blipFill>
                      <a:blip r:embed="rId5"/>
                      <a:srcRect/>
                      <a:stretch>
                        <a:fillRect/>
                      </a:stretch>
                    </p:blipFill>
                    <p:spPr bwMode="auto">
                      <a:xfrm>
                        <a:off x="0" y="1257151"/>
                        <a:ext cx="6850063" cy="4684713"/>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04549257"/>
              </p:ext>
            </p:extLst>
          </p:nvPr>
        </p:nvGraphicFramePr>
        <p:xfrm>
          <a:off x="7315200" y="1295400"/>
          <a:ext cx="1262062" cy="479425"/>
        </p:xfrm>
        <a:graphic>
          <a:graphicData uri="http://schemas.openxmlformats.org/presentationml/2006/ole">
            <mc:AlternateContent xmlns:mc="http://schemas.openxmlformats.org/markup-compatibility/2006">
              <mc:Choice xmlns:v="urn:schemas-microsoft-com:vml" Requires="v">
                <p:oleObj spid="_x0000_s160085" name="数式" r:id="rId6" imgW="634680" imgH="241200" progId="Equation.3">
                  <p:embed/>
                </p:oleObj>
              </mc:Choice>
              <mc:Fallback>
                <p:oleObj name="数式" r:id="rId6" imgW="634680" imgH="241200" progId="Equation.3">
                  <p:embed/>
                  <p:pic>
                    <p:nvPicPr>
                      <p:cNvPr id="0" name="Object 6"/>
                      <p:cNvPicPr>
                        <a:picLocks noChangeAspect="1" noChangeArrowheads="1"/>
                      </p:cNvPicPr>
                      <p:nvPr/>
                    </p:nvPicPr>
                    <p:blipFill>
                      <a:blip r:embed="rId7"/>
                      <a:srcRect/>
                      <a:stretch>
                        <a:fillRect/>
                      </a:stretch>
                    </p:blipFill>
                    <p:spPr bwMode="auto">
                      <a:xfrm>
                        <a:off x="7315200" y="1295400"/>
                        <a:ext cx="126206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162115763"/>
              </p:ext>
            </p:extLst>
          </p:nvPr>
        </p:nvGraphicFramePr>
        <p:xfrm>
          <a:off x="7337425" y="2209800"/>
          <a:ext cx="1285875" cy="479425"/>
        </p:xfrm>
        <a:graphic>
          <a:graphicData uri="http://schemas.openxmlformats.org/presentationml/2006/ole">
            <mc:AlternateContent xmlns:mc="http://schemas.openxmlformats.org/markup-compatibility/2006">
              <mc:Choice xmlns:v="urn:schemas-microsoft-com:vml" Requires="v">
                <p:oleObj spid="_x0000_s160086" name="数式" r:id="rId8" imgW="647640" imgH="241200" progId="Equation.3">
                  <p:embed/>
                </p:oleObj>
              </mc:Choice>
              <mc:Fallback>
                <p:oleObj name="数式" r:id="rId8" imgW="647640" imgH="241200" progId="Equation.3">
                  <p:embed/>
                  <p:pic>
                    <p:nvPicPr>
                      <p:cNvPr id="0" name="Object 6"/>
                      <p:cNvPicPr>
                        <a:picLocks noChangeAspect="1" noChangeArrowheads="1"/>
                      </p:cNvPicPr>
                      <p:nvPr/>
                    </p:nvPicPr>
                    <p:blipFill>
                      <a:blip r:embed="rId9"/>
                      <a:srcRect/>
                      <a:stretch>
                        <a:fillRect/>
                      </a:stretch>
                    </p:blipFill>
                    <p:spPr bwMode="auto">
                      <a:xfrm>
                        <a:off x="7337425" y="2209800"/>
                        <a:ext cx="1285875"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040768295"/>
              </p:ext>
            </p:extLst>
          </p:nvPr>
        </p:nvGraphicFramePr>
        <p:xfrm>
          <a:off x="7010400" y="3552492"/>
          <a:ext cx="2039937" cy="716789"/>
        </p:xfrm>
        <a:graphic>
          <a:graphicData uri="http://schemas.openxmlformats.org/presentationml/2006/ole">
            <mc:AlternateContent xmlns:mc="http://schemas.openxmlformats.org/markup-compatibility/2006">
              <mc:Choice xmlns:v="urn:schemas-microsoft-com:vml" Requires="v">
                <p:oleObj spid="_x0000_s160087" name="Equation" r:id="rId10" imgW="1625400" imgH="571320" progId="Equation.DSMT4">
                  <p:embed/>
                </p:oleObj>
              </mc:Choice>
              <mc:Fallback>
                <p:oleObj name="Equation" r:id="rId10" imgW="1625400" imgH="571320" progId="Equation.DSMT4">
                  <p:embed/>
                  <p:pic>
                    <p:nvPicPr>
                      <p:cNvPr id="0" name="Object 7"/>
                      <p:cNvPicPr>
                        <a:picLocks noChangeAspect="1" noChangeArrowheads="1"/>
                      </p:cNvPicPr>
                      <p:nvPr/>
                    </p:nvPicPr>
                    <p:blipFill>
                      <a:blip r:embed="rId11"/>
                      <a:srcRect/>
                      <a:stretch>
                        <a:fillRect/>
                      </a:stretch>
                    </p:blipFill>
                    <p:spPr bwMode="auto">
                      <a:xfrm>
                        <a:off x="7010400" y="3552492"/>
                        <a:ext cx="2039937" cy="716789"/>
                      </a:xfrm>
                      <a:prstGeom prst="rect">
                        <a:avLst/>
                      </a:prstGeom>
                      <a:noFill/>
                      <a:ln>
                        <a:noFill/>
                      </a:ln>
                    </p:spPr>
                  </p:pic>
                </p:oleObj>
              </mc:Fallback>
            </mc:AlternateContent>
          </a:graphicData>
        </a:graphic>
      </p:graphicFrame>
      <p:sp>
        <p:nvSpPr>
          <p:cNvPr id="10" name="TextBox 9"/>
          <p:cNvSpPr txBox="1"/>
          <p:nvPr/>
        </p:nvSpPr>
        <p:spPr>
          <a:xfrm>
            <a:off x="6545104" y="1388149"/>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1" name="TextBox 10"/>
          <p:cNvSpPr txBox="1"/>
          <p:nvPr/>
        </p:nvSpPr>
        <p:spPr>
          <a:xfrm>
            <a:off x="6569053" y="2304880"/>
            <a:ext cx="762000" cy="457200"/>
          </a:xfrm>
          <a:prstGeom prst="rect">
            <a:avLst/>
          </a:prstGeom>
          <a:noFill/>
        </p:spPr>
        <p:txBody>
          <a:bodyPr wrap="square" rtlCol="0">
            <a:spAutoFit/>
          </a:bodyPr>
          <a:lstStyle/>
          <a:p>
            <a:r>
              <a:rPr lang="en-US" sz="2400" dirty="0">
                <a:latin typeface="+mj-lt"/>
                <a:sym typeface="Wingdings" panose="05000000000000000000" pitchFamily="2" charset="2"/>
              </a:rPr>
              <a:t></a:t>
            </a:r>
            <a:endParaRPr lang="en-US" sz="2400" dirty="0">
              <a:latin typeface="+mj-lt"/>
            </a:endParaRPr>
          </a:p>
        </p:txBody>
      </p:sp>
      <p:sp>
        <p:nvSpPr>
          <p:cNvPr id="12" name="Right Brace 11"/>
          <p:cNvSpPr/>
          <p:nvPr/>
        </p:nvSpPr>
        <p:spPr>
          <a:xfrm>
            <a:off x="6712111" y="3386789"/>
            <a:ext cx="288608" cy="1048196"/>
          </a:xfrm>
          <a:prstGeom prst="rightBrace">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6553200" y="5257800"/>
            <a:ext cx="1143000" cy="461665"/>
          </a:xfrm>
          <a:prstGeom prst="rect">
            <a:avLst/>
          </a:prstGeom>
          <a:noFill/>
        </p:spPr>
        <p:txBody>
          <a:bodyPr wrap="square" rtlCol="0">
            <a:spAutoFit/>
          </a:bodyPr>
          <a:lstStyle/>
          <a:p>
            <a:r>
              <a:rPr lang="en-US" sz="2400" dirty="0">
                <a:latin typeface="+mj-lt"/>
                <a:sym typeface="Wingdings" panose="05000000000000000000" pitchFamily="2" charset="2"/>
              </a:rPr>
              <a:t> </a:t>
            </a:r>
            <a:r>
              <a:rPr lang="en-US" sz="2400" b="1" dirty="0">
                <a:latin typeface="+mj-lt"/>
                <a:sym typeface="Wingdings" panose="05000000000000000000" pitchFamily="2" charset="2"/>
              </a:rPr>
              <a:t>??</a:t>
            </a:r>
            <a:endParaRPr lang="en-US" sz="2400" b="1" dirty="0">
              <a:latin typeface="+mj-lt"/>
            </a:endParaRPr>
          </a:p>
        </p:txBody>
      </p:sp>
    </p:spTree>
    <p:extLst>
      <p:ext uri="{BB962C8B-B14F-4D97-AF65-F5344CB8AC3E}">
        <p14:creationId xmlns:p14="http://schemas.microsoft.com/office/powerpoint/2010/main" val="1241003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533400" y="304800"/>
            <a:ext cx="7848600" cy="461665"/>
          </a:xfrm>
          <a:prstGeom prst="rect">
            <a:avLst/>
          </a:prstGeom>
          <a:noFill/>
        </p:spPr>
        <p:txBody>
          <a:bodyPr wrap="square" rtlCol="0">
            <a:spAutoFit/>
          </a:bodyPr>
          <a:lstStyle/>
          <a:p>
            <a:r>
              <a:rPr lang="en-US" sz="2400" dirty="0">
                <a:latin typeface="+mj-lt"/>
              </a:rPr>
              <a:t>Electric and Magnetic field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2043488781"/>
              </p:ext>
            </p:extLst>
          </p:nvPr>
        </p:nvGraphicFramePr>
        <p:xfrm>
          <a:off x="685800" y="766465"/>
          <a:ext cx="2317750" cy="815975"/>
        </p:xfrm>
        <a:graphic>
          <a:graphicData uri="http://schemas.openxmlformats.org/presentationml/2006/ole">
            <mc:AlternateContent xmlns:mc="http://schemas.openxmlformats.org/markup-compatibility/2006">
              <mc:Choice xmlns:v="urn:schemas-microsoft-com:vml" Requires="v">
                <p:oleObj spid="_x0000_s161106" name="数式" r:id="rId4" imgW="1117440" imgH="393480" progId="Equation.3">
                  <p:embed/>
                </p:oleObj>
              </mc:Choice>
              <mc:Fallback>
                <p:oleObj name="数式" r:id="rId4" imgW="1117440" imgH="393480" progId="Equation.3">
                  <p:embed/>
                  <p:pic>
                    <p:nvPicPr>
                      <p:cNvPr id="0" name="Object 5"/>
                      <p:cNvPicPr>
                        <a:picLocks noChangeAspect="1" noChangeArrowheads="1"/>
                      </p:cNvPicPr>
                      <p:nvPr/>
                    </p:nvPicPr>
                    <p:blipFill>
                      <a:blip r:embed="rId5"/>
                      <a:srcRect/>
                      <a:stretch>
                        <a:fillRect/>
                      </a:stretch>
                    </p:blipFill>
                    <p:spPr bwMode="auto">
                      <a:xfrm>
                        <a:off x="685800" y="766465"/>
                        <a:ext cx="2317750" cy="815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471364571"/>
              </p:ext>
            </p:extLst>
          </p:nvPr>
        </p:nvGraphicFramePr>
        <p:xfrm>
          <a:off x="3465513" y="750888"/>
          <a:ext cx="4505325" cy="2632075"/>
        </p:xfrm>
        <a:graphic>
          <a:graphicData uri="http://schemas.openxmlformats.org/presentationml/2006/ole">
            <mc:AlternateContent xmlns:mc="http://schemas.openxmlformats.org/markup-compatibility/2006">
              <mc:Choice xmlns:v="urn:schemas-microsoft-com:vml" Requires="v">
                <p:oleObj spid="_x0000_s161107" name="Equation" r:id="rId6" imgW="2171520" imgH="1269720" progId="Equation.DSMT4">
                  <p:embed/>
                </p:oleObj>
              </mc:Choice>
              <mc:Fallback>
                <p:oleObj name="Equation" r:id="rId6" imgW="2171520" imgH="1269720" progId="Equation.DSMT4">
                  <p:embed/>
                  <p:pic>
                    <p:nvPicPr>
                      <p:cNvPr id="0" name="Object 5"/>
                      <p:cNvPicPr>
                        <a:picLocks noChangeAspect="1" noChangeArrowheads="1"/>
                      </p:cNvPicPr>
                      <p:nvPr/>
                    </p:nvPicPr>
                    <p:blipFill>
                      <a:blip r:embed="rId7"/>
                      <a:srcRect/>
                      <a:stretch>
                        <a:fillRect/>
                      </a:stretch>
                    </p:blipFill>
                    <p:spPr bwMode="auto">
                      <a:xfrm>
                        <a:off x="3465513" y="750888"/>
                        <a:ext cx="4505325"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24422429"/>
              </p:ext>
            </p:extLst>
          </p:nvPr>
        </p:nvGraphicFramePr>
        <p:xfrm>
          <a:off x="685800" y="3429000"/>
          <a:ext cx="1344613" cy="369888"/>
        </p:xfrm>
        <a:graphic>
          <a:graphicData uri="http://schemas.openxmlformats.org/presentationml/2006/ole">
            <mc:AlternateContent xmlns:mc="http://schemas.openxmlformats.org/markup-compatibility/2006">
              <mc:Choice xmlns:v="urn:schemas-microsoft-com:vml" Requires="v">
                <p:oleObj spid="_x0000_s161108" name="数式" r:id="rId8" imgW="647640" imgH="177480" progId="Equation.3">
                  <p:embed/>
                </p:oleObj>
              </mc:Choice>
              <mc:Fallback>
                <p:oleObj name="数式" r:id="rId8" imgW="647640" imgH="177480" progId="Equation.3">
                  <p:embed/>
                  <p:pic>
                    <p:nvPicPr>
                      <p:cNvPr id="0" name="Object 5"/>
                      <p:cNvPicPr>
                        <a:picLocks noChangeAspect="1" noChangeArrowheads="1"/>
                      </p:cNvPicPr>
                      <p:nvPr/>
                    </p:nvPicPr>
                    <p:blipFill>
                      <a:blip r:embed="rId9"/>
                      <a:srcRect/>
                      <a:stretch>
                        <a:fillRect/>
                      </a:stretch>
                    </p:blipFill>
                    <p:spPr bwMode="auto">
                      <a:xfrm>
                        <a:off x="685800" y="3429000"/>
                        <a:ext cx="13446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9796249"/>
              </p:ext>
            </p:extLst>
          </p:nvPr>
        </p:nvGraphicFramePr>
        <p:xfrm>
          <a:off x="3533775" y="3465513"/>
          <a:ext cx="4216400" cy="2709862"/>
        </p:xfrm>
        <a:graphic>
          <a:graphicData uri="http://schemas.openxmlformats.org/presentationml/2006/ole">
            <mc:AlternateContent xmlns:mc="http://schemas.openxmlformats.org/markup-compatibility/2006">
              <mc:Choice xmlns:v="urn:schemas-microsoft-com:vml" Requires="v">
                <p:oleObj spid="_x0000_s161109" name="数式" r:id="rId10" imgW="2031840" imgH="1307880" progId="Equation.3">
                  <p:embed/>
                </p:oleObj>
              </mc:Choice>
              <mc:Fallback>
                <p:oleObj name="数式" r:id="rId10" imgW="2031840" imgH="1307880" progId="Equation.3">
                  <p:embed/>
                  <p:pic>
                    <p:nvPicPr>
                      <p:cNvPr id="0" name="Object 6"/>
                      <p:cNvPicPr>
                        <a:picLocks noChangeAspect="1" noChangeArrowheads="1"/>
                      </p:cNvPicPr>
                      <p:nvPr/>
                    </p:nvPicPr>
                    <p:blipFill>
                      <a:blip r:embed="rId11"/>
                      <a:srcRect/>
                      <a:stretch>
                        <a:fillRect/>
                      </a:stretch>
                    </p:blipFill>
                    <p:spPr bwMode="auto">
                      <a:xfrm>
                        <a:off x="3533775" y="3465513"/>
                        <a:ext cx="4216400" cy="2709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8036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304800" y="10784"/>
            <a:ext cx="6705600" cy="461665"/>
          </a:xfrm>
          <a:prstGeom prst="rect">
            <a:avLst/>
          </a:prstGeom>
          <a:noFill/>
        </p:spPr>
        <p:txBody>
          <a:bodyPr wrap="square" rtlCol="0">
            <a:spAutoFit/>
          </a:bodyPr>
          <a:lstStyle/>
          <a:p>
            <a:r>
              <a:rPr lang="en-US" sz="2400" dirty="0">
                <a:latin typeface="+mj-lt"/>
              </a:rPr>
              <a:t>Field strength tensor</a:t>
            </a:r>
          </a:p>
        </p:txBody>
      </p:sp>
      <p:graphicFrame>
        <p:nvGraphicFramePr>
          <p:cNvPr id="6" name="Object 5"/>
          <p:cNvGraphicFramePr>
            <a:graphicFrameLocks noChangeAspect="1"/>
          </p:cNvGraphicFramePr>
          <p:nvPr>
            <p:extLst>
              <p:ext uri="{D42A27DB-BD31-4B8C-83A1-F6EECF244321}">
                <p14:modId xmlns:p14="http://schemas.microsoft.com/office/powerpoint/2010/main" val="3857270797"/>
              </p:ext>
            </p:extLst>
          </p:nvPr>
        </p:nvGraphicFramePr>
        <p:xfrm>
          <a:off x="3714834" y="66361"/>
          <a:ext cx="2767013" cy="474663"/>
        </p:xfrm>
        <a:graphic>
          <a:graphicData uri="http://schemas.openxmlformats.org/presentationml/2006/ole">
            <mc:AlternateContent xmlns:mc="http://schemas.openxmlformats.org/markup-compatibility/2006">
              <mc:Choice xmlns:v="urn:schemas-microsoft-com:vml" Requires="v">
                <p:oleObj spid="_x0000_s162044" name="数式" r:id="rId4" imgW="1333440" imgH="228600" progId="Equation.3">
                  <p:embed/>
                </p:oleObj>
              </mc:Choice>
              <mc:Fallback>
                <p:oleObj name="数式" r:id="rId4" imgW="1333440" imgH="228600" progId="Equation.3">
                  <p:embed/>
                  <p:pic>
                    <p:nvPicPr>
                      <p:cNvPr id="0" name="Object 8"/>
                      <p:cNvPicPr>
                        <a:picLocks noChangeAspect="1" noChangeArrowheads="1"/>
                      </p:cNvPicPr>
                      <p:nvPr/>
                    </p:nvPicPr>
                    <p:blipFill>
                      <a:blip r:embed="rId5"/>
                      <a:srcRect/>
                      <a:stretch>
                        <a:fillRect/>
                      </a:stretch>
                    </p:blipFill>
                    <p:spPr bwMode="auto">
                      <a:xfrm>
                        <a:off x="3714834" y="66361"/>
                        <a:ext cx="2767013"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769336730"/>
              </p:ext>
            </p:extLst>
          </p:nvPr>
        </p:nvGraphicFramePr>
        <p:xfrm>
          <a:off x="304800" y="570406"/>
          <a:ext cx="4164013" cy="1951037"/>
        </p:xfrm>
        <a:graphic>
          <a:graphicData uri="http://schemas.openxmlformats.org/presentationml/2006/ole">
            <mc:AlternateContent xmlns:mc="http://schemas.openxmlformats.org/markup-compatibility/2006">
              <mc:Choice xmlns:v="urn:schemas-microsoft-com:vml" Requires="v">
                <p:oleObj spid="_x0000_s162045" name="数式" r:id="rId6" imgW="2006280" imgH="939600" progId="Equation.3">
                  <p:embed/>
                </p:oleObj>
              </mc:Choice>
              <mc:Fallback>
                <p:oleObj name="数式" r:id="rId6" imgW="2006280" imgH="939600" progId="Equation.3">
                  <p:embed/>
                  <p:pic>
                    <p:nvPicPr>
                      <p:cNvPr id="0" name="Object 5"/>
                      <p:cNvPicPr>
                        <a:picLocks noChangeAspect="1" noChangeArrowheads="1"/>
                      </p:cNvPicPr>
                      <p:nvPr/>
                    </p:nvPicPr>
                    <p:blipFill>
                      <a:blip r:embed="rId7"/>
                      <a:srcRect/>
                      <a:stretch>
                        <a:fillRect/>
                      </a:stretch>
                    </p:blipFill>
                    <p:spPr bwMode="auto">
                      <a:xfrm>
                        <a:off x="304800" y="570406"/>
                        <a:ext cx="4164013" cy="195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457200" y="2438400"/>
            <a:ext cx="6705600" cy="461665"/>
          </a:xfrm>
          <a:prstGeom prst="rect">
            <a:avLst/>
          </a:prstGeom>
          <a:noFill/>
        </p:spPr>
        <p:txBody>
          <a:bodyPr wrap="square" rtlCol="0">
            <a:spAutoFit/>
          </a:bodyPr>
          <a:lstStyle/>
          <a:p>
            <a:r>
              <a:rPr lang="en-US" sz="2400" dirty="0">
                <a:latin typeface="+mj-lt"/>
              </a:rPr>
              <a:t>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3488945638"/>
              </p:ext>
            </p:extLst>
          </p:nvPr>
        </p:nvGraphicFramePr>
        <p:xfrm>
          <a:off x="91281" y="2829310"/>
          <a:ext cx="8961438" cy="3527040"/>
        </p:xfrm>
        <a:graphic>
          <a:graphicData uri="http://schemas.openxmlformats.org/presentationml/2006/ole">
            <mc:AlternateContent xmlns:mc="http://schemas.openxmlformats.org/markup-compatibility/2006">
              <mc:Choice xmlns:v="urn:schemas-microsoft-com:vml" Requires="v">
                <p:oleObj spid="_x0000_s162046" name="数式" r:id="rId8" imgW="4775040" imgH="1879560" progId="Equation.3">
                  <p:embed/>
                </p:oleObj>
              </mc:Choice>
              <mc:Fallback>
                <p:oleObj name="数式" r:id="rId8" imgW="4775040" imgH="1879560" progId="Equation.3">
                  <p:embed/>
                  <p:pic>
                    <p:nvPicPr>
                      <p:cNvPr id="0" name="Object 5"/>
                      <p:cNvPicPr>
                        <a:picLocks noChangeAspect="1" noChangeArrowheads="1"/>
                      </p:cNvPicPr>
                      <p:nvPr/>
                    </p:nvPicPr>
                    <p:blipFill>
                      <a:blip r:embed="rId9"/>
                      <a:srcRect/>
                      <a:stretch>
                        <a:fillRect/>
                      </a:stretch>
                    </p:blipFill>
                    <p:spPr bwMode="auto">
                      <a:xfrm>
                        <a:off x="91281" y="2829310"/>
                        <a:ext cx="8961438" cy="3527040"/>
                      </a:xfrm>
                      <a:prstGeom prst="rect">
                        <a:avLst/>
                      </a:prstGeom>
                      <a:noFill/>
                      <a:ln>
                        <a:noFill/>
                      </a:ln>
                    </p:spPr>
                  </p:pic>
                </p:oleObj>
              </mc:Fallback>
            </mc:AlternateContent>
          </a:graphicData>
        </a:graphic>
      </p:graphicFrame>
      <p:graphicFrame>
        <p:nvGraphicFramePr>
          <p:cNvPr id="10" name="Object 9">
            <a:extLst>
              <a:ext uri="{FF2B5EF4-FFF2-40B4-BE49-F238E27FC236}">
                <a16:creationId xmlns:a16="http://schemas.microsoft.com/office/drawing/2014/main" id="{F419A758-5100-46B7-B7DF-827EF8C4A8E3}"/>
              </a:ext>
            </a:extLst>
          </p:cNvPr>
          <p:cNvGraphicFramePr>
            <a:graphicFrameLocks noChangeAspect="1"/>
          </p:cNvGraphicFramePr>
          <p:nvPr>
            <p:extLst>
              <p:ext uri="{D42A27DB-BD31-4B8C-83A1-F6EECF244321}">
                <p14:modId xmlns:p14="http://schemas.microsoft.com/office/powerpoint/2010/main" val="1471348436"/>
              </p:ext>
            </p:extLst>
          </p:nvPr>
        </p:nvGraphicFramePr>
        <p:xfrm>
          <a:off x="4902662" y="625871"/>
          <a:ext cx="3936538" cy="1703531"/>
        </p:xfrm>
        <a:graphic>
          <a:graphicData uri="http://schemas.openxmlformats.org/presentationml/2006/ole">
            <mc:AlternateContent xmlns:mc="http://schemas.openxmlformats.org/markup-compatibility/2006">
              <mc:Choice xmlns:v="urn:schemas-microsoft-com:vml" Requires="v">
                <p:oleObj spid="_x0000_s162047" name="Equation" r:id="rId10" imgW="2171520" imgH="939600" progId="Equation.DSMT4">
                  <p:embed/>
                </p:oleObj>
              </mc:Choice>
              <mc:Fallback>
                <p:oleObj name="Equation" r:id="rId10" imgW="2171520" imgH="939600" progId="Equation.DSMT4">
                  <p:embed/>
                  <p:pic>
                    <p:nvPicPr>
                      <p:cNvPr id="0" name=""/>
                      <p:cNvPicPr/>
                      <p:nvPr/>
                    </p:nvPicPr>
                    <p:blipFill>
                      <a:blip r:embed="rId11"/>
                      <a:stretch>
                        <a:fillRect/>
                      </a:stretch>
                    </p:blipFill>
                    <p:spPr>
                      <a:xfrm>
                        <a:off x="4902662" y="625871"/>
                        <a:ext cx="3936538" cy="1703531"/>
                      </a:xfrm>
                      <a:prstGeom prst="rect">
                        <a:avLst/>
                      </a:prstGeom>
                    </p:spPr>
                  </p:pic>
                </p:oleObj>
              </mc:Fallback>
            </mc:AlternateContent>
          </a:graphicData>
        </a:graphic>
      </p:graphicFrame>
    </p:spTree>
    <p:extLst>
      <p:ext uri="{BB962C8B-B14F-4D97-AF65-F5344CB8AC3E}">
        <p14:creationId xmlns:p14="http://schemas.microsoft.com/office/powerpoint/2010/main" val="90176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8" name="TextBox 7"/>
          <p:cNvSpPr txBox="1"/>
          <p:nvPr/>
        </p:nvSpPr>
        <p:spPr>
          <a:xfrm>
            <a:off x="24063" y="79748"/>
            <a:ext cx="6705600" cy="461665"/>
          </a:xfrm>
          <a:prstGeom prst="rect">
            <a:avLst/>
          </a:prstGeom>
          <a:noFill/>
        </p:spPr>
        <p:txBody>
          <a:bodyPr wrap="square" rtlCol="0">
            <a:spAutoFit/>
          </a:bodyPr>
          <a:lstStyle/>
          <a:p>
            <a:r>
              <a:rPr lang="en-US" sz="2400" dirty="0">
                <a:latin typeface="+mj-lt"/>
              </a:rPr>
              <a:t>Inverse transformation of field strength tensor</a:t>
            </a:r>
          </a:p>
        </p:txBody>
      </p:sp>
      <p:graphicFrame>
        <p:nvGraphicFramePr>
          <p:cNvPr id="9" name="Object 8"/>
          <p:cNvGraphicFramePr>
            <a:graphicFrameLocks noChangeAspect="1"/>
          </p:cNvGraphicFramePr>
          <p:nvPr>
            <p:extLst>
              <p:ext uri="{D42A27DB-BD31-4B8C-83A1-F6EECF244321}">
                <p14:modId xmlns:p14="http://schemas.microsoft.com/office/powerpoint/2010/main" val="2276585125"/>
              </p:ext>
            </p:extLst>
          </p:nvPr>
        </p:nvGraphicFramePr>
        <p:xfrm>
          <a:off x="371475" y="584200"/>
          <a:ext cx="8505825" cy="3748088"/>
        </p:xfrm>
        <a:graphic>
          <a:graphicData uri="http://schemas.openxmlformats.org/presentationml/2006/ole">
            <mc:AlternateContent xmlns:mc="http://schemas.openxmlformats.org/markup-compatibility/2006">
              <mc:Choice xmlns:v="urn:schemas-microsoft-com:vml" Requires="v">
                <p:oleObj spid="_x0000_s165998" name="Equation" r:id="rId4" imgW="7175160" imgH="3162240" progId="Equation.DSMT4">
                  <p:embed/>
                </p:oleObj>
              </mc:Choice>
              <mc:Fallback>
                <p:oleObj name="Equation" r:id="rId4" imgW="7175160" imgH="3162240" progId="Equation.DSMT4">
                  <p:embed/>
                  <p:pic>
                    <p:nvPicPr>
                      <p:cNvPr id="0" name=""/>
                      <p:cNvPicPr>
                        <a:picLocks noChangeAspect="1" noChangeArrowheads="1"/>
                      </p:cNvPicPr>
                      <p:nvPr/>
                    </p:nvPicPr>
                    <p:blipFill>
                      <a:blip r:embed="rId5"/>
                      <a:srcRect/>
                      <a:stretch>
                        <a:fillRect/>
                      </a:stretch>
                    </p:blipFill>
                    <p:spPr bwMode="auto">
                      <a:xfrm>
                        <a:off x="371475" y="584200"/>
                        <a:ext cx="8505825" cy="3748088"/>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14301812"/>
              </p:ext>
            </p:extLst>
          </p:nvPr>
        </p:nvGraphicFramePr>
        <p:xfrm>
          <a:off x="1981200" y="4541838"/>
          <a:ext cx="5287963" cy="1771650"/>
        </p:xfrm>
        <a:graphic>
          <a:graphicData uri="http://schemas.openxmlformats.org/presentationml/2006/ole">
            <mc:AlternateContent xmlns:mc="http://schemas.openxmlformats.org/markup-compatibility/2006">
              <mc:Choice xmlns:v="urn:schemas-microsoft-com:vml" Requires="v">
                <p:oleObj spid="_x0000_s165999" name="Equation" r:id="rId6" imgW="4508280" imgH="1511280" progId="Equation.DSMT4">
                  <p:embed/>
                </p:oleObj>
              </mc:Choice>
              <mc:Fallback>
                <p:oleObj name="Equation" r:id="rId6" imgW="4508280" imgH="1511280" progId="Equation.DSMT4">
                  <p:embed/>
                  <p:pic>
                    <p:nvPicPr>
                      <p:cNvPr id="0" name=""/>
                      <p:cNvPicPr>
                        <a:picLocks noChangeAspect="1" noChangeArrowheads="1"/>
                      </p:cNvPicPr>
                      <p:nvPr/>
                    </p:nvPicPr>
                    <p:blipFill>
                      <a:blip r:embed="rId7"/>
                      <a:srcRect/>
                      <a:stretch>
                        <a:fillRect/>
                      </a:stretch>
                    </p:blipFill>
                    <p:spPr bwMode="auto">
                      <a:xfrm>
                        <a:off x="1981200" y="4541838"/>
                        <a:ext cx="5287963" cy="1771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3066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0" y="-16042"/>
            <a:ext cx="8229600" cy="461665"/>
          </a:xfrm>
          <a:prstGeom prst="rect">
            <a:avLst/>
          </a:prstGeom>
          <a:noFill/>
        </p:spPr>
        <p:txBody>
          <a:bodyPr wrap="square" rtlCol="0">
            <a:spAutoFit/>
          </a:bodyPr>
          <a:lstStyle/>
          <a:p>
            <a:r>
              <a:rPr lang="en-US" sz="2400" dirty="0">
                <a:latin typeface="+mj-lt"/>
              </a:rPr>
              <a:t>Comparison of the two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2626253518"/>
              </p:ext>
            </p:extLst>
          </p:nvPr>
        </p:nvGraphicFramePr>
        <p:xfrm>
          <a:off x="838200" y="469686"/>
          <a:ext cx="6936582" cy="2730097"/>
        </p:xfrm>
        <a:graphic>
          <a:graphicData uri="http://schemas.openxmlformats.org/presentationml/2006/ole">
            <mc:AlternateContent xmlns:mc="http://schemas.openxmlformats.org/markup-compatibility/2006">
              <mc:Choice xmlns:v="urn:schemas-microsoft-com:vml" Requires="v">
                <p:oleObj spid="_x0000_s176176" name="数式" r:id="rId4" imgW="4775040" imgH="1879560" progId="Equation.3">
                  <p:embed/>
                </p:oleObj>
              </mc:Choice>
              <mc:Fallback>
                <p:oleObj name="数式" r:id="rId4" imgW="4775040" imgH="1879560" progId="Equation.3">
                  <p:embed/>
                  <p:pic>
                    <p:nvPicPr>
                      <p:cNvPr id="9" name="Object 8"/>
                      <p:cNvPicPr>
                        <a:picLocks noChangeAspect="1" noChangeArrowheads="1"/>
                      </p:cNvPicPr>
                      <p:nvPr/>
                    </p:nvPicPr>
                    <p:blipFill>
                      <a:blip r:embed="rId5"/>
                      <a:srcRect/>
                      <a:stretch>
                        <a:fillRect/>
                      </a:stretch>
                    </p:blipFill>
                    <p:spPr bwMode="auto">
                      <a:xfrm>
                        <a:off x="838200" y="469686"/>
                        <a:ext cx="6936582" cy="2730097"/>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10338877"/>
              </p:ext>
            </p:extLst>
          </p:nvPr>
        </p:nvGraphicFramePr>
        <p:xfrm>
          <a:off x="838200" y="3315790"/>
          <a:ext cx="6936582" cy="3056602"/>
        </p:xfrm>
        <a:graphic>
          <a:graphicData uri="http://schemas.openxmlformats.org/presentationml/2006/ole">
            <mc:AlternateContent xmlns:mc="http://schemas.openxmlformats.org/markup-compatibility/2006">
              <mc:Choice xmlns:v="urn:schemas-microsoft-com:vml" Requires="v">
                <p:oleObj spid="_x0000_s176177" name="Equation" r:id="rId6" imgW="7175160" imgH="3162240" progId="Equation.DSMT4">
                  <p:embed/>
                </p:oleObj>
              </mc:Choice>
              <mc:Fallback>
                <p:oleObj name="Equation" r:id="rId6" imgW="7175160" imgH="3162240" progId="Equation.DSMT4">
                  <p:embed/>
                  <p:pic>
                    <p:nvPicPr>
                      <p:cNvPr id="9" name="Object 8"/>
                      <p:cNvPicPr>
                        <a:picLocks noChangeAspect="1" noChangeArrowheads="1"/>
                      </p:cNvPicPr>
                      <p:nvPr/>
                    </p:nvPicPr>
                    <p:blipFill>
                      <a:blip r:embed="rId7"/>
                      <a:srcRect/>
                      <a:stretch>
                        <a:fillRect/>
                      </a:stretch>
                    </p:blipFill>
                    <p:spPr bwMode="auto">
                      <a:xfrm>
                        <a:off x="838200" y="3315790"/>
                        <a:ext cx="6936582" cy="305660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81330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TextBox 27"/>
          <p:cNvSpPr txBox="1"/>
          <p:nvPr/>
        </p:nvSpPr>
        <p:spPr>
          <a:xfrm>
            <a:off x="76200" y="2743200"/>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038533894"/>
              </p:ext>
            </p:extLst>
          </p:nvPr>
        </p:nvGraphicFramePr>
        <p:xfrm>
          <a:off x="1752600" y="4038600"/>
          <a:ext cx="5459413" cy="1763713"/>
        </p:xfrm>
        <a:graphic>
          <a:graphicData uri="http://schemas.openxmlformats.org/presentationml/2006/ole">
            <mc:AlternateContent xmlns:mc="http://schemas.openxmlformats.org/markup-compatibility/2006">
              <mc:Choice xmlns:v="urn:schemas-microsoft-com:vml" Requires="v">
                <p:oleObj spid="_x0000_s167020" name="数式" r:id="rId4" imgW="2908080" imgH="939600" progId="Equation.3">
                  <p:embed/>
                </p:oleObj>
              </mc:Choice>
              <mc:Fallback>
                <p:oleObj name="数式" r:id="rId4" imgW="2908080" imgH="939600" progId="Equation.3">
                  <p:embed/>
                  <p:pic>
                    <p:nvPicPr>
                      <p:cNvPr id="0" name=""/>
                      <p:cNvPicPr>
                        <a:picLocks noChangeAspect="1" noChangeArrowheads="1"/>
                      </p:cNvPicPr>
                      <p:nvPr/>
                    </p:nvPicPr>
                    <p:blipFill>
                      <a:blip r:embed="rId5"/>
                      <a:srcRect/>
                      <a:stretch>
                        <a:fillRect/>
                      </a:stretch>
                    </p:blipFill>
                    <p:spPr bwMode="auto">
                      <a:xfrm>
                        <a:off x="1752600" y="4038600"/>
                        <a:ext cx="5459413" cy="176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561996105"/>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7021"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spTree>
    <p:extLst>
      <p:ext uri="{BB962C8B-B14F-4D97-AF65-F5344CB8AC3E}">
        <p14:creationId xmlns:p14="http://schemas.microsoft.com/office/powerpoint/2010/main" val="1377112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2938743369"/>
              </p:ext>
            </p:extLst>
          </p:nvPr>
        </p:nvGraphicFramePr>
        <p:xfrm>
          <a:off x="4495800" y="3530600"/>
          <a:ext cx="3765550" cy="3098800"/>
        </p:xfrm>
        <a:graphic>
          <a:graphicData uri="http://schemas.openxmlformats.org/presentationml/2006/ole">
            <mc:AlternateContent xmlns:mc="http://schemas.openxmlformats.org/markup-compatibility/2006">
              <mc:Choice xmlns:v="urn:schemas-microsoft-com:vml" Requires="v">
                <p:oleObj spid="_x0000_s168044" name="数式" r:id="rId4" imgW="2006280" imgH="1650960" progId="Equation.3">
                  <p:embed/>
                </p:oleObj>
              </mc:Choice>
              <mc:Fallback>
                <p:oleObj name="数式" r:id="rId4" imgW="2006280" imgH="1650960" progId="Equation.3">
                  <p:embed/>
                  <p:pic>
                    <p:nvPicPr>
                      <p:cNvPr id="0" name=""/>
                      <p:cNvPicPr>
                        <a:picLocks noChangeAspect="1" noChangeArrowheads="1"/>
                      </p:cNvPicPr>
                      <p:nvPr/>
                    </p:nvPicPr>
                    <p:blipFill>
                      <a:blip r:embed="rId5"/>
                      <a:srcRect/>
                      <a:stretch>
                        <a:fillRect/>
                      </a:stretch>
                    </p:blipFill>
                    <p:spPr bwMode="auto">
                      <a:xfrm>
                        <a:off x="4495800" y="3530600"/>
                        <a:ext cx="3765550" cy="309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1967943883"/>
              </p:ext>
            </p:extLst>
          </p:nvPr>
        </p:nvGraphicFramePr>
        <p:xfrm>
          <a:off x="3276600" y="552450"/>
          <a:ext cx="4219575" cy="1644650"/>
        </p:xfrm>
        <a:graphic>
          <a:graphicData uri="http://schemas.openxmlformats.org/presentationml/2006/ole">
            <mc:AlternateContent xmlns:mc="http://schemas.openxmlformats.org/markup-compatibility/2006">
              <mc:Choice xmlns:v="urn:schemas-microsoft-com:vml" Requires="v">
                <p:oleObj spid="_x0000_s168045"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276600" y="552450"/>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Tree>
    <p:extLst>
      <p:ext uri="{BB962C8B-B14F-4D97-AF65-F5344CB8AC3E}">
        <p14:creationId xmlns:p14="http://schemas.microsoft.com/office/powerpoint/2010/main" val="843559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Example:</a:t>
            </a:r>
          </a:p>
        </p:txBody>
      </p:sp>
      <p:sp>
        <p:nvSpPr>
          <p:cNvPr id="28" name="TextBox 27"/>
          <p:cNvSpPr txBox="1"/>
          <p:nvPr/>
        </p:nvSpPr>
        <p:spPr>
          <a:xfrm>
            <a:off x="106680" y="2512367"/>
            <a:ext cx="457200" cy="461665"/>
          </a:xfrm>
          <a:prstGeom prst="rect">
            <a:avLst/>
          </a:prstGeom>
          <a:noFill/>
        </p:spPr>
        <p:txBody>
          <a:bodyPr wrap="square" rtlCol="0">
            <a:spAutoFit/>
          </a:bodyPr>
          <a:lstStyle/>
          <a:p>
            <a:r>
              <a:rPr lang="en-US" sz="2400" i="1" dirty="0">
                <a:latin typeface="+mj-lt"/>
              </a:rPr>
              <a:t>b</a:t>
            </a:r>
          </a:p>
        </p:txBody>
      </p:sp>
      <p:graphicFrame>
        <p:nvGraphicFramePr>
          <p:cNvPr id="29" name="Object 28"/>
          <p:cNvGraphicFramePr>
            <a:graphicFrameLocks noChangeAspect="1"/>
          </p:cNvGraphicFramePr>
          <p:nvPr>
            <p:extLst>
              <p:ext uri="{D42A27DB-BD31-4B8C-83A1-F6EECF244321}">
                <p14:modId xmlns:p14="http://schemas.microsoft.com/office/powerpoint/2010/main" val="1843011324"/>
              </p:ext>
            </p:extLst>
          </p:nvPr>
        </p:nvGraphicFramePr>
        <p:xfrm>
          <a:off x="4400550" y="3506788"/>
          <a:ext cx="3956050" cy="3146425"/>
        </p:xfrm>
        <a:graphic>
          <a:graphicData uri="http://schemas.openxmlformats.org/presentationml/2006/ole">
            <mc:AlternateContent xmlns:mc="http://schemas.openxmlformats.org/markup-compatibility/2006">
              <mc:Choice xmlns:v="urn:schemas-microsoft-com:vml" Requires="v">
                <p:oleObj spid="_x0000_s169094" name="数式" r:id="rId4" imgW="2108160" imgH="1676160" progId="Equation.3">
                  <p:embed/>
                </p:oleObj>
              </mc:Choice>
              <mc:Fallback>
                <p:oleObj name="数式" r:id="rId4" imgW="2108160" imgH="1676160" progId="Equation.3">
                  <p:embed/>
                  <p:pic>
                    <p:nvPicPr>
                      <p:cNvPr id="0" name=""/>
                      <p:cNvPicPr>
                        <a:picLocks noChangeAspect="1" noChangeArrowheads="1"/>
                      </p:cNvPicPr>
                      <p:nvPr/>
                    </p:nvPicPr>
                    <p:blipFill>
                      <a:blip r:embed="rId5"/>
                      <a:srcRect/>
                      <a:stretch>
                        <a:fillRect/>
                      </a:stretch>
                    </p:blipFill>
                    <p:spPr bwMode="auto">
                      <a:xfrm>
                        <a:off x="4400550" y="3506788"/>
                        <a:ext cx="3956050" cy="314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extLst>
              <p:ext uri="{D42A27DB-BD31-4B8C-83A1-F6EECF244321}">
                <p14:modId xmlns:p14="http://schemas.microsoft.com/office/powerpoint/2010/main" val="3818938886"/>
              </p:ext>
            </p:extLst>
          </p:nvPr>
        </p:nvGraphicFramePr>
        <p:xfrm>
          <a:off x="3452812" y="677437"/>
          <a:ext cx="4219575" cy="1644650"/>
        </p:xfrm>
        <a:graphic>
          <a:graphicData uri="http://schemas.openxmlformats.org/presentationml/2006/ole">
            <mc:AlternateContent xmlns:mc="http://schemas.openxmlformats.org/markup-compatibility/2006">
              <mc:Choice xmlns:v="urn:schemas-microsoft-com:vml" Requires="v">
                <p:oleObj spid="_x0000_s169095" name="数式" r:id="rId6" imgW="2247840" imgH="876240" progId="Equation.3">
                  <p:embed/>
                </p:oleObj>
              </mc:Choice>
              <mc:Fallback>
                <p:oleObj name="数式" r:id="rId6" imgW="2247840" imgH="876240" progId="Equation.3">
                  <p:embed/>
                  <p:pic>
                    <p:nvPicPr>
                      <p:cNvPr id="0" name=""/>
                      <p:cNvPicPr>
                        <a:picLocks noChangeAspect="1" noChangeArrowheads="1"/>
                      </p:cNvPicPr>
                      <p:nvPr/>
                    </p:nvPicPr>
                    <p:blipFill>
                      <a:blip r:embed="rId7"/>
                      <a:srcRect/>
                      <a:stretch>
                        <a:fillRect/>
                      </a:stretch>
                    </p:blipFill>
                    <p:spPr bwMode="auto">
                      <a:xfrm>
                        <a:off x="3452812" y="677437"/>
                        <a:ext cx="4219575"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5"/>
          <p:cNvGrpSpPr/>
          <p:nvPr/>
        </p:nvGrpSpPr>
        <p:grpSpPr>
          <a:xfrm>
            <a:off x="228600" y="1219200"/>
            <a:ext cx="5334000" cy="2971800"/>
            <a:chOff x="152400" y="1524000"/>
            <a:chExt cx="5334000" cy="2971800"/>
          </a:xfrm>
        </p:grpSpPr>
        <p:grpSp>
          <p:nvGrpSpPr>
            <p:cNvPr id="15" name="Group 14"/>
            <p:cNvGrpSpPr/>
            <p:nvPr/>
          </p:nvGrpSpPr>
          <p:grpSpPr>
            <a:xfrm>
              <a:off x="152400" y="1600200"/>
              <a:ext cx="4191000" cy="2895600"/>
              <a:chOff x="152400" y="1600200"/>
              <a:chExt cx="4191000" cy="2895600"/>
            </a:xfrm>
          </p:grpSpPr>
          <p:cxnSp>
            <p:nvCxnSpPr>
              <p:cNvPr id="7" name="Straight Arrow Connector 6"/>
              <p:cNvCxnSpPr/>
              <p:nvPr/>
            </p:nvCxnSpPr>
            <p:spPr>
              <a:xfrm flipV="1">
                <a:off x="838200" y="1600200"/>
                <a:ext cx="0" cy="2057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838200" y="3657600"/>
                <a:ext cx="3200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152400" y="3657600"/>
                <a:ext cx="685800" cy="7620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90600" y="1600200"/>
                <a:ext cx="304800" cy="461665"/>
              </a:xfrm>
              <a:prstGeom prst="rect">
                <a:avLst/>
              </a:prstGeom>
              <a:noFill/>
            </p:spPr>
            <p:txBody>
              <a:bodyPr wrap="square" rtlCol="0">
                <a:spAutoFit/>
              </a:bodyPr>
              <a:lstStyle/>
              <a:p>
                <a:r>
                  <a:rPr lang="en-US" sz="2400" b="1" dirty="0">
                    <a:latin typeface="+mj-lt"/>
                  </a:rPr>
                  <a:t>y</a:t>
                </a:r>
              </a:p>
            </p:txBody>
          </p:sp>
          <p:sp>
            <p:nvSpPr>
              <p:cNvPr id="13" name="TextBox 12"/>
              <p:cNvSpPr txBox="1"/>
              <p:nvPr/>
            </p:nvSpPr>
            <p:spPr>
              <a:xfrm>
                <a:off x="381000" y="4034135"/>
                <a:ext cx="304800" cy="461665"/>
              </a:xfrm>
              <a:prstGeom prst="rect">
                <a:avLst/>
              </a:prstGeom>
              <a:noFill/>
            </p:spPr>
            <p:txBody>
              <a:bodyPr wrap="square" rtlCol="0">
                <a:spAutoFit/>
              </a:bodyPr>
              <a:lstStyle/>
              <a:p>
                <a:r>
                  <a:rPr lang="en-US" sz="2400" b="1" dirty="0">
                    <a:latin typeface="+mj-lt"/>
                  </a:rPr>
                  <a:t>z</a:t>
                </a:r>
              </a:p>
            </p:txBody>
          </p:sp>
          <p:sp>
            <p:nvSpPr>
              <p:cNvPr id="14" name="TextBox 13"/>
              <p:cNvSpPr txBox="1"/>
              <p:nvPr/>
            </p:nvSpPr>
            <p:spPr>
              <a:xfrm>
                <a:off x="4038600" y="3424535"/>
                <a:ext cx="304800" cy="461665"/>
              </a:xfrm>
              <a:prstGeom prst="rect">
                <a:avLst/>
              </a:prstGeom>
              <a:noFill/>
            </p:spPr>
            <p:txBody>
              <a:bodyPr wrap="square" rtlCol="0">
                <a:spAutoFit/>
              </a:bodyPr>
              <a:lstStyle/>
              <a:p>
                <a:r>
                  <a:rPr lang="en-US" sz="2400" b="1" dirty="0">
                    <a:latin typeface="+mj-lt"/>
                  </a:rPr>
                  <a:t>x</a:t>
                </a:r>
              </a:p>
            </p:txBody>
          </p:sp>
        </p:grpSp>
        <p:grpSp>
          <p:nvGrpSpPr>
            <p:cNvPr id="16" name="Group 15"/>
            <p:cNvGrpSpPr/>
            <p:nvPr/>
          </p:nvGrpSpPr>
          <p:grpSpPr>
            <a:xfrm>
              <a:off x="762000" y="1524000"/>
              <a:ext cx="4724400" cy="2895600"/>
              <a:chOff x="152400" y="1600200"/>
              <a:chExt cx="4724400" cy="2895600"/>
            </a:xfrm>
          </p:grpSpPr>
          <p:cxnSp>
            <p:nvCxnSpPr>
              <p:cNvPr id="17" name="Straight Arrow Connector 16"/>
              <p:cNvCxnSpPr/>
              <p:nvPr/>
            </p:nvCxnSpPr>
            <p:spPr>
              <a:xfrm flipV="1">
                <a:off x="838200" y="1600200"/>
                <a:ext cx="0" cy="20574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838200" y="3657600"/>
                <a:ext cx="3200400" cy="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152400" y="3657600"/>
                <a:ext cx="685800" cy="762000"/>
              </a:xfrm>
              <a:prstGeom prst="straightConnector1">
                <a:avLst/>
              </a:prstGeom>
              <a:ln w="25400">
                <a:solidFill>
                  <a:srgbClr val="DA32AA"/>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990600" y="1600200"/>
                <a:ext cx="609600" cy="461665"/>
              </a:xfrm>
              <a:prstGeom prst="rect">
                <a:avLst/>
              </a:prstGeom>
              <a:noFill/>
              <a:ln>
                <a:noFill/>
              </a:ln>
            </p:spPr>
            <p:txBody>
              <a:bodyPr wrap="square" rtlCol="0">
                <a:spAutoFit/>
              </a:bodyPr>
              <a:lstStyle/>
              <a:p>
                <a:r>
                  <a:rPr lang="en-US" sz="2400" b="1" dirty="0">
                    <a:solidFill>
                      <a:srgbClr val="DA32AA"/>
                    </a:solidFill>
                    <a:latin typeface="+mj-lt"/>
                  </a:rPr>
                  <a:t>y’</a:t>
                </a:r>
              </a:p>
            </p:txBody>
          </p:sp>
          <p:sp>
            <p:nvSpPr>
              <p:cNvPr id="21" name="TextBox 20"/>
              <p:cNvSpPr txBox="1"/>
              <p:nvPr/>
            </p:nvSpPr>
            <p:spPr>
              <a:xfrm>
                <a:off x="381000" y="4034135"/>
                <a:ext cx="609600" cy="461665"/>
              </a:xfrm>
              <a:prstGeom prst="rect">
                <a:avLst/>
              </a:prstGeom>
              <a:noFill/>
              <a:ln>
                <a:noFill/>
              </a:ln>
            </p:spPr>
            <p:txBody>
              <a:bodyPr wrap="square" rtlCol="0">
                <a:spAutoFit/>
              </a:bodyPr>
              <a:lstStyle/>
              <a:p>
                <a:r>
                  <a:rPr lang="en-US" sz="2400" b="1" dirty="0">
                    <a:solidFill>
                      <a:srgbClr val="DA32AA"/>
                    </a:solidFill>
                    <a:latin typeface="+mj-lt"/>
                  </a:rPr>
                  <a:t>z’</a:t>
                </a:r>
              </a:p>
            </p:txBody>
          </p:sp>
          <p:sp>
            <p:nvSpPr>
              <p:cNvPr id="22" name="TextBox 21"/>
              <p:cNvSpPr txBox="1"/>
              <p:nvPr/>
            </p:nvSpPr>
            <p:spPr>
              <a:xfrm>
                <a:off x="4038600" y="3424535"/>
                <a:ext cx="838200" cy="461665"/>
              </a:xfrm>
              <a:prstGeom prst="rect">
                <a:avLst/>
              </a:prstGeom>
              <a:noFill/>
              <a:ln>
                <a:noFill/>
              </a:ln>
            </p:spPr>
            <p:txBody>
              <a:bodyPr wrap="square" rtlCol="0">
                <a:spAutoFit/>
              </a:bodyPr>
              <a:lstStyle/>
              <a:p>
                <a:r>
                  <a:rPr lang="en-US" sz="2400" b="1" dirty="0">
                    <a:solidFill>
                      <a:srgbClr val="DA32AA"/>
                    </a:solidFill>
                    <a:latin typeface="+mj-lt"/>
                  </a:rPr>
                  <a:t>x’</a:t>
                </a:r>
              </a:p>
            </p:txBody>
          </p:sp>
        </p:grpSp>
        <p:sp>
          <p:nvSpPr>
            <p:cNvPr id="23" name="Oval 22"/>
            <p:cNvSpPr/>
            <p:nvPr/>
          </p:nvSpPr>
          <p:spPr>
            <a:xfrm>
              <a:off x="1341120" y="3444240"/>
              <a:ext cx="228600" cy="230833"/>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1600200" y="3048000"/>
              <a:ext cx="304800" cy="461665"/>
            </a:xfrm>
            <a:prstGeom prst="rect">
              <a:avLst/>
            </a:prstGeom>
            <a:noFill/>
          </p:spPr>
          <p:txBody>
            <a:bodyPr wrap="square" rtlCol="0">
              <a:spAutoFit/>
            </a:bodyPr>
            <a:lstStyle/>
            <a:p>
              <a:r>
                <a:rPr lang="en-US" sz="2400" i="1" dirty="0">
                  <a:latin typeface="+mj-lt"/>
                </a:rPr>
                <a:t>q</a:t>
              </a:r>
            </a:p>
          </p:txBody>
        </p:sp>
        <p:cxnSp>
          <p:nvCxnSpPr>
            <p:cNvPr id="26" name="Straight Arrow Connector 25"/>
            <p:cNvCxnSpPr/>
            <p:nvPr/>
          </p:nvCxnSpPr>
          <p:spPr>
            <a:xfrm flipH="1" flipV="1">
              <a:off x="822960" y="2316480"/>
              <a:ext cx="617220" cy="123667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Left Brace 26"/>
            <p:cNvSpPr/>
            <p:nvPr/>
          </p:nvSpPr>
          <p:spPr>
            <a:xfrm>
              <a:off x="381000" y="2316480"/>
              <a:ext cx="304800" cy="133888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Right Arrow 30"/>
            <p:cNvSpPr/>
            <p:nvPr/>
          </p:nvSpPr>
          <p:spPr>
            <a:xfrm>
              <a:off x="1455420" y="2316480"/>
              <a:ext cx="449580" cy="236220"/>
            </a:xfrm>
            <a:prstGeom prst="rightArrow">
              <a:avLst/>
            </a:prstGeom>
            <a:solidFill>
              <a:srgbClr val="DA3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1440180" y="2433935"/>
              <a:ext cx="762000" cy="461665"/>
            </a:xfrm>
            <a:prstGeom prst="rect">
              <a:avLst/>
            </a:prstGeom>
            <a:noFill/>
          </p:spPr>
          <p:txBody>
            <a:bodyPr wrap="square" rtlCol="0">
              <a:spAutoFit/>
            </a:bodyPr>
            <a:lstStyle/>
            <a:p>
              <a:r>
                <a:rPr lang="en-US" sz="2400" b="1" i="1" dirty="0">
                  <a:solidFill>
                    <a:srgbClr val="DA32AA"/>
                  </a:solidFill>
                  <a:latin typeface="+mj-lt"/>
                </a:rPr>
                <a:t>v</a:t>
              </a:r>
            </a:p>
          </p:txBody>
        </p:sp>
      </p:grpSp>
      <p:sp>
        <p:nvSpPr>
          <p:cNvPr id="8" name="TextBox 7"/>
          <p:cNvSpPr txBox="1"/>
          <p:nvPr/>
        </p:nvSpPr>
        <p:spPr>
          <a:xfrm>
            <a:off x="106680" y="4800600"/>
            <a:ext cx="3246120" cy="830997"/>
          </a:xfrm>
          <a:prstGeom prst="rect">
            <a:avLst/>
          </a:prstGeom>
          <a:noFill/>
        </p:spPr>
        <p:txBody>
          <a:bodyPr wrap="square" rtlCol="0">
            <a:spAutoFit/>
          </a:bodyPr>
          <a:lstStyle/>
          <a:p>
            <a:r>
              <a:rPr lang="en-US" sz="2400" dirty="0">
                <a:latin typeface="+mj-lt"/>
              </a:rPr>
              <a:t>Expression in terms of consistent coordinates</a:t>
            </a:r>
          </a:p>
        </p:txBody>
      </p:sp>
      <p:graphicFrame>
        <p:nvGraphicFramePr>
          <p:cNvPr id="10" name="Object 9"/>
          <p:cNvGraphicFramePr>
            <a:graphicFrameLocks noChangeAspect="1"/>
          </p:cNvGraphicFramePr>
          <p:nvPr>
            <p:extLst>
              <p:ext uri="{D42A27DB-BD31-4B8C-83A1-F6EECF244321}">
                <p14:modId xmlns:p14="http://schemas.microsoft.com/office/powerpoint/2010/main" val="3351462570"/>
              </p:ext>
            </p:extLst>
          </p:nvPr>
        </p:nvGraphicFramePr>
        <p:xfrm>
          <a:off x="882658" y="5758488"/>
          <a:ext cx="1304963" cy="558909"/>
        </p:xfrm>
        <a:graphic>
          <a:graphicData uri="http://schemas.openxmlformats.org/presentationml/2006/ole">
            <mc:AlternateContent xmlns:mc="http://schemas.openxmlformats.org/markup-compatibility/2006">
              <mc:Choice xmlns:v="urn:schemas-microsoft-com:vml" Requires="v">
                <p:oleObj spid="_x0000_s169096" name="Equation" r:id="rId8" imgW="457200" imgH="228600" progId="Equation.DSMT4">
                  <p:embed/>
                </p:oleObj>
              </mc:Choice>
              <mc:Fallback>
                <p:oleObj name="Equation" r:id="rId8" imgW="457200" imgH="228600" progId="Equation.DSMT4">
                  <p:embed/>
                  <p:pic>
                    <p:nvPicPr>
                      <p:cNvPr id="0" name=""/>
                      <p:cNvPicPr/>
                      <p:nvPr/>
                    </p:nvPicPr>
                    <p:blipFill>
                      <a:blip r:embed="rId9"/>
                      <a:stretch>
                        <a:fillRect/>
                      </a:stretch>
                    </p:blipFill>
                    <p:spPr>
                      <a:xfrm>
                        <a:off x="882658" y="5758488"/>
                        <a:ext cx="1304963" cy="558909"/>
                      </a:xfrm>
                      <a:prstGeom prst="rect">
                        <a:avLst/>
                      </a:prstGeom>
                    </p:spPr>
                  </p:pic>
                </p:oleObj>
              </mc:Fallback>
            </mc:AlternateContent>
          </a:graphicData>
        </a:graphic>
      </p:graphicFrame>
    </p:spTree>
    <p:extLst>
      <p:ext uri="{BB962C8B-B14F-4D97-AF65-F5344CB8AC3E}">
        <p14:creationId xmlns:p14="http://schemas.microsoft.com/office/powerpoint/2010/main" val="33336839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94869" y="1865958"/>
            <a:ext cx="9039757" cy="3925242"/>
          </a:xfrm>
          <a:prstGeom prst="rect">
            <a:avLst/>
          </a:prstGeom>
        </p:spPr>
      </p:pic>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84231165"/>
              </p:ext>
            </p:extLst>
          </p:nvPr>
        </p:nvGraphicFramePr>
        <p:xfrm>
          <a:off x="658812" y="232123"/>
          <a:ext cx="5360988" cy="1073150"/>
        </p:xfrm>
        <a:graphic>
          <a:graphicData uri="http://schemas.openxmlformats.org/presentationml/2006/ole">
            <mc:AlternateContent xmlns:mc="http://schemas.openxmlformats.org/markup-compatibility/2006">
              <mc:Choice xmlns:v="urn:schemas-microsoft-com:vml" Requires="v">
                <p:oleObj spid="_x0000_s170039" name="Equation" r:id="rId5" imgW="2857320" imgH="571320" progId="Equation.DSMT4">
                  <p:embed/>
                </p:oleObj>
              </mc:Choice>
              <mc:Fallback>
                <p:oleObj name="Equation" r:id="rId5" imgW="2857320" imgH="571320" progId="Equation.DSMT4">
                  <p:embed/>
                  <p:pic>
                    <p:nvPicPr>
                      <p:cNvPr id="0" name=""/>
                      <p:cNvPicPr>
                        <a:picLocks noChangeAspect="1" noChangeArrowheads="1"/>
                      </p:cNvPicPr>
                      <p:nvPr/>
                    </p:nvPicPr>
                    <p:blipFill>
                      <a:blip r:embed="rId6"/>
                      <a:srcRect/>
                      <a:stretch>
                        <a:fillRect/>
                      </a:stretch>
                    </p:blipFill>
                    <p:spPr bwMode="auto">
                      <a:xfrm>
                        <a:off x="658812" y="232123"/>
                        <a:ext cx="5360988" cy="107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4724400" y="1989219"/>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=5</a:t>
            </a:r>
            <a:endParaRPr lang="en-US" sz="2400" baseline="-25000" dirty="0">
              <a:latin typeface="+mj-lt"/>
            </a:endParaRPr>
          </a:p>
        </p:txBody>
      </p:sp>
      <p:sp>
        <p:nvSpPr>
          <p:cNvPr id="8" name="TextBox 7"/>
          <p:cNvSpPr txBox="1"/>
          <p:nvPr/>
        </p:nvSpPr>
        <p:spPr>
          <a:xfrm>
            <a:off x="5257800" y="3597746"/>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=2</a:t>
            </a:r>
            <a:endParaRPr lang="en-US" sz="2400" baseline="-25000" dirty="0">
              <a:latin typeface="+mj-lt"/>
            </a:endParaRPr>
          </a:p>
        </p:txBody>
      </p:sp>
      <p:sp>
        <p:nvSpPr>
          <p:cNvPr id="11" name="TextBox 10"/>
          <p:cNvSpPr txBox="1"/>
          <p:nvPr/>
        </p:nvSpPr>
        <p:spPr>
          <a:xfrm>
            <a:off x="6705600" y="3881735"/>
            <a:ext cx="1295400" cy="461665"/>
          </a:xfrm>
          <a:prstGeom prst="rect">
            <a:avLst/>
          </a:prstGeom>
          <a:noFill/>
        </p:spPr>
        <p:txBody>
          <a:bodyPr wrap="square" rtlCol="0">
            <a:spAutoFit/>
          </a:bodyPr>
          <a:lstStyle/>
          <a:p>
            <a:r>
              <a:rPr lang="en-US" sz="2400" dirty="0" err="1">
                <a:latin typeface="Symbol" pitchFamily="18" charset="2"/>
              </a:rPr>
              <a:t>g</a:t>
            </a:r>
            <a:r>
              <a:rPr lang="en-US" sz="2400" baseline="-25000" dirty="0" err="1">
                <a:latin typeface="+mj-lt"/>
              </a:rPr>
              <a:t>v</a:t>
            </a:r>
            <a:r>
              <a:rPr lang="en-US" sz="2400" dirty="0">
                <a:latin typeface="+mj-lt"/>
              </a:rPr>
              <a:t>=1</a:t>
            </a:r>
            <a:endParaRPr lang="en-US" sz="2400" baseline="-25000" dirty="0">
              <a:latin typeface="+mj-lt"/>
            </a:endParaRPr>
          </a:p>
        </p:txBody>
      </p:sp>
      <p:sp>
        <p:nvSpPr>
          <p:cNvPr id="10" name="TextBox 9"/>
          <p:cNvSpPr txBox="1"/>
          <p:nvPr/>
        </p:nvSpPr>
        <p:spPr>
          <a:xfrm>
            <a:off x="4152900" y="5334000"/>
            <a:ext cx="647700" cy="461665"/>
          </a:xfrm>
          <a:prstGeom prst="rect">
            <a:avLst/>
          </a:prstGeom>
          <a:noFill/>
        </p:spPr>
        <p:txBody>
          <a:bodyPr wrap="square" rtlCol="0">
            <a:spAutoFit/>
          </a:bodyPr>
          <a:lstStyle/>
          <a:p>
            <a:r>
              <a:rPr lang="en-US" sz="2400" b="1" i="1" dirty="0">
                <a:latin typeface="+mj-lt"/>
              </a:rPr>
              <a:t>c</a:t>
            </a:r>
          </a:p>
        </p:txBody>
      </p:sp>
    </p:spTree>
    <p:extLst>
      <p:ext uri="{BB962C8B-B14F-4D97-AF65-F5344CB8AC3E}">
        <p14:creationId xmlns:p14="http://schemas.microsoft.com/office/powerpoint/2010/main" val="2826072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228600" y="330755"/>
            <a:ext cx="8686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(temporarily keeping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1823743447"/>
              </p:ext>
            </p:extLst>
          </p:nvPr>
        </p:nvGraphicFramePr>
        <p:xfrm>
          <a:off x="457200" y="2438400"/>
          <a:ext cx="8081963" cy="3686175"/>
        </p:xfrm>
        <a:graphic>
          <a:graphicData uri="http://schemas.openxmlformats.org/presentationml/2006/ole">
            <mc:AlternateContent xmlns:mc="http://schemas.openxmlformats.org/markup-compatibility/2006">
              <mc:Choice xmlns:v="urn:schemas-microsoft-com:vml" Requires="v">
                <p:oleObj spid="_x0000_s171116" name="Equation" r:id="rId4" imgW="3898800" imgH="1777680" progId="Equation.DSMT4">
                  <p:embed/>
                </p:oleObj>
              </mc:Choice>
              <mc:Fallback>
                <p:oleObj name="Equation" r:id="rId4" imgW="3898800" imgH="1777680" progId="Equation.DSMT4">
                  <p:embed/>
                  <p:pic>
                    <p:nvPicPr>
                      <p:cNvPr id="0" name=""/>
                      <p:cNvPicPr/>
                      <p:nvPr/>
                    </p:nvPicPr>
                    <p:blipFill>
                      <a:blip r:embed="rId5"/>
                      <a:stretch>
                        <a:fillRect/>
                      </a:stretch>
                    </p:blipFill>
                    <p:spPr>
                      <a:xfrm>
                        <a:off x="457200" y="2438400"/>
                        <a:ext cx="8081963" cy="368617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27562405"/>
              </p:ext>
            </p:extLst>
          </p:nvPr>
        </p:nvGraphicFramePr>
        <p:xfrm>
          <a:off x="457200" y="1378094"/>
          <a:ext cx="8048625" cy="755506"/>
        </p:xfrm>
        <a:graphic>
          <a:graphicData uri="http://schemas.openxmlformats.org/presentationml/2006/ole">
            <mc:AlternateContent xmlns:mc="http://schemas.openxmlformats.org/markup-compatibility/2006">
              <mc:Choice xmlns:v="urn:schemas-microsoft-com:vml" Requires="v">
                <p:oleObj spid="_x0000_s171117" name="Equation" r:id="rId6" imgW="4470120" imgH="419040" progId="Equation.DSMT4">
                  <p:embed/>
                </p:oleObj>
              </mc:Choice>
              <mc:Fallback>
                <p:oleObj name="Equation" r:id="rId6" imgW="4470120" imgH="419040" progId="Equation.DSMT4">
                  <p:embed/>
                  <p:pic>
                    <p:nvPicPr>
                      <p:cNvPr id="0" name=""/>
                      <p:cNvPicPr>
                        <a:picLocks noChangeAspect="1" noChangeArrowheads="1"/>
                      </p:cNvPicPr>
                      <p:nvPr/>
                    </p:nvPicPr>
                    <p:blipFill>
                      <a:blip r:embed="rId7"/>
                      <a:srcRect/>
                      <a:stretch>
                        <a:fillRect/>
                      </a:stretch>
                    </p:blipFill>
                    <p:spPr bwMode="auto">
                      <a:xfrm>
                        <a:off x="457200" y="1378094"/>
                        <a:ext cx="8048625" cy="75550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88304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5CB46D8-FBB1-4557-9F58-C6558A6E4288}"/>
              </a:ext>
            </a:extLst>
          </p:cNvPr>
          <p:cNvPicPr>
            <a:picLocks noChangeAspect="1"/>
          </p:cNvPicPr>
          <p:nvPr/>
        </p:nvPicPr>
        <p:blipFill>
          <a:blip r:embed="rId3"/>
          <a:stretch>
            <a:fillRect/>
          </a:stretch>
        </p:blipFill>
        <p:spPr>
          <a:xfrm>
            <a:off x="0" y="912223"/>
            <a:ext cx="9144000" cy="5033554"/>
          </a:xfrm>
          <a:prstGeom prst="rect">
            <a:avLst/>
          </a:prstGeom>
        </p:spPr>
      </p:pic>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152400" y="1981200"/>
            <a:ext cx="8839200" cy="304800"/>
          </a:xfrm>
          <a:prstGeom prst="rect">
            <a:avLst/>
          </a:prstGeom>
          <a:solidFill>
            <a:srgbClr val="DA32AA">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998665180"/>
              </p:ext>
            </p:extLst>
          </p:nvPr>
        </p:nvGraphicFramePr>
        <p:xfrm>
          <a:off x="990600" y="1216025"/>
          <a:ext cx="4824413" cy="2974975"/>
        </p:xfrm>
        <a:graphic>
          <a:graphicData uri="http://schemas.openxmlformats.org/presentationml/2006/ole">
            <mc:AlternateContent xmlns:mc="http://schemas.openxmlformats.org/markup-compatibility/2006">
              <mc:Choice xmlns:v="urn:schemas-microsoft-com:vml" Requires="v">
                <p:oleObj spid="_x0000_s172138" name="Equation" r:id="rId4" imgW="2679480" imgH="1650960" progId="Equation.DSMT4">
                  <p:embed/>
                </p:oleObj>
              </mc:Choice>
              <mc:Fallback>
                <p:oleObj name="Equation" r:id="rId4" imgW="2679480" imgH="1650960" progId="Equation.DSMT4">
                  <p:embed/>
                  <p:pic>
                    <p:nvPicPr>
                      <p:cNvPr id="0" name=""/>
                      <p:cNvPicPr>
                        <a:picLocks noChangeAspect="1" noChangeArrowheads="1"/>
                      </p:cNvPicPr>
                      <p:nvPr/>
                    </p:nvPicPr>
                    <p:blipFill>
                      <a:blip r:embed="rId5"/>
                      <a:srcRect/>
                      <a:stretch>
                        <a:fillRect/>
                      </a:stretch>
                    </p:blipFill>
                    <p:spPr bwMode="auto">
                      <a:xfrm>
                        <a:off x="990600" y="1216025"/>
                        <a:ext cx="4824413" cy="297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554074311"/>
              </p:ext>
            </p:extLst>
          </p:nvPr>
        </p:nvGraphicFramePr>
        <p:xfrm>
          <a:off x="1219200" y="4495800"/>
          <a:ext cx="3224213" cy="1146175"/>
        </p:xfrm>
        <a:graphic>
          <a:graphicData uri="http://schemas.openxmlformats.org/presentationml/2006/ole">
            <mc:AlternateContent xmlns:mc="http://schemas.openxmlformats.org/markup-compatibility/2006">
              <mc:Choice xmlns:v="urn:schemas-microsoft-com:vml" Requires="v">
                <p:oleObj spid="_x0000_s172139" name="Equation" r:id="rId6" imgW="1790640" imgH="634680" progId="Equation.DSMT4">
                  <p:embed/>
                </p:oleObj>
              </mc:Choice>
              <mc:Fallback>
                <p:oleObj name="Equation" r:id="rId6" imgW="1790640" imgH="634680" progId="Equation.DSMT4">
                  <p:embed/>
                  <p:pic>
                    <p:nvPicPr>
                      <p:cNvPr id="0" name=""/>
                      <p:cNvPicPr>
                        <a:picLocks noChangeAspect="1" noChangeArrowheads="1"/>
                      </p:cNvPicPr>
                      <p:nvPr/>
                    </p:nvPicPr>
                    <p:blipFill>
                      <a:blip r:embed="rId7"/>
                      <a:srcRect/>
                      <a:stretch>
                        <a:fillRect/>
                      </a:stretch>
                    </p:blipFill>
                    <p:spPr bwMode="auto">
                      <a:xfrm>
                        <a:off x="1219200" y="4495800"/>
                        <a:ext cx="3224213"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048661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04800"/>
            <a:ext cx="75438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(SI units)</a:t>
            </a:r>
          </a:p>
        </p:txBody>
      </p:sp>
      <p:graphicFrame>
        <p:nvGraphicFramePr>
          <p:cNvPr id="6" name="Object 5"/>
          <p:cNvGraphicFramePr>
            <a:graphicFrameLocks noChangeAspect="1"/>
          </p:cNvGraphicFramePr>
          <p:nvPr>
            <p:extLst>
              <p:ext uri="{D42A27DB-BD31-4B8C-83A1-F6EECF244321}">
                <p14:modId xmlns:p14="http://schemas.microsoft.com/office/powerpoint/2010/main" val="3249297413"/>
              </p:ext>
            </p:extLst>
          </p:nvPr>
        </p:nvGraphicFramePr>
        <p:xfrm>
          <a:off x="363537" y="1773237"/>
          <a:ext cx="8094663" cy="3713163"/>
        </p:xfrm>
        <a:graphic>
          <a:graphicData uri="http://schemas.openxmlformats.org/presentationml/2006/ole">
            <mc:AlternateContent xmlns:mc="http://schemas.openxmlformats.org/markup-compatibility/2006">
              <mc:Choice xmlns:v="urn:schemas-microsoft-com:vml" Requires="v">
                <p:oleObj spid="_x0000_s173110" name="Equation" r:id="rId4" imgW="4495680" imgH="2057400" progId="Equation.DSMT4">
                  <p:embed/>
                </p:oleObj>
              </mc:Choice>
              <mc:Fallback>
                <p:oleObj name="Equation" r:id="rId4" imgW="4495680" imgH="2057400" progId="Equation.DSMT4">
                  <p:embed/>
                  <p:pic>
                    <p:nvPicPr>
                      <p:cNvPr id="0" name=""/>
                      <p:cNvPicPr>
                        <a:picLocks noChangeAspect="1" noChangeArrowheads="1"/>
                      </p:cNvPicPr>
                      <p:nvPr/>
                    </p:nvPicPr>
                    <p:blipFill>
                      <a:blip r:embed="rId5"/>
                      <a:srcRect/>
                      <a:stretch>
                        <a:fillRect/>
                      </a:stretch>
                    </p:blipFill>
                    <p:spPr bwMode="auto">
                      <a:xfrm>
                        <a:off x="363537" y="1773237"/>
                        <a:ext cx="8094663"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3933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457200" y="3048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3941594987"/>
              </p:ext>
            </p:extLst>
          </p:nvPr>
        </p:nvGraphicFramePr>
        <p:xfrm>
          <a:off x="660400" y="1784350"/>
          <a:ext cx="7500938" cy="3690938"/>
        </p:xfrm>
        <a:graphic>
          <a:graphicData uri="http://schemas.openxmlformats.org/presentationml/2006/ole">
            <mc:AlternateContent xmlns:mc="http://schemas.openxmlformats.org/markup-compatibility/2006">
              <mc:Choice xmlns:v="urn:schemas-microsoft-com:vml" Requires="v">
                <p:oleObj spid="_x0000_s174134" name="Equation" r:id="rId4" imgW="4165560" imgH="2044440" progId="Equation.DSMT4">
                  <p:embed/>
                </p:oleObj>
              </mc:Choice>
              <mc:Fallback>
                <p:oleObj name="Equation" r:id="rId4" imgW="4165560" imgH="2044440" progId="Equation.DSMT4">
                  <p:embed/>
                  <p:pic>
                    <p:nvPicPr>
                      <p:cNvPr id="0" name=""/>
                      <p:cNvPicPr>
                        <a:picLocks noChangeAspect="1" noChangeArrowheads="1"/>
                      </p:cNvPicPr>
                      <p:nvPr/>
                    </p:nvPicPr>
                    <p:blipFill>
                      <a:blip r:embed="rId5"/>
                      <a:srcRect/>
                      <a:stretch>
                        <a:fillRect/>
                      </a:stretch>
                    </p:blipFill>
                    <p:spPr bwMode="auto">
                      <a:xfrm>
                        <a:off x="660400" y="1784350"/>
                        <a:ext cx="7500938" cy="3690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03199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304800" y="76200"/>
            <a:ext cx="8610600" cy="830997"/>
          </a:xfrm>
          <a:prstGeom prst="rect">
            <a:avLst/>
          </a:prstGeom>
          <a:noFill/>
        </p:spPr>
        <p:txBody>
          <a:bodyPr wrap="square" rtlCol="0">
            <a:spAutoFit/>
          </a:bodyPr>
          <a:lstStyle/>
          <a:p>
            <a:r>
              <a:rPr lang="en-US" sz="2400" dirty="0">
                <a:latin typeface="+mj-lt"/>
              </a:rPr>
              <a:t>Examination of this system from the viewpoint of the</a:t>
            </a:r>
          </a:p>
          <a:p>
            <a:r>
              <a:rPr lang="en-US" sz="2400" dirty="0">
                <a:latin typeface="+mj-lt"/>
              </a:rPr>
              <a:t>the </a:t>
            </a:r>
            <a:r>
              <a:rPr lang="en-US" sz="2400" dirty="0" err="1">
                <a:latin typeface="+mj-lt"/>
              </a:rPr>
              <a:t>Li</a:t>
            </a:r>
            <a:r>
              <a:rPr lang="en-US" sz="2400" dirty="0" err="1"/>
              <a:t>è</a:t>
            </a:r>
            <a:r>
              <a:rPr lang="en-US" sz="2400" dirty="0" err="1">
                <a:latin typeface="+mj-lt"/>
              </a:rPr>
              <a:t>nard-Wiechert</a:t>
            </a:r>
            <a:r>
              <a:rPr lang="en-US" sz="2400" dirty="0">
                <a:latin typeface="+mj-lt"/>
              </a:rPr>
              <a:t> potentials – continued (</a:t>
            </a:r>
            <a:r>
              <a:rPr lang="en-US" sz="2400" b="1" dirty="0">
                <a:solidFill>
                  <a:srgbClr val="FF0000"/>
                </a:solidFill>
                <a:latin typeface="+mj-lt"/>
              </a:rPr>
              <a:t>Gaussian units</a:t>
            </a:r>
            <a:r>
              <a:rPr lang="en-US" sz="2400" dirty="0">
                <a:latin typeface="+mj-lt"/>
              </a:rPr>
              <a:t>)</a:t>
            </a:r>
          </a:p>
        </p:txBody>
      </p:sp>
      <p:graphicFrame>
        <p:nvGraphicFramePr>
          <p:cNvPr id="6" name="Object 5"/>
          <p:cNvGraphicFramePr>
            <a:graphicFrameLocks noChangeAspect="1"/>
          </p:cNvGraphicFramePr>
          <p:nvPr>
            <p:extLst>
              <p:ext uri="{D42A27DB-BD31-4B8C-83A1-F6EECF244321}">
                <p14:modId xmlns:p14="http://schemas.microsoft.com/office/powerpoint/2010/main" val="1671023992"/>
              </p:ext>
            </p:extLst>
          </p:nvPr>
        </p:nvGraphicFramePr>
        <p:xfrm>
          <a:off x="304800" y="1143000"/>
          <a:ext cx="4697412" cy="2882900"/>
        </p:xfrm>
        <a:graphic>
          <a:graphicData uri="http://schemas.openxmlformats.org/presentationml/2006/ole">
            <mc:AlternateContent xmlns:mc="http://schemas.openxmlformats.org/markup-compatibility/2006">
              <mc:Choice xmlns:v="urn:schemas-microsoft-com:vml" Requires="v">
                <p:oleObj spid="_x0000_s175265" name="Equation" r:id="rId4" imgW="2654280" imgH="1625400" progId="Equation.DSMT4">
                  <p:embed/>
                </p:oleObj>
              </mc:Choice>
              <mc:Fallback>
                <p:oleObj name="Equation" r:id="rId4" imgW="2654280" imgH="1625400" progId="Equation.DSMT4">
                  <p:embed/>
                  <p:pic>
                    <p:nvPicPr>
                      <p:cNvPr id="0" name=""/>
                      <p:cNvPicPr>
                        <a:picLocks noChangeAspect="1" noChangeArrowheads="1"/>
                      </p:cNvPicPr>
                      <p:nvPr/>
                    </p:nvPicPr>
                    <p:blipFill>
                      <a:blip r:embed="rId5"/>
                      <a:srcRect/>
                      <a:stretch>
                        <a:fillRect/>
                      </a:stretch>
                    </p:blipFill>
                    <p:spPr bwMode="auto">
                      <a:xfrm>
                        <a:off x="304800" y="1143000"/>
                        <a:ext cx="4697412" cy="2882900"/>
                      </a:xfrm>
                      <a:prstGeom prst="rect">
                        <a:avLst/>
                      </a:prstGeom>
                      <a:noFill/>
                      <a:ln>
                        <a:noFill/>
                      </a:ln>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57023140"/>
              </p:ext>
            </p:extLst>
          </p:nvPr>
        </p:nvGraphicFramePr>
        <p:xfrm>
          <a:off x="278969" y="3962400"/>
          <a:ext cx="7204075" cy="2222500"/>
        </p:xfrm>
        <a:graphic>
          <a:graphicData uri="http://schemas.openxmlformats.org/presentationml/2006/ole">
            <mc:AlternateContent xmlns:mc="http://schemas.openxmlformats.org/markup-compatibility/2006">
              <mc:Choice xmlns:v="urn:schemas-microsoft-com:vml" Requires="v">
                <p:oleObj spid="_x0000_s175266" name="Equation" r:id="rId6" imgW="4000320" imgH="1231560" progId="Equation.DSMT4">
                  <p:embed/>
                </p:oleObj>
              </mc:Choice>
              <mc:Fallback>
                <p:oleObj name="Equation" r:id="rId6" imgW="4000320" imgH="1231560" progId="Equation.DSMT4">
                  <p:embed/>
                  <p:pic>
                    <p:nvPicPr>
                      <p:cNvPr id="0" name=""/>
                      <p:cNvPicPr>
                        <a:picLocks noChangeAspect="1" noChangeArrowheads="1"/>
                      </p:cNvPicPr>
                      <p:nvPr/>
                    </p:nvPicPr>
                    <p:blipFill>
                      <a:blip r:embed="rId7"/>
                      <a:srcRect/>
                      <a:stretch>
                        <a:fillRect/>
                      </a:stretch>
                    </p:blipFill>
                    <p:spPr bwMode="auto">
                      <a:xfrm>
                        <a:off x="278969" y="3962400"/>
                        <a:ext cx="720407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482140133"/>
              </p:ext>
            </p:extLst>
          </p:nvPr>
        </p:nvGraphicFramePr>
        <p:xfrm>
          <a:off x="5056980" y="1547812"/>
          <a:ext cx="3933825" cy="2073275"/>
        </p:xfrm>
        <a:graphic>
          <a:graphicData uri="http://schemas.openxmlformats.org/presentationml/2006/ole">
            <mc:AlternateContent xmlns:mc="http://schemas.openxmlformats.org/markup-compatibility/2006">
              <mc:Choice xmlns:v="urn:schemas-microsoft-com:vml" Requires="v">
                <p:oleObj spid="_x0000_s175267" name="Equation" r:id="rId8" imgW="2222280" imgH="1168200" progId="Equation.DSMT4">
                  <p:embed/>
                </p:oleObj>
              </mc:Choice>
              <mc:Fallback>
                <p:oleObj name="Equation" r:id="rId8" imgW="2222280" imgH="1168200" progId="Equation.DSMT4">
                  <p:embed/>
                  <p:pic>
                    <p:nvPicPr>
                      <p:cNvPr id="0" name=""/>
                      <p:cNvPicPr>
                        <a:picLocks noChangeAspect="1" noChangeArrowheads="1"/>
                      </p:cNvPicPr>
                      <p:nvPr/>
                    </p:nvPicPr>
                    <p:blipFill>
                      <a:blip r:embed="rId9"/>
                      <a:srcRect/>
                      <a:stretch>
                        <a:fillRect/>
                      </a:stretch>
                    </p:blipFill>
                    <p:spPr bwMode="auto">
                      <a:xfrm>
                        <a:off x="5056980" y="1547812"/>
                        <a:ext cx="3933825" cy="207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5232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7" name="Picture 6">
            <a:extLst>
              <a:ext uri="{FF2B5EF4-FFF2-40B4-BE49-F238E27FC236}">
                <a16:creationId xmlns:a16="http://schemas.microsoft.com/office/drawing/2014/main" id="{4BB0C621-89B5-4ACC-B635-F1F4FDFA8609}"/>
              </a:ext>
            </a:extLst>
          </p:cNvPr>
          <p:cNvPicPr>
            <a:picLocks noChangeAspect="1"/>
          </p:cNvPicPr>
          <p:nvPr/>
        </p:nvPicPr>
        <p:blipFill>
          <a:blip r:embed="rId3"/>
          <a:stretch>
            <a:fillRect/>
          </a:stretch>
        </p:blipFill>
        <p:spPr>
          <a:xfrm>
            <a:off x="509752" y="1219200"/>
            <a:ext cx="7962766" cy="4104883"/>
          </a:xfrm>
          <a:prstGeom prst="rect">
            <a:avLst/>
          </a:prstGeom>
        </p:spPr>
      </p:pic>
      <p:sp>
        <p:nvSpPr>
          <p:cNvPr id="8" name="TextBox 7">
            <a:extLst>
              <a:ext uri="{FF2B5EF4-FFF2-40B4-BE49-F238E27FC236}">
                <a16:creationId xmlns:a16="http://schemas.microsoft.com/office/drawing/2014/main" id="{CABB9092-560B-495C-83AB-327FF02B9133}"/>
              </a:ext>
            </a:extLst>
          </p:cNvPr>
          <p:cNvSpPr txBox="1"/>
          <p:nvPr/>
        </p:nvSpPr>
        <p:spPr>
          <a:xfrm>
            <a:off x="457200" y="304800"/>
            <a:ext cx="8686800" cy="830997"/>
          </a:xfrm>
          <a:prstGeom prst="rect">
            <a:avLst/>
          </a:prstGeom>
          <a:noFill/>
        </p:spPr>
        <p:txBody>
          <a:bodyPr wrap="square" rtlCol="0">
            <a:spAutoFit/>
          </a:bodyPr>
          <a:lstStyle/>
          <a:p>
            <a:r>
              <a:rPr lang="en-US" sz="2400" dirty="0">
                <a:latin typeface="+mj-lt"/>
              </a:rPr>
              <a:t>Online colloquium scheduled for Wednesday,  April 1, 2020 --</a:t>
            </a:r>
            <a:r>
              <a:rPr lang="en-US" sz="1200" b="1" dirty="0">
                <a:latin typeface="+mj-lt"/>
                <a:hlinkClick r:id="rId4"/>
              </a:rPr>
              <a:t>https://www.physics.wfu.edu/events/colloquium-microstructure-control-in-organic-and-hybrid-semiconductors-and-its-impact-on-device-performance</a:t>
            </a:r>
            <a:endParaRPr lang="en-US" sz="2400" dirty="0">
              <a:latin typeface="+mj-lt"/>
            </a:endParaRPr>
          </a:p>
        </p:txBody>
      </p:sp>
      <p:sp>
        <p:nvSpPr>
          <p:cNvPr id="9" name="TextBox 8">
            <a:extLst>
              <a:ext uri="{FF2B5EF4-FFF2-40B4-BE49-F238E27FC236}">
                <a16:creationId xmlns:a16="http://schemas.microsoft.com/office/drawing/2014/main" id="{74FB9224-4ACC-4ED9-A447-07A868F7DB96}"/>
              </a:ext>
            </a:extLst>
          </p:cNvPr>
          <p:cNvSpPr txBox="1"/>
          <p:nvPr/>
        </p:nvSpPr>
        <p:spPr>
          <a:xfrm>
            <a:off x="449317" y="2933694"/>
            <a:ext cx="5715000" cy="461665"/>
          </a:xfrm>
          <a:prstGeom prst="rect">
            <a:avLst/>
          </a:prstGeom>
          <a:noFill/>
        </p:spPr>
        <p:txBody>
          <a:bodyPr wrap="square" rtlCol="0">
            <a:spAutoFit/>
          </a:bodyPr>
          <a:lstStyle/>
          <a:p>
            <a:r>
              <a:rPr lang="en-US" sz="2400" b="1" dirty="0">
                <a:latin typeface="+mj-lt"/>
              </a:rPr>
              <a:t>Public talk for Ph. D. defense</a:t>
            </a:r>
          </a:p>
        </p:txBody>
      </p:sp>
      <p:sp>
        <p:nvSpPr>
          <p:cNvPr id="10" name="Rectangle 9">
            <a:extLst>
              <a:ext uri="{FF2B5EF4-FFF2-40B4-BE49-F238E27FC236}">
                <a16:creationId xmlns:a16="http://schemas.microsoft.com/office/drawing/2014/main" id="{67E35FAC-0B23-4602-9C28-B977B78E53ED}"/>
              </a:ext>
            </a:extLst>
          </p:cNvPr>
          <p:cNvSpPr/>
          <p:nvPr/>
        </p:nvSpPr>
        <p:spPr>
          <a:xfrm>
            <a:off x="533400" y="5470257"/>
            <a:ext cx="8077200" cy="830997"/>
          </a:xfrm>
          <a:prstGeom prst="rect">
            <a:avLst/>
          </a:prstGeom>
        </p:spPr>
        <p:txBody>
          <a:bodyPr wrap="square">
            <a:spAutoFit/>
          </a:bodyPr>
          <a:lstStyle/>
          <a:p>
            <a:r>
              <a:rPr lang="en-US" sz="2400" dirty="0"/>
              <a:t>Video conference link:  (available starting at 2:50 PM)</a:t>
            </a:r>
          </a:p>
          <a:p>
            <a:r>
              <a:rPr lang="en-US" sz="2400" dirty="0">
                <a:hlinkClick r:id="rId5"/>
              </a:rPr>
              <a:t>https://wakeforest-university.zoom.us/j/534312421</a:t>
            </a:r>
            <a:endParaRPr lang="en-US" sz="2400" dirty="0"/>
          </a:p>
        </p:txBody>
      </p:sp>
      <p:sp>
        <p:nvSpPr>
          <p:cNvPr id="11" name="TextBox 10">
            <a:extLst>
              <a:ext uri="{FF2B5EF4-FFF2-40B4-BE49-F238E27FC236}">
                <a16:creationId xmlns:a16="http://schemas.microsoft.com/office/drawing/2014/main" id="{6DDDA10A-5F01-484A-8712-15D34BC7A243}"/>
              </a:ext>
            </a:extLst>
          </p:cNvPr>
          <p:cNvSpPr txBox="1"/>
          <p:nvPr/>
        </p:nvSpPr>
        <p:spPr>
          <a:xfrm>
            <a:off x="5105400" y="-9436"/>
            <a:ext cx="1600200" cy="461665"/>
          </a:xfrm>
          <a:prstGeom prst="rect">
            <a:avLst/>
          </a:prstGeom>
          <a:noFill/>
        </p:spPr>
        <p:txBody>
          <a:bodyPr wrap="square" rtlCol="0">
            <a:spAutoFit/>
          </a:bodyPr>
          <a:lstStyle/>
          <a:p>
            <a:r>
              <a:rPr lang="en-US" sz="2400" b="1" dirty="0">
                <a:solidFill>
                  <a:srgbClr val="FF0000"/>
                </a:solidFill>
                <a:latin typeface="+mj-lt"/>
              </a:rPr>
              <a:t>TODAY</a:t>
            </a:r>
          </a:p>
        </p:txBody>
      </p:sp>
    </p:spTree>
    <p:extLst>
      <p:ext uri="{BB962C8B-B14F-4D97-AF65-F5344CB8AC3E}">
        <p14:creationId xmlns:p14="http://schemas.microsoft.com/office/powerpoint/2010/main" val="3628776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grpSp>
        <p:nvGrpSpPr>
          <p:cNvPr id="5" name="Group 4"/>
          <p:cNvGrpSpPr/>
          <p:nvPr/>
        </p:nvGrpSpPr>
        <p:grpSpPr>
          <a:xfrm>
            <a:off x="990600" y="3200400"/>
            <a:ext cx="3048000" cy="2438400"/>
            <a:chOff x="990600" y="3200400"/>
            <a:chExt cx="3048000" cy="2438400"/>
          </a:xfrm>
        </p:grpSpPr>
        <p:cxnSp>
          <p:nvCxnSpPr>
            <p:cNvPr id="6" name="Straight Arrow Connector 5"/>
            <p:cNvCxnSpPr/>
            <p:nvPr/>
          </p:nvCxnSpPr>
          <p:spPr>
            <a:xfrm>
              <a:off x="990600" y="3200400"/>
              <a:ext cx="0" cy="2438400"/>
            </a:xfrm>
            <a:prstGeom prst="straightConnector1">
              <a:avLst/>
            </a:prstGeom>
            <a:ln w="254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990600" y="5638800"/>
              <a:ext cx="3048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8" name="Group 7"/>
          <p:cNvGrpSpPr/>
          <p:nvPr/>
        </p:nvGrpSpPr>
        <p:grpSpPr>
          <a:xfrm>
            <a:off x="1447800" y="2971800"/>
            <a:ext cx="3048000" cy="2438400"/>
            <a:chOff x="990600" y="3200400"/>
            <a:chExt cx="3048000" cy="2438400"/>
          </a:xfrm>
        </p:grpSpPr>
        <p:cxnSp>
          <p:nvCxnSpPr>
            <p:cNvPr id="9" name="Straight Arrow Connector 8"/>
            <p:cNvCxnSpPr/>
            <p:nvPr/>
          </p:nvCxnSpPr>
          <p:spPr>
            <a:xfrm>
              <a:off x="990600" y="3200400"/>
              <a:ext cx="0" cy="2438400"/>
            </a:xfrm>
            <a:prstGeom prst="straightConnector1">
              <a:avLst/>
            </a:prstGeom>
            <a:ln w="38100">
              <a:solidFill>
                <a:srgbClr val="DA32AA"/>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90600" y="5638800"/>
              <a:ext cx="3048000" cy="0"/>
            </a:xfrm>
            <a:prstGeom prst="straightConnector1">
              <a:avLst/>
            </a:prstGeom>
            <a:ln w="38100">
              <a:solidFill>
                <a:srgbClr val="DA32AA"/>
              </a:solidFill>
              <a:tailEnd type="arrow"/>
            </a:ln>
          </p:spPr>
          <p:style>
            <a:lnRef idx="1">
              <a:schemeClr val="accent1"/>
            </a:lnRef>
            <a:fillRef idx="0">
              <a:schemeClr val="accent1"/>
            </a:fillRef>
            <a:effectRef idx="0">
              <a:schemeClr val="accent1"/>
            </a:effectRef>
            <a:fontRef idx="minor">
              <a:schemeClr val="tx1"/>
            </a:fontRef>
          </p:style>
        </p:cxnSp>
      </p:grpSp>
      <p:sp>
        <p:nvSpPr>
          <p:cNvPr id="11" name="Right Arrow 10"/>
          <p:cNvSpPr/>
          <p:nvPr/>
        </p:nvSpPr>
        <p:spPr>
          <a:xfrm>
            <a:off x="1447800" y="4038600"/>
            <a:ext cx="304800" cy="152400"/>
          </a:xfrm>
          <a:prstGeom prst="rightArrow">
            <a:avLst/>
          </a:prstGeom>
          <a:solidFill>
            <a:srgbClr val="DA32AA"/>
          </a:solidFill>
          <a:ln>
            <a:solidFill>
              <a:srgbClr val="DA32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191000" y="5638800"/>
            <a:ext cx="457200" cy="461665"/>
          </a:xfrm>
          <a:prstGeom prst="rect">
            <a:avLst/>
          </a:prstGeom>
          <a:noFill/>
        </p:spPr>
        <p:txBody>
          <a:bodyPr wrap="square" rtlCol="0">
            <a:spAutoFit/>
          </a:bodyPr>
          <a:lstStyle/>
          <a:p>
            <a:r>
              <a:rPr lang="en-US" sz="2400" b="1" dirty="0">
                <a:latin typeface="+mj-lt"/>
              </a:rPr>
              <a:t>x</a:t>
            </a:r>
          </a:p>
        </p:txBody>
      </p:sp>
      <p:sp>
        <p:nvSpPr>
          <p:cNvPr id="13" name="TextBox 12"/>
          <p:cNvSpPr txBox="1"/>
          <p:nvPr/>
        </p:nvSpPr>
        <p:spPr>
          <a:xfrm>
            <a:off x="838200" y="2743200"/>
            <a:ext cx="457200" cy="461665"/>
          </a:xfrm>
          <a:prstGeom prst="rect">
            <a:avLst/>
          </a:prstGeom>
          <a:noFill/>
        </p:spPr>
        <p:txBody>
          <a:bodyPr wrap="square" rtlCol="0">
            <a:spAutoFit/>
          </a:bodyPr>
          <a:lstStyle/>
          <a:p>
            <a:r>
              <a:rPr lang="en-US" sz="2400" b="1" dirty="0"/>
              <a:t>y</a:t>
            </a:r>
          </a:p>
        </p:txBody>
      </p:sp>
      <p:sp>
        <p:nvSpPr>
          <p:cNvPr id="14" name="TextBox 13"/>
          <p:cNvSpPr txBox="1"/>
          <p:nvPr/>
        </p:nvSpPr>
        <p:spPr>
          <a:xfrm>
            <a:off x="1600200" y="2667000"/>
            <a:ext cx="457200" cy="461665"/>
          </a:xfrm>
          <a:prstGeom prst="rect">
            <a:avLst/>
          </a:prstGeom>
          <a:noFill/>
        </p:spPr>
        <p:txBody>
          <a:bodyPr wrap="square" rtlCol="0">
            <a:spAutoFit/>
          </a:bodyPr>
          <a:lstStyle/>
          <a:p>
            <a:r>
              <a:rPr lang="en-US" sz="2400" b="1" dirty="0">
                <a:solidFill>
                  <a:srgbClr val="DA32AA"/>
                </a:solidFill>
              </a:rPr>
              <a:t>y’</a:t>
            </a:r>
          </a:p>
        </p:txBody>
      </p:sp>
      <p:sp>
        <p:nvSpPr>
          <p:cNvPr id="15" name="TextBox 14"/>
          <p:cNvSpPr txBox="1"/>
          <p:nvPr/>
        </p:nvSpPr>
        <p:spPr>
          <a:xfrm>
            <a:off x="4572000" y="5100935"/>
            <a:ext cx="457200" cy="461665"/>
          </a:xfrm>
          <a:prstGeom prst="rect">
            <a:avLst/>
          </a:prstGeom>
          <a:noFill/>
        </p:spPr>
        <p:txBody>
          <a:bodyPr wrap="square" rtlCol="0">
            <a:spAutoFit/>
          </a:bodyPr>
          <a:lstStyle/>
          <a:p>
            <a:r>
              <a:rPr lang="en-US" sz="2400" b="1" dirty="0">
                <a:solidFill>
                  <a:srgbClr val="DA32AA"/>
                </a:solidFill>
                <a:latin typeface="+mj-lt"/>
              </a:rPr>
              <a:t>x’</a:t>
            </a:r>
          </a:p>
        </p:txBody>
      </p:sp>
      <p:sp>
        <p:nvSpPr>
          <p:cNvPr id="16" name="TextBox 15"/>
          <p:cNvSpPr txBox="1"/>
          <p:nvPr/>
        </p:nvSpPr>
        <p:spPr>
          <a:xfrm>
            <a:off x="1752600" y="3881735"/>
            <a:ext cx="457200" cy="461665"/>
          </a:xfrm>
          <a:prstGeom prst="rect">
            <a:avLst/>
          </a:prstGeom>
          <a:noFill/>
        </p:spPr>
        <p:txBody>
          <a:bodyPr wrap="square" rtlCol="0">
            <a:spAutoFit/>
          </a:bodyPr>
          <a:lstStyle/>
          <a:p>
            <a:r>
              <a:rPr lang="en-US" sz="2400" i="1" dirty="0">
                <a:solidFill>
                  <a:srgbClr val="DA32AA"/>
                </a:solidFill>
                <a:latin typeface="+mj-lt"/>
              </a:rPr>
              <a:t>v</a:t>
            </a:r>
          </a:p>
        </p:txBody>
      </p:sp>
      <p:sp>
        <p:nvSpPr>
          <p:cNvPr id="17" name="Oval 16"/>
          <p:cNvSpPr/>
          <p:nvPr/>
        </p:nvSpPr>
        <p:spPr>
          <a:xfrm>
            <a:off x="2743200" y="4343400"/>
            <a:ext cx="228600" cy="228600"/>
          </a:xfrm>
          <a:prstGeom prst="ellipse">
            <a:avLst/>
          </a:prstGeom>
          <a:solidFill>
            <a:srgbClr val="FC48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981200" y="4419600"/>
            <a:ext cx="457200" cy="461665"/>
          </a:xfrm>
          <a:prstGeom prst="rect">
            <a:avLst/>
          </a:prstGeom>
          <a:noFill/>
        </p:spPr>
        <p:txBody>
          <a:bodyPr wrap="square" rtlCol="0">
            <a:spAutoFit/>
          </a:bodyPr>
          <a:lstStyle/>
          <a:p>
            <a:r>
              <a:rPr lang="en-US" sz="2400" i="1" dirty="0">
                <a:solidFill>
                  <a:srgbClr val="DA32AA"/>
                </a:solidFill>
                <a:latin typeface="+mj-lt"/>
              </a:rPr>
              <a:t>x’</a:t>
            </a:r>
          </a:p>
        </p:txBody>
      </p:sp>
      <p:sp>
        <p:nvSpPr>
          <p:cNvPr id="19" name="TextBox 18"/>
          <p:cNvSpPr txBox="1"/>
          <p:nvPr/>
        </p:nvSpPr>
        <p:spPr>
          <a:xfrm>
            <a:off x="2895600" y="4643735"/>
            <a:ext cx="457200" cy="461665"/>
          </a:xfrm>
          <a:prstGeom prst="rect">
            <a:avLst/>
          </a:prstGeom>
          <a:noFill/>
        </p:spPr>
        <p:txBody>
          <a:bodyPr wrap="square" rtlCol="0">
            <a:spAutoFit/>
          </a:bodyPr>
          <a:lstStyle/>
          <a:p>
            <a:r>
              <a:rPr lang="en-US" sz="2400" i="1" dirty="0">
                <a:solidFill>
                  <a:srgbClr val="DA32AA"/>
                </a:solidFill>
              </a:rPr>
              <a:t>y’</a:t>
            </a:r>
          </a:p>
        </p:txBody>
      </p:sp>
      <p:cxnSp>
        <p:nvCxnSpPr>
          <p:cNvPr id="20" name="Straight Connector 19"/>
          <p:cNvCxnSpPr>
            <a:endCxn id="17" idx="2"/>
          </p:cNvCxnSpPr>
          <p:nvPr/>
        </p:nvCxnSpPr>
        <p:spPr>
          <a:xfrm>
            <a:off x="1447800" y="4419600"/>
            <a:ext cx="1295400" cy="38100"/>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871216" y="4538522"/>
            <a:ext cx="0" cy="871678"/>
          </a:xfrm>
          <a:prstGeom prst="line">
            <a:avLst/>
          </a:prstGeom>
          <a:ln w="12700">
            <a:solidFill>
              <a:srgbClr val="DA32AA"/>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2895600" y="4533900"/>
            <a:ext cx="0" cy="11049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590800" y="5177135"/>
            <a:ext cx="457200" cy="461665"/>
          </a:xfrm>
          <a:prstGeom prst="rect">
            <a:avLst/>
          </a:prstGeom>
          <a:noFill/>
        </p:spPr>
        <p:txBody>
          <a:bodyPr wrap="square" rtlCol="0">
            <a:spAutoFit/>
          </a:bodyPr>
          <a:lstStyle/>
          <a:p>
            <a:r>
              <a:rPr lang="en-US" sz="2400" i="1" dirty="0"/>
              <a:t>y</a:t>
            </a:r>
          </a:p>
        </p:txBody>
      </p:sp>
      <p:cxnSp>
        <p:nvCxnSpPr>
          <p:cNvPr id="24" name="Straight Connector 23"/>
          <p:cNvCxnSpPr/>
          <p:nvPr/>
        </p:nvCxnSpPr>
        <p:spPr>
          <a:xfrm>
            <a:off x="990600" y="4419600"/>
            <a:ext cx="1828800" cy="3810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286000" y="4038600"/>
            <a:ext cx="457200" cy="461665"/>
          </a:xfrm>
          <a:prstGeom prst="rect">
            <a:avLst/>
          </a:prstGeom>
          <a:noFill/>
        </p:spPr>
        <p:txBody>
          <a:bodyPr wrap="square" rtlCol="0">
            <a:spAutoFit/>
          </a:bodyPr>
          <a:lstStyle/>
          <a:p>
            <a:r>
              <a:rPr lang="en-US" sz="2400" i="1" dirty="0">
                <a:latin typeface="+mj-lt"/>
              </a:rPr>
              <a:t>x</a:t>
            </a:r>
          </a:p>
        </p:txBody>
      </p:sp>
      <p:sp>
        <p:nvSpPr>
          <p:cNvPr id="26" name="TextBox 25"/>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a:t>
            </a:r>
          </a:p>
        </p:txBody>
      </p:sp>
      <p:graphicFrame>
        <p:nvGraphicFramePr>
          <p:cNvPr id="27" name="Object 26"/>
          <p:cNvGraphicFramePr>
            <a:graphicFrameLocks noChangeAspect="1"/>
          </p:cNvGraphicFramePr>
          <p:nvPr>
            <p:extLst>
              <p:ext uri="{D42A27DB-BD31-4B8C-83A1-F6EECF244321}">
                <p14:modId xmlns:p14="http://schemas.microsoft.com/office/powerpoint/2010/main" val="2182247286"/>
              </p:ext>
            </p:extLst>
          </p:nvPr>
        </p:nvGraphicFramePr>
        <p:xfrm>
          <a:off x="5065713" y="285750"/>
          <a:ext cx="2674937" cy="2197100"/>
        </p:xfrm>
        <a:graphic>
          <a:graphicData uri="http://schemas.openxmlformats.org/presentationml/2006/ole">
            <mc:AlternateContent xmlns:mc="http://schemas.openxmlformats.org/markup-compatibility/2006">
              <mc:Choice xmlns:v="urn:schemas-microsoft-com:vml" Requires="v">
                <p:oleObj spid="_x0000_s144612" name="数式" r:id="rId4" imgW="1346040" imgH="1104840" progId="Equation.3">
                  <p:embed/>
                </p:oleObj>
              </mc:Choice>
              <mc:Fallback>
                <p:oleObj name="数式" r:id="rId4" imgW="1346040" imgH="1104840" progId="Equation.3">
                  <p:embed/>
                  <p:pic>
                    <p:nvPicPr>
                      <p:cNvPr id="0" name=""/>
                      <p:cNvPicPr/>
                      <p:nvPr/>
                    </p:nvPicPr>
                    <p:blipFill>
                      <a:blip r:embed="rId5"/>
                      <a:stretch>
                        <a:fillRect/>
                      </a:stretch>
                    </p:blipFill>
                    <p:spPr>
                      <a:xfrm>
                        <a:off x="5065713" y="285750"/>
                        <a:ext cx="2674937" cy="2197100"/>
                      </a:xfrm>
                      <a:prstGeom prst="rect">
                        <a:avLst/>
                      </a:prstGeom>
                    </p:spPr>
                  </p:pic>
                </p:oleObj>
              </mc:Fallback>
            </mc:AlternateContent>
          </a:graphicData>
        </a:graphic>
      </p:graphicFrame>
      <p:graphicFrame>
        <p:nvGraphicFramePr>
          <p:cNvPr id="28" name="Object 27"/>
          <p:cNvGraphicFramePr>
            <a:graphicFrameLocks noChangeAspect="1"/>
          </p:cNvGraphicFramePr>
          <p:nvPr>
            <p:extLst>
              <p:ext uri="{D42A27DB-BD31-4B8C-83A1-F6EECF244321}">
                <p14:modId xmlns:p14="http://schemas.microsoft.com/office/powerpoint/2010/main" val="1251161374"/>
              </p:ext>
            </p:extLst>
          </p:nvPr>
        </p:nvGraphicFramePr>
        <p:xfrm>
          <a:off x="3810000" y="2654808"/>
          <a:ext cx="5151438" cy="2146300"/>
        </p:xfrm>
        <a:graphic>
          <a:graphicData uri="http://schemas.openxmlformats.org/presentationml/2006/ole">
            <mc:AlternateContent xmlns:mc="http://schemas.openxmlformats.org/markup-compatibility/2006">
              <mc:Choice xmlns:v="urn:schemas-microsoft-com:vml" Requires="v">
                <p:oleObj spid="_x0000_s144613" name="数式" r:id="rId6" imgW="2590560" imgH="1079280" progId="Equation.3">
                  <p:embed/>
                </p:oleObj>
              </mc:Choice>
              <mc:Fallback>
                <p:oleObj name="数式" r:id="rId6" imgW="2590560" imgH="1079280" progId="Equation.3">
                  <p:embed/>
                  <p:pic>
                    <p:nvPicPr>
                      <p:cNvPr id="0" name="Object 2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2654808"/>
                        <a:ext cx="5151438" cy="214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95100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838200" y="381000"/>
            <a:ext cx="7086600" cy="461665"/>
          </a:xfrm>
          <a:prstGeom prst="rect">
            <a:avLst/>
          </a:prstGeom>
          <a:noFill/>
        </p:spPr>
        <p:txBody>
          <a:bodyPr wrap="square" rtlCol="0">
            <a:spAutoFit/>
          </a:bodyPr>
          <a:lstStyle/>
          <a:p>
            <a:r>
              <a:rPr lang="en-US" sz="2400" dirty="0">
                <a:latin typeface="+mj-lt"/>
              </a:rPr>
              <a:t>Lorentz transformations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3639951379"/>
              </p:ext>
            </p:extLst>
          </p:nvPr>
        </p:nvGraphicFramePr>
        <p:xfrm>
          <a:off x="838200" y="1066800"/>
          <a:ext cx="8131175" cy="5102225"/>
        </p:xfrm>
        <a:graphic>
          <a:graphicData uri="http://schemas.openxmlformats.org/presentationml/2006/ole">
            <mc:AlternateContent xmlns:mc="http://schemas.openxmlformats.org/markup-compatibility/2006">
              <mc:Choice xmlns:v="urn:schemas-microsoft-com:vml" Requires="v">
                <p:oleObj spid="_x0000_s145524" name="数式" r:id="rId4" imgW="4089240" imgH="2565360" progId="Equation.3">
                  <p:embed/>
                </p:oleObj>
              </mc:Choice>
              <mc:Fallback>
                <p:oleObj name="数式" r:id="rId4" imgW="4089240" imgH="2565360" progId="Equation.3">
                  <p:embed/>
                  <p:pic>
                    <p:nvPicPr>
                      <p:cNvPr id="0" name="Object 27"/>
                      <p:cNvPicPr>
                        <a:picLocks noChangeAspect="1" noChangeArrowheads="1"/>
                      </p:cNvPicPr>
                      <p:nvPr/>
                    </p:nvPicPr>
                    <p:blipFill>
                      <a:blip r:embed="rId5"/>
                      <a:srcRect/>
                      <a:stretch>
                        <a:fillRect/>
                      </a:stretch>
                    </p:blipFill>
                    <p:spPr bwMode="auto">
                      <a:xfrm>
                        <a:off x="838200" y="1066800"/>
                        <a:ext cx="8131175" cy="51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0347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381000"/>
            <a:ext cx="7848600" cy="461665"/>
          </a:xfrm>
          <a:prstGeom prst="rect">
            <a:avLst/>
          </a:prstGeom>
          <a:noFill/>
        </p:spPr>
        <p:txBody>
          <a:bodyPr wrap="square" rtlCol="0">
            <a:spAutoFit/>
          </a:bodyPr>
          <a:lstStyle/>
          <a:p>
            <a:r>
              <a:rPr lang="en-US" sz="2400" dirty="0">
                <a:latin typeface="+mj-lt"/>
              </a:rPr>
              <a:t>Special theory of relativity and Maxwell’s equations</a:t>
            </a:r>
          </a:p>
        </p:txBody>
      </p:sp>
      <p:graphicFrame>
        <p:nvGraphicFramePr>
          <p:cNvPr id="6" name="Object 5"/>
          <p:cNvGraphicFramePr>
            <a:graphicFrameLocks noChangeAspect="1"/>
          </p:cNvGraphicFramePr>
          <p:nvPr>
            <p:extLst>
              <p:ext uri="{D42A27DB-BD31-4B8C-83A1-F6EECF244321}">
                <p14:modId xmlns:p14="http://schemas.microsoft.com/office/powerpoint/2010/main" val="4179003663"/>
              </p:ext>
            </p:extLst>
          </p:nvPr>
        </p:nvGraphicFramePr>
        <p:xfrm>
          <a:off x="1144588" y="1066800"/>
          <a:ext cx="7562850" cy="5160963"/>
        </p:xfrm>
        <a:graphic>
          <a:graphicData uri="http://schemas.openxmlformats.org/presentationml/2006/ole">
            <mc:AlternateContent xmlns:mc="http://schemas.openxmlformats.org/markup-compatibility/2006">
              <mc:Choice xmlns:v="urn:schemas-microsoft-com:vml" Requires="v">
                <p:oleObj spid="_x0000_s156760" name="Equation" r:id="rId4" imgW="4927320" imgH="3365280" progId="Equation.DSMT4">
                  <p:embed/>
                </p:oleObj>
              </mc:Choice>
              <mc:Fallback>
                <p:oleObj name="Equation" r:id="rId4" imgW="4927320" imgH="3365280" progId="Equation.DSMT4">
                  <p:embed/>
                  <p:pic>
                    <p:nvPicPr>
                      <p:cNvPr id="0" name="Object 6"/>
                      <p:cNvPicPr>
                        <a:picLocks noChangeAspect="1" noChangeArrowheads="1"/>
                      </p:cNvPicPr>
                      <p:nvPr/>
                    </p:nvPicPr>
                    <p:blipFill>
                      <a:blip r:embed="rId5"/>
                      <a:srcRect/>
                      <a:stretch>
                        <a:fillRect/>
                      </a:stretch>
                    </p:blipFill>
                    <p:spPr bwMode="auto">
                      <a:xfrm>
                        <a:off x="1144588" y="1066800"/>
                        <a:ext cx="7562850" cy="51609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07351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9267346"/>
              </p:ext>
            </p:extLst>
          </p:nvPr>
        </p:nvGraphicFramePr>
        <p:xfrm>
          <a:off x="2079625" y="817563"/>
          <a:ext cx="5453063" cy="5607050"/>
        </p:xfrm>
        <a:graphic>
          <a:graphicData uri="http://schemas.openxmlformats.org/presentationml/2006/ole">
            <mc:AlternateContent xmlns:mc="http://schemas.openxmlformats.org/markup-compatibility/2006">
              <mc:Choice xmlns:v="urn:schemas-microsoft-com:vml" Requires="v">
                <p:oleObj spid="_x0000_s157804" name="数式" r:id="rId4" imgW="2743200" imgH="2819160" progId="Equation.3">
                  <p:embed/>
                </p:oleObj>
              </mc:Choice>
              <mc:Fallback>
                <p:oleObj name="数式" r:id="rId4" imgW="2743200" imgH="2819160" progId="Equation.3">
                  <p:embed/>
                  <p:pic>
                    <p:nvPicPr>
                      <p:cNvPr id="0" name="Object 5"/>
                      <p:cNvPicPr>
                        <a:picLocks noChangeAspect="1" noChangeArrowheads="1"/>
                      </p:cNvPicPr>
                      <p:nvPr/>
                    </p:nvPicPr>
                    <p:blipFill>
                      <a:blip r:embed="rId5"/>
                      <a:srcRect/>
                      <a:stretch>
                        <a:fillRect/>
                      </a:stretch>
                    </p:blipFill>
                    <p:spPr bwMode="auto">
                      <a:xfrm>
                        <a:off x="2079625" y="817563"/>
                        <a:ext cx="5453063" cy="560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533400" y="243840"/>
            <a:ext cx="7924800" cy="457200"/>
          </a:xfrm>
          <a:prstGeom prst="rect">
            <a:avLst/>
          </a:prstGeom>
          <a:noFill/>
        </p:spPr>
        <p:txBody>
          <a:bodyPr wrap="square" rtlCol="0">
            <a:spAutoFit/>
          </a:bodyPr>
          <a:lstStyle/>
          <a:p>
            <a:r>
              <a:rPr lang="en-US" sz="2400" dirty="0">
                <a:latin typeface="+mj-lt"/>
              </a:rPr>
              <a:t>More 4-vectors:</a:t>
            </a:r>
          </a:p>
        </p:txBody>
      </p:sp>
      <p:graphicFrame>
        <p:nvGraphicFramePr>
          <p:cNvPr id="7" name="Object 6">
            <a:extLst>
              <a:ext uri="{FF2B5EF4-FFF2-40B4-BE49-F238E27FC236}">
                <a16:creationId xmlns:a16="http://schemas.microsoft.com/office/drawing/2014/main" id="{91465E14-CCED-489A-88EB-A6E7F1143173}"/>
              </a:ext>
            </a:extLst>
          </p:cNvPr>
          <p:cNvGraphicFramePr>
            <a:graphicFrameLocks noChangeAspect="1"/>
          </p:cNvGraphicFramePr>
          <p:nvPr>
            <p:extLst>
              <p:ext uri="{D42A27DB-BD31-4B8C-83A1-F6EECF244321}">
                <p14:modId xmlns:p14="http://schemas.microsoft.com/office/powerpoint/2010/main" val="2827186885"/>
              </p:ext>
            </p:extLst>
          </p:nvPr>
        </p:nvGraphicFramePr>
        <p:xfrm>
          <a:off x="6858000" y="147839"/>
          <a:ext cx="1913168" cy="571095"/>
        </p:xfrm>
        <a:graphic>
          <a:graphicData uri="http://schemas.openxmlformats.org/presentationml/2006/ole">
            <mc:AlternateContent xmlns:mc="http://schemas.openxmlformats.org/markup-compatibility/2006">
              <mc:Choice xmlns:v="urn:schemas-microsoft-com:vml" Requires="v">
                <p:oleObj spid="_x0000_s157805" name="Equation" r:id="rId6" imgW="850680" imgH="253800" progId="Equation.DSMT4">
                  <p:embed/>
                </p:oleObj>
              </mc:Choice>
              <mc:Fallback>
                <p:oleObj name="Equation" r:id="rId6" imgW="850680" imgH="253800" progId="Equation.DSMT4">
                  <p:embed/>
                  <p:pic>
                    <p:nvPicPr>
                      <p:cNvPr id="0" name=""/>
                      <p:cNvPicPr/>
                      <p:nvPr/>
                    </p:nvPicPr>
                    <p:blipFill>
                      <a:blip r:embed="rId7"/>
                      <a:stretch>
                        <a:fillRect/>
                      </a:stretch>
                    </p:blipFill>
                    <p:spPr>
                      <a:xfrm>
                        <a:off x="6858000" y="147839"/>
                        <a:ext cx="1913168" cy="571095"/>
                      </a:xfrm>
                      <a:prstGeom prst="rect">
                        <a:avLst/>
                      </a:prstGeom>
                    </p:spPr>
                  </p:pic>
                </p:oleObj>
              </mc:Fallback>
            </mc:AlternateContent>
          </a:graphicData>
        </a:graphic>
      </p:graphicFrame>
    </p:spTree>
    <p:extLst>
      <p:ext uri="{BB962C8B-B14F-4D97-AF65-F5344CB8AC3E}">
        <p14:creationId xmlns:p14="http://schemas.microsoft.com/office/powerpoint/2010/main" val="2969588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304800" y="381000"/>
            <a:ext cx="8229600" cy="461665"/>
          </a:xfrm>
          <a:prstGeom prst="rect">
            <a:avLst/>
          </a:prstGeom>
          <a:noFill/>
        </p:spPr>
        <p:txBody>
          <a:bodyPr wrap="square" rtlCol="0">
            <a:spAutoFit/>
          </a:bodyPr>
          <a:lstStyle/>
          <a:p>
            <a:r>
              <a:rPr lang="en-US" sz="2400" dirty="0">
                <a:latin typeface="+mj-lt"/>
              </a:rPr>
              <a:t>Lorentz transformations</a:t>
            </a:r>
          </a:p>
        </p:txBody>
      </p:sp>
      <p:graphicFrame>
        <p:nvGraphicFramePr>
          <p:cNvPr id="6" name="Object 5"/>
          <p:cNvGraphicFramePr>
            <a:graphicFrameLocks noChangeAspect="1"/>
          </p:cNvGraphicFramePr>
          <p:nvPr>
            <p:extLst>
              <p:ext uri="{D42A27DB-BD31-4B8C-83A1-F6EECF244321}">
                <p14:modId xmlns:p14="http://schemas.microsoft.com/office/powerpoint/2010/main" val="1880660030"/>
              </p:ext>
            </p:extLst>
          </p:nvPr>
        </p:nvGraphicFramePr>
        <p:xfrm>
          <a:off x="4419600" y="228600"/>
          <a:ext cx="3308350" cy="1817688"/>
        </p:xfrm>
        <a:graphic>
          <a:graphicData uri="http://schemas.openxmlformats.org/presentationml/2006/ole">
            <mc:AlternateContent xmlns:mc="http://schemas.openxmlformats.org/markup-compatibility/2006">
              <mc:Choice xmlns:v="urn:schemas-microsoft-com:vml" Requires="v">
                <p:oleObj spid="_x0000_s162974" name="数式" r:id="rId4" imgW="1663560" imgH="914400" progId="Equation.3">
                  <p:embed/>
                </p:oleObj>
              </mc:Choice>
              <mc:Fallback>
                <p:oleObj name="数式" r:id="rId4" imgW="1663560" imgH="914400" progId="Equation.3">
                  <p:embed/>
                  <p:pic>
                    <p:nvPicPr>
                      <p:cNvPr id="0" name="Object 5"/>
                      <p:cNvPicPr>
                        <a:picLocks noChangeAspect="1" noChangeArrowheads="1"/>
                      </p:cNvPicPr>
                      <p:nvPr/>
                    </p:nvPicPr>
                    <p:blipFill>
                      <a:blip r:embed="rId5"/>
                      <a:srcRect/>
                      <a:stretch>
                        <a:fillRect/>
                      </a:stretch>
                    </p:blipFill>
                    <p:spPr bwMode="auto">
                      <a:xfrm>
                        <a:off x="4419600" y="228600"/>
                        <a:ext cx="3308350" cy="1817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47499419"/>
              </p:ext>
            </p:extLst>
          </p:nvPr>
        </p:nvGraphicFramePr>
        <p:xfrm>
          <a:off x="1143000" y="2590800"/>
          <a:ext cx="6235701" cy="1539875"/>
        </p:xfrm>
        <a:graphic>
          <a:graphicData uri="http://schemas.openxmlformats.org/presentationml/2006/ole">
            <mc:AlternateContent xmlns:mc="http://schemas.openxmlformats.org/markup-compatibility/2006">
              <mc:Choice xmlns:v="urn:schemas-microsoft-com:vml" Requires="v">
                <p:oleObj spid="_x0000_s162975" name="数式" r:id="rId6" imgW="3136680" imgH="774360" progId="Equation.3">
                  <p:embed/>
                </p:oleObj>
              </mc:Choice>
              <mc:Fallback>
                <p:oleObj name="数式" r:id="rId6" imgW="3136680" imgH="774360" progId="Equation.3">
                  <p:embed/>
                  <p:pic>
                    <p:nvPicPr>
                      <p:cNvPr id="0" name="Object 5"/>
                      <p:cNvPicPr>
                        <a:picLocks noChangeAspect="1" noChangeArrowheads="1"/>
                      </p:cNvPicPr>
                      <p:nvPr/>
                    </p:nvPicPr>
                    <p:blipFill>
                      <a:blip r:embed="rId7"/>
                      <a:srcRect/>
                      <a:stretch>
                        <a:fillRect/>
                      </a:stretch>
                    </p:blipFill>
                    <p:spPr bwMode="auto">
                      <a:xfrm>
                        <a:off x="1143000" y="2590800"/>
                        <a:ext cx="6235701"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Arrow: Up 7">
            <a:extLst>
              <a:ext uri="{FF2B5EF4-FFF2-40B4-BE49-F238E27FC236}">
                <a16:creationId xmlns:a16="http://schemas.microsoft.com/office/drawing/2014/main" id="{B674D232-1AD7-4473-AA64-945295DD854F}"/>
              </a:ext>
            </a:extLst>
          </p:cNvPr>
          <p:cNvSpPr/>
          <p:nvPr/>
        </p:nvSpPr>
        <p:spPr>
          <a:xfrm>
            <a:off x="6400800" y="4321175"/>
            <a:ext cx="533400" cy="5334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D340AF55-0819-414D-8EED-96D8A0D4E84C}"/>
              </a:ext>
            </a:extLst>
          </p:cNvPr>
          <p:cNvSpPr txBox="1"/>
          <p:nvPr/>
        </p:nvSpPr>
        <p:spPr>
          <a:xfrm>
            <a:off x="6443280" y="4854575"/>
            <a:ext cx="2514600" cy="1200329"/>
          </a:xfrm>
          <a:prstGeom prst="rect">
            <a:avLst/>
          </a:prstGeom>
          <a:noFill/>
        </p:spPr>
        <p:txBody>
          <a:bodyPr wrap="square" rtlCol="0">
            <a:spAutoFit/>
          </a:bodyPr>
          <a:lstStyle/>
          <a:p>
            <a:r>
              <a:rPr lang="en-US" sz="2400" dirty="0">
                <a:latin typeface="+mj-lt"/>
              </a:rPr>
              <a:t>Repeated index summation convention</a:t>
            </a:r>
          </a:p>
        </p:txBody>
      </p:sp>
    </p:spTree>
    <p:extLst>
      <p:ext uri="{BB962C8B-B14F-4D97-AF65-F5344CB8AC3E}">
        <p14:creationId xmlns:p14="http://schemas.microsoft.com/office/powerpoint/2010/main" val="305992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04/01/2020</a:t>
            </a:r>
            <a:endParaRPr lang="en-US" dirty="0"/>
          </a:p>
        </p:txBody>
      </p:sp>
      <p:sp>
        <p:nvSpPr>
          <p:cNvPr id="3" name="Footer Placeholder 2"/>
          <p:cNvSpPr>
            <a:spLocks noGrp="1"/>
          </p:cNvSpPr>
          <p:nvPr>
            <p:ph type="ftr" sz="quarter" idx="11"/>
          </p:nvPr>
        </p:nvSpPr>
        <p:spPr/>
        <p:txBody>
          <a:bodyPr/>
          <a:lstStyle/>
          <a:p>
            <a:r>
              <a:rPr lang="en-US"/>
              <a:t>PHY 712  Spring 2020 -- Lecture 25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381000" y="381000"/>
            <a:ext cx="8534400" cy="461665"/>
          </a:xfrm>
          <a:prstGeom prst="rect">
            <a:avLst/>
          </a:prstGeom>
          <a:noFill/>
        </p:spPr>
        <p:txBody>
          <a:bodyPr wrap="square" rtlCol="0">
            <a:spAutoFit/>
          </a:bodyPr>
          <a:lstStyle/>
          <a:p>
            <a:r>
              <a:rPr lang="en-US" sz="2400" dirty="0">
                <a:latin typeface="+mj-lt"/>
              </a:rPr>
              <a:t>4-vector relationships</a:t>
            </a:r>
          </a:p>
        </p:txBody>
      </p:sp>
      <p:graphicFrame>
        <p:nvGraphicFramePr>
          <p:cNvPr id="6" name="Object 5"/>
          <p:cNvGraphicFramePr>
            <a:graphicFrameLocks noChangeAspect="1"/>
          </p:cNvGraphicFramePr>
          <p:nvPr>
            <p:extLst>
              <p:ext uri="{D42A27DB-BD31-4B8C-83A1-F6EECF244321}">
                <p14:modId xmlns:p14="http://schemas.microsoft.com/office/powerpoint/2010/main" val="788124746"/>
              </p:ext>
            </p:extLst>
          </p:nvPr>
        </p:nvGraphicFramePr>
        <p:xfrm>
          <a:off x="381000" y="1143000"/>
          <a:ext cx="8432800" cy="2778125"/>
        </p:xfrm>
        <a:graphic>
          <a:graphicData uri="http://schemas.openxmlformats.org/presentationml/2006/ole">
            <mc:AlternateContent xmlns:mc="http://schemas.openxmlformats.org/markup-compatibility/2006">
              <mc:Choice xmlns:v="urn:schemas-microsoft-com:vml" Requires="v">
                <p:oleObj spid="_x0000_s158896" name="数式" r:id="rId4" imgW="4241520" imgH="1396800" progId="Equation.3">
                  <p:embed/>
                </p:oleObj>
              </mc:Choice>
              <mc:Fallback>
                <p:oleObj name="数式" r:id="rId4" imgW="4241520" imgH="1396800" progId="Equation.3">
                  <p:embed/>
                  <p:pic>
                    <p:nvPicPr>
                      <p:cNvPr id="0" name="Object 4"/>
                      <p:cNvPicPr>
                        <a:picLocks noChangeAspect="1" noChangeArrowheads="1"/>
                      </p:cNvPicPr>
                      <p:nvPr/>
                    </p:nvPicPr>
                    <p:blipFill>
                      <a:blip r:embed="rId5"/>
                      <a:srcRect/>
                      <a:stretch>
                        <a:fillRect/>
                      </a:stretch>
                    </p:blipFill>
                    <p:spPr bwMode="auto">
                      <a:xfrm>
                        <a:off x="381000" y="1143000"/>
                        <a:ext cx="8432800" cy="277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46322101"/>
              </p:ext>
            </p:extLst>
          </p:nvPr>
        </p:nvGraphicFramePr>
        <p:xfrm>
          <a:off x="378941" y="3825874"/>
          <a:ext cx="7521575" cy="1312863"/>
        </p:xfrm>
        <a:graphic>
          <a:graphicData uri="http://schemas.openxmlformats.org/presentationml/2006/ole">
            <mc:AlternateContent xmlns:mc="http://schemas.openxmlformats.org/markup-compatibility/2006">
              <mc:Choice xmlns:v="urn:schemas-microsoft-com:vml" Requires="v">
                <p:oleObj spid="_x0000_s158897" name="Equation" r:id="rId6" imgW="3784320" imgH="660240" progId="Equation.DSMT4">
                  <p:embed/>
                </p:oleObj>
              </mc:Choice>
              <mc:Fallback>
                <p:oleObj name="Equation" r:id="rId6" imgW="3784320" imgH="660240" progId="Equation.DSMT4">
                  <p:embed/>
                  <p:pic>
                    <p:nvPicPr>
                      <p:cNvPr id="0" name="Object 5"/>
                      <p:cNvPicPr>
                        <a:picLocks noChangeAspect="1" noChangeArrowheads="1"/>
                      </p:cNvPicPr>
                      <p:nvPr/>
                    </p:nvPicPr>
                    <p:blipFill>
                      <a:blip r:embed="rId7"/>
                      <a:srcRect/>
                      <a:stretch>
                        <a:fillRect/>
                      </a:stretch>
                    </p:blipFill>
                    <p:spPr bwMode="auto">
                      <a:xfrm>
                        <a:off x="378941" y="3825874"/>
                        <a:ext cx="7521575"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055487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20259</TotalTime>
  <Words>1419</Words>
  <Application>Microsoft Office PowerPoint</Application>
  <PresentationFormat>On-screen Show (4:3)</PresentationFormat>
  <Paragraphs>200</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23</vt:i4>
      </vt:variant>
    </vt:vector>
  </HeadingPairs>
  <TitlesOfParts>
    <vt:vector size="30" baseType="lpstr">
      <vt:lpstr>Arial</vt:lpstr>
      <vt:lpstr>Calibri</vt:lpstr>
      <vt:lpstr>Symbol</vt:lpstr>
      <vt:lpstr>Office Theme</vt:lpstr>
      <vt:lpstr>数式</vt:lpstr>
      <vt:lpstr>MathType 7.0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1168</cp:revision>
  <cp:lastPrinted>2020-03-31T03:47:47Z</cp:lastPrinted>
  <dcterms:created xsi:type="dcterms:W3CDTF">2012-01-10T18:32:24Z</dcterms:created>
  <dcterms:modified xsi:type="dcterms:W3CDTF">2020-03-31T03:48:32Z</dcterms:modified>
</cp:coreProperties>
</file>