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96" r:id="rId2"/>
    <p:sldId id="354" r:id="rId3"/>
    <p:sldId id="375" r:id="rId4"/>
    <p:sldId id="379" r:id="rId5"/>
    <p:sldId id="380" r:id="rId6"/>
    <p:sldId id="381" r:id="rId7"/>
    <p:sldId id="382" r:id="rId8"/>
    <p:sldId id="383" r:id="rId9"/>
    <p:sldId id="376" r:id="rId10"/>
    <p:sldId id="355" r:id="rId11"/>
    <p:sldId id="377" r:id="rId12"/>
    <p:sldId id="356" r:id="rId13"/>
    <p:sldId id="357" r:id="rId14"/>
    <p:sldId id="358" r:id="rId15"/>
    <p:sldId id="359" r:id="rId16"/>
    <p:sldId id="360" r:id="rId17"/>
    <p:sldId id="361" r:id="rId18"/>
    <p:sldId id="362" r:id="rId19"/>
    <p:sldId id="363" r:id="rId20"/>
    <p:sldId id="364" r:id="rId21"/>
    <p:sldId id="378" r:id="rId22"/>
    <p:sldId id="365" r:id="rId23"/>
    <p:sldId id="373" r:id="rId24"/>
    <p:sldId id="366" r:id="rId25"/>
    <p:sldId id="374" r:id="rId26"/>
    <p:sldId id="367" r:id="rId27"/>
    <p:sldId id="368" r:id="rId28"/>
    <p:sldId id="369" r:id="rId29"/>
    <p:sldId id="370" r:id="rId30"/>
    <p:sldId id="371" r:id="rId31"/>
    <p:sldId id="372" r:id="rId3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77" d="100"/>
          <a:sy n="77" d="100"/>
        </p:scale>
        <p:origin x="1618" y="67"/>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23.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54.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56.wmf"/><Relationship Id="rId1" Type="http://schemas.openxmlformats.org/officeDocument/2006/relationships/image" Target="../media/image5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6.wmf"/><Relationship Id="rId4"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5.wmf"/><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3/30/2020</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3/30/2020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jump to Chapter 11 of Jackson and the special theory of relativity.    Before we do, there is one point from radiation theory that I would like to clarify.</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085205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tables of comparison of the two unit schemes.</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249966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relationships.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556001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 jumping into the story of special relativity.  These concepts were covered In Lecture 14 of  PHY 742 as well.     The black frame corresponds to a (stationary) frame.   The purple coordinate system is moving relative to it along the x axis at a speed of v.    The red dot is measured differently in the two frames of reference.</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647603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notation with beta and gamma is defined.      The question is how the four parameters, </a:t>
            </a:r>
            <a:r>
              <a:rPr lang="en-US" dirty="0" err="1"/>
              <a:t>ct</a:t>
            </a:r>
            <a:r>
              <a:rPr lang="en-US" dirty="0"/>
              <a:t>, </a:t>
            </a:r>
            <a:r>
              <a:rPr lang="en-US" dirty="0" err="1"/>
              <a:t>x,y,z</a:t>
            </a:r>
            <a:r>
              <a:rPr lang="en-US" dirty="0"/>
              <a:t> measured in the stationary reference frame are related to the corresponding four variables </a:t>
            </a:r>
            <a:r>
              <a:rPr lang="en-US" dirty="0" err="1"/>
              <a:t>ct</a:t>
            </a:r>
            <a:r>
              <a:rPr lang="en-US" dirty="0"/>
              <a:t>’,</a:t>
            </a:r>
            <a:r>
              <a:rPr lang="en-US" dirty="0" err="1"/>
              <a:t>x’y’,z</a:t>
            </a:r>
            <a:r>
              <a:rPr lang="en-US" dirty="0"/>
              <a:t>’ measured in the moving frame and vice versa?      The consensus is that the Lorentz transformation is the correct correspondence.</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5434299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Lorentz transformation expressed in matrix form. Also note that the four variables have an invariant.</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9808420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4 vectors that obey the Lorentz transformation --</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3397441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 about the frequency/wavevector 4-vector and the Doppler effect for electromagnetic waves.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1483919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Doppler effect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5850470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about the Doppler effect for electromagnetic waves and sound waves.</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001425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measurement of velocity in the two different reference frames.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310217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undated schedule.    Notice that homework #20 is due on Friday this time.</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the infinitesimals to determine the velocity relationships.</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2064247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40400752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Numerical evaluation of the velocity relationship.</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1817735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possible to take the derivatives of the velocities to get the accelerations.     The proof of these results are left for you to fill in.</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7067312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apparent that the velocity 4 vector  itself does not obey the Lorentz transformation.    These identities show that we can construct a related 4 vector that does obey the Lorentz transformation.</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41282664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identities that can be proven…</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4906346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dust clears,   the related physical parameters are the energy-momentum 4 vector.</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33958308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relate the equations to the non-relativistic treatments, we must use the same zero of energy for both.     The kinetic energy of a relativistic free particle is related to the energy E-mc</a:t>
            </a:r>
            <a:r>
              <a:rPr lang="en-US" baseline="30000" dirty="0"/>
              <a:t>2</a:t>
            </a:r>
            <a:r>
              <a:rPr lang="en-US" baseline="0"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30081784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gives some numerical relationships for a highly accelerated electron.</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17955464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 previous equations represent relativistic mechanics.    Now we want to relate the ideas to electromagnetic theory.      We have said that Maxwell’s equations already are consistent with the theory of relativity.    But we still have some work to do in order to relate the measured fields and sources in two different reference frames.   The idea is to guess the correct 4 vectors.</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3415095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Calling to your attention the colloquium for Wednesday this week.   Andrew </a:t>
            </a:r>
            <a:r>
              <a:rPr lang="en-US" dirty="0" err="1"/>
              <a:t>Zeidell</a:t>
            </a:r>
            <a:r>
              <a:rPr lang="en-US" dirty="0"/>
              <a:t> is completing his Ph. D. thesis under the mentorship of Professor </a:t>
            </a:r>
            <a:r>
              <a:rPr lang="en-US" dirty="0" err="1"/>
              <a:t>Jurchescu</a:t>
            </a:r>
            <a:r>
              <a:rPr lang="en-US" dirty="0"/>
              <a:t>.    This will be the public talk portion of this thesis defense.      Hopefully when you are in Andrew’s shoes, you will be able to give your public talk in person.       This is the last scheduled colloquium for the semester.   I have sent you email about the remaining requirements for successfully completing PHY 601.</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1417347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our guesses.</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17626361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4 vectors obey the Lorentz transformations.   Here we use the notation that repeated indices should be summed over the 4 components.    In this case beta is the summed index.   Next time we will see how the E and B fields are represented in terms of the </a:t>
            </a:r>
            <a:r>
              <a:rPr lang="en-US"/>
              <a:t>Lorentz transformations.</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508656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end of the last lecture in the discussion of the various exact and approximate schemes for calculating radiation for pure time harmonic sources, there were perhaps some lingering questions which I would like to try to clarify using the example of HW 18.</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09549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Exact expansion discussed in class and various useful expansion for small or large values of the Bessel/Hankel function arguments.</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3313598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Alternatively, we introduced another approximation scheme which is often called the Born approximation.</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179655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 question is how does the Born approximation result differ from the results you used in HW 18?    This slide recalls the particular charge distribution of that HW problem.</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895234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diagram to evaluate the field position </a:t>
            </a:r>
            <a:r>
              <a:rPr lang="en-US" b="1" dirty="0"/>
              <a:t>r </a:t>
            </a:r>
            <a:r>
              <a:rPr lang="en-US" dirty="0"/>
              <a:t>and the source position </a:t>
            </a:r>
            <a:r>
              <a:rPr lang="en-US" b="1" dirty="0"/>
              <a:t>r’ </a:t>
            </a:r>
            <a:r>
              <a:rPr lang="en-US" b="0" dirty="0"/>
              <a:t>in spherical polar coordinates,</a:t>
            </a:r>
            <a:r>
              <a:rPr lang="en-US" b="1" dirty="0"/>
              <a:t> </a:t>
            </a:r>
            <a:r>
              <a:rPr lang="en-US" b="0" dirty="0"/>
              <a:t>we can perform the integrals of the Born approximation.   When the dust clears, we can see that the result does differ from the results obtained in HW 18.</a:t>
            </a:r>
            <a:endParaRPr lang="en-US" b="1" dirty="0"/>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3217225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 jumping to Chapter 11 of Jackson.     Fortunately/unfortunately Jackson decided to use </a:t>
            </a:r>
            <a:r>
              <a:rPr lang="en-US" dirty="0" err="1"/>
              <a:t>cgs</a:t>
            </a:r>
            <a:r>
              <a:rPr lang="en-US" dirty="0"/>
              <a:t> Gaussian units starting in Chapter 11.   Here is a table of comparison.</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755229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03/30/20120</a:t>
            </a:r>
            <a:endParaRPr lang="en-US" dirty="0"/>
          </a:p>
        </p:txBody>
      </p:sp>
      <p:sp>
        <p:nvSpPr>
          <p:cNvPr id="5" name="Footer Placeholder 4"/>
          <p:cNvSpPr>
            <a:spLocks noGrp="1"/>
          </p:cNvSpPr>
          <p:nvPr>
            <p:ph type="ftr" sz="quarter" idx="11"/>
          </p:nvPr>
        </p:nvSpPr>
        <p:spPr/>
        <p:txBody>
          <a:bodyPr/>
          <a:lstStyle/>
          <a:p>
            <a:r>
              <a:rPr lang="en-US"/>
              <a:t>PHY 712  Spring 2020 --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03/30/20120</a:t>
            </a:r>
            <a:endParaRPr lang="en-US" dirty="0"/>
          </a:p>
        </p:txBody>
      </p:sp>
      <p:sp>
        <p:nvSpPr>
          <p:cNvPr id="5" name="Footer Placeholder 4"/>
          <p:cNvSpPr>
            <a:spLocks noGrp="1"/>
          </p:cNvSpPr>
          <p:nvPr>
            <p:ph type="ftr" sz="quarter" idx="11"/>
          </p:nvPr>
        </p:nvSpPr>
        <p:spPr/>
        <p:txBody>
          <a:bodyPr/>
          <a:lstStyle/>
          <a:p>
            <a:r>
              <a:rPr lang="en-US"/>
              <a:t>PHY 712  Spring 2020 --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03/30/20120</a:t>
            </a:r>
            <a:endParaRPr lang="en-US" dirty="0"/>
          </a:p>
        </p:txBody>
      </p:sp>
      <p:sp>
        <p:nvSpPr>
          <p:cNvPr id="5" name="Footer Placeholder 4"/>
          <p:cNvSpPr>
            <a:spLocks noGrp="1"/>
          </p:cNvSpPr>
          <p:nvPr>
            <p:ph type="ftr" sz="quarter" idx="11"/>
          </p:nvPr>
        </p:nvSpPr>
        <p:spPr/>
        <p:txBody>
          <a:bodyPr/>
          <a:lstStyle/>
          <a:p>
            <a:r>
              <a:rPr lang="en-US"/>
              <a:t>PHY 712  Spring 2020 --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03/30/20120</a:t>
            </a:r>
            <a:endParaRPr lang="en-US" dirty="0"/>
          </a:p>
        </p:txBody>
      </p:sp>
      <p:sp>
        <p:nvSpPr>
          <p:cNvPr id="5" name="Footer Placeholder 4"/>
          <p:cNvSpPr>
            <a:spLocks noGrp="1"/>
          </p:cNvSpPr>
          <p:nvPr>
            <p:ph type="ftr" sz="quarter" idx="11"/>
          </p:nvPr>
        </p:nvSpPr>
        <p:spPr/>
        <p:txBody>
          <a:bodyPr/>
          <a:lstStyle/>
          <a:p>
            <a:r>
              <a:rPr lang="en-US"/>
              <a:t>PHY 712  Spring 2020 --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03/30/20120</a:t>
            </a:r>
            <a:endParaRPr lang="en-US" dirty="0"/>
          </a:p>
        </p:txBody>
      </p:sp>
      <p:sp>
        <p:nvSpPr>
          <p:cNvPr id="5" name="Footer Placeholder 4"/>
          <p:cNvSpPr>
            <a:spLocks noGrp="1"/>
          </p:cNvSpPr>
          <p:nvPr>
            <p:ph type="ftr" sz="quarter" idx="11"/>
          </p:nvPr>
        </p:nvSpPr>
        <p:spPr/>
        <p:txBody>
          <a:bodyPr/>
          <a:lstStyle/>
          <a:p>
            <a:r>
              <a:rPr lang="en-US"/>
              <a:t>PHY 712  Spring 2020 --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03/30/20120</a:t>
            </a:r>
            <a:endParaRPr lang="en-US" dirty="0"/>
          </a:p>
        </p:txBody>
      </p:sp>
      <p:sp>
        <p:nvSpPr>
          <p:cNvPr id="6" name="Footer Placeholder 5"/>
          <p:cNvSpPr>
            <a:spLocks noGrp="1"/>
          </p:cNvSpPr>
          <p:nvPr>
            <p:ph type="ftr" sz="quarter" idx="11"/>
          </p:nvPr>
        </p:nvSpPr>
        <p:spPr/>
        <p:txBody>
          <a:bodyPr/>
          <a:lstStyle/>
          <a:p>
            <a:r>
              <a:rPr lang="en-US"/>
              <a:t>PHY 712  Spring 2020 -- Lecture 24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03/30/20120</a:t>
            </a:r>
            <a:endParaRPr lang="en-US" dirty="0"/>
          </a:p>
        </p:txBody>
      </p:sp>
      <p:sp>
        <p:nvSpPr>
          <p:cNvPr id="8" name="Footer Placeholder 7"/>
          <p:cNvSpPr>
            <a:spLocks noGrp="1"/>
          </p:cNvSpPr>
          <p:nvPr>
            <p:ph type="ftr" sz="quarter" idx="11"/>
          </p:nvPr>
        </p:nvSpPr>
        <p:spPr/>
        <p:txBody>
          <a:bodyPr/>
          <a:lstStyle/>
          <a:p>
            <a:r>
              <a:rPr lang="en-US"/>
              <a:t>PHY 712  Spring 2020 -- Lecture 24</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03/30/20120</a:t>
            </a:r>
            <a:endParaRPr lang="en-US" dirty="0"/>
          </a:p>
        </p:txBody>
      </p:sp>
      <p:sp>
        <p:nvSpPr>
          <p:cNvPr id="4" name="Footer Placeholder 3"/>
          <p:cNvSpPr>
            <a:spLocks noGrp="1"/>
          </p:cNvSpPr>
          <p:nvPr>
            <p:ph type="ftr" sz="quarter" idx="11"/>
          </p:nvPr>
        </p:nvSpPr>
        <p:spPr/>
        <p:txBody>
          <a:bodyPr/>
          <a:lstStyle/>
          <a:p>
            <a:r>
              <a:rPr lang="en-US"/>
              <a:t>PHY 712  Spring 2020 -- Lecture 24</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03/30/20120</a:t>
            </a:r>
            <a:endParaRPr lang="en-US" dirty="0"/>
          </a:p>
        </p:txBody>
      </p:sp>
      <p:sp>
        <p:nvSpPr>
          <p:cNvPr id="6" name="Footer Placeholder 5"/>
          <p:cNvSpPr>
            <a:spLocks noGrp="1"/>
          </p:cNvSpPr>
          <p:nvPr>
            <p:ph type="ftr" sz="quarter" idx="11"/>
          </p:nvPr>
        </p:nvSpPr>
        <p:spPr/>
        <p:txBody>
          <a:bodyPr/>
          <a:lstStyle/>
          <a:p>
            <a:r>
              <a:rPr lang="en-US"/>
              <a:t>PHY 712  Spring 2020 -- Lecture 24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03/30/20120</a:t>
            </a:r>
            <a:endParaRPr lang="en-US" dirty="0"/>
          </a:p>
        </p:txBody>
      </p:sp>
      <p:sp>
        <p:nvSpPr>
          <p:cNvPr id="6" name="Footer Placeholder 5"/>
          <p:cNvSpPr>
            <a:spLocks noGrp="1"/>
          </p:cNvSpPr>
          <p:nvPr>
            <p:ph type="ftr" sz="quarter" idx="11"/>
          </p:nvPr>
        </p:nvSpPr>
        <p:spPr/>
        <p:txBody>
          <a:bodyPr/>
          <a:lstStyle/>
          <a:p>
            <a:r>
              <a:rPr lang="en-US"/>
              <a:t>PHY 712  Spring 2020 -- Lecture 24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03/30/20120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2020 -- Lecture 24</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akeforest-university.zoom.us/my/natalie.holzwarth"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11.xml"/><Relationship Id="rId7" Type="http://schemas.openxmlformats.org/officeDocument/2006/relationships/image" Target="../media/image20.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7.bin"/><Relationship Id="rId5" Type="http://schemas.openxmlformats.org/officeDocument/2006/relationships/image" Target="../media/image19.wmf"/><Relationship Id="rId4" Type="http://schemas.openxmlformats.org/officeDocument/2006/relationships/oleObject" Target="../embeddings/oleObject16.bin"/><Relationship Id="rId9" Type="http://schemas.openxmlformats.org/officeDocument/2006/relationships/image" Target="../media/image21.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0.bin"/><Relationship Id="rId5" Type="http://schemas.openxmlformats.org/officeDocument/2006/relationships/image" Target="../media/image22.wmf"/><Relationship Id="rId4" Type="http://schemas.openxmlformats.org/officeDocument/2006/relationships/oleObject" Target="../embeddings/oleObject19.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5.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22.bin"/><Relationship Id="rId5" Type="http://schemas.openxmlformats.org/officeDocument/2006/relationships/image" Target="../media/image24.wmf"/><Relationship Id="rId4" Type="http://schemas.openxmlformats.org/officeDocument/2006/relationships/oleObject" Target="../embeddings/oleObject21.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notesSlide" Target="../notesSlides/notesSlide15.xml"/><Relationship Id="rId7" Type="http://schemas.openxmlformats.org/officeDocument/2006/relationships/image" Target="../media/image25.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24.bin"/><Relationship Id="rId5" Type="http://schemas.openxmlformats.org/officeDocument/2006/relationships/image" Target="../media/image26.wmf"/><Relationship Id="rId4" Type="http://schemas.openxmlformats.org/officeDocument/2006/relationships/oleObject" Target="../embeddings/oleObject23.bin"/><Relationship Id="rId9" Type="http://schemas.openxmlformats.org/officeDocument/2006/relationships/image" Target="../media/image27.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7.bin"/><Relationship Id="rId5" Type="http://schemas.openxmlformats.org/officeDocument/2006/relationships/image" Target="../media/image28.wmf"/><Relationship Id="rId4" Type="http://schemas.openxmlformats.org/officeDocument/2006/relationships/oleObject" Target="../embeddings/oleObject26.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17.xml"/><Relationship Id="rId7"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9.bin"/><Relationship Id="rId5" Type="http://schemas.openxmlformats.org/officeDocument/2006/relationships/image" Target="../media/image30.wmf"/><Relationship Id="rId4" Type="http://schemas.openxmlformats.org/officeDocument/2006/relationships/oleObject" Target="../embeddings/oleObject28.bin"/><Relationship Id="rId9" Type="http://schemas.openxmlformats.org/officeDocument/2006/relationships/image" Target="../media/image32.w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34.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32.bin"/><Relationship Id="rId5" Type="http://schemas.openxmlformats.org/officeDocument/2006/relationships/image" Target="../media/image33.wmf"/><Relationship Id="rId4" Type="http://schemas.openxmlformats.org/officeDocument/2006/relationships/oleObject" Target="../embeddings/oleObject31.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35.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34.bin"/><Relationship Id="rId5" Type="http://schemas.openxmlformats.org/officeDocument/2006/relationships/image" Target="../media/image23.wmf"/><Relationship Id="rId4" Type="http://schemas.openxmlformats.org/officeDocument/2006/relationships/oleObject" Target="../embeddings/oleObject33.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notesSlide" Target="../notesSlides/notesSlide20.xml"/><Relationship Id="rId7" Type="http://schemas.openxmlformats.org/officeDocument/2006/relationships/image" Target="../media/image36.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36.bin"/><Relationship Id="rId5" Type="http://schemas.openxmlformats.org/officeDocument/2006/relationships/image" Target="../media/image35.wmf"/><Relationship Id="rId4" Type="http://schemas.openxmlformats.org/officeDocument/2006/relationships/oleObject" Target="../embeddings/oleObject35.bin"/><Relationship Id="rId9" Type="http://schemas.openxmlformats.org/officeDocument/2006/relationships/image" Target="../media/image37.w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38.wmf"/><Relationship Id="rId4" Type="http://schemas.openxmlformats.org/officeDocument/2006/relationships/oleObject" Target="../embeddings/oleObject38.bin"/></Relationships>
</file>

<file path=ppt/slides/_rels/slide2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40.wmf"/><Relationship Id="rId4" Type="http://schemas.openxmlformats.org/officeDocument/2006/relationships/oleObject" Target="../embeddings/oleObject39.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42.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41.bin"/><Relationship Id="rId5" Type="http://schemas.openxmlformats.org/officeDocument/2006/relationships/image" Target="../media/image41.wmf"/><Relationship Id="rId4" Type="http://schemas.openxmlformats.org/officeDocument/2006/relationships/oleObject" Target="../embeddings/oleObject40.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43.wmf"/><Relationship Id="rId4" Type="http://schemas.openxmlformats.org/officeDocument/2006/relationships/oleObject" Target="../embeddings/oleObject42.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45.bin"/><Relationship Id="rId3" Type="http://schemas.openxmlformats.org/officeDocument/2006/relationships/notesSlide" Target="../notesSlides/notesSlide26.xml"/><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44.bin"/><Relationship Id="rId5" Type="http://schemas.openxmlformats.org/officeDocument/2006/relationships/image" Target="../media/image44.wmf"/><Relationship Id="rId4" Type="http://schemas.openxmlformats.org/officeDocument/2006/relationships/oleObject" Target="../embeddings/oleObject43.bin"/><Relationship Id="rId9" Type="http://schemas.openxmlformats.org/officeDocument/2006/relationships/image" Target="../media/image46.wmf"/></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48.bin"/><Relationship Id="rId3" Type="http://schemas.openxmlformats.org/officeDocument/2006/relationships/notesSlide" Target="../notesSlides/notesSlide27.xml"/><Relationship Id="rId7" Type="http://schemas.openxmlformats.org/officeDocument/2006/relationships/image" Target="../media/image48.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47.bin"/><Relationship Id="rId5" Type="http://schemas.openxmlformats.org/officeDocument/2006/relationships/image" Target="../media/image47.wmf"/><Relationship Id="rId4" Type="http://schemas.openxmlformats.org/officeDocument/2006/relationships/oleObject" Target="../embeddings/oleObject46.bin"/><Relationship Id="rId9" Type="http://schemas.openxmlformats.org/officeDocument/2006/relationships/image" Target="../media/image49.wmf"/></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51.bin"/><Relationship Id="rId3" Type="http://schemas.openxmlformats.org/officeDocument/2006/relationships/notesSlide" Target="../notesSlides/notesSlide28.xml"/><Relationship Id="rId7" Type="http://schemas.openxmlformats.org/officeDocument/2006/relationships/image" Target="../media/image51.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50.bin"/><Relationship Id="rId5" Type="http://schemas.openxmlformats.org/officeDocument/2006/relationships/image" Target="../media/image50.wmf"/><Relationship Id="rId4" Type="http://schemas.openxmlformats.org/officeDocument/2006/relationships/oleObject" Target="../embeddings/oleObject49.bin"/><Relationship Id="rId9" Type="http://schemas.openxmlformats.org/officeDocument/2006/relationships/image" Target="../media/image52.wmf"/></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vmlDrawing" Target="../drawings/vmlDrawing22.vml"/><Relationship Id="rId5" Type="http://schemas.openxmlformats.org/officeDocument/2006/relationships/image" Target="../media/image53.wmf"/><Relationship Id="rId4" Type="http://schemas.openxmlformats.org/officeDocument/2006/relationships/oleObject" Target="../embeddings/oleObject52.bin"/></Relationships>
</file>

<file path=ppt/slides/_rels/slide3.xml.rels><?xml version="1.0" encoding="UTF-8" standalone="yes"?>
<Relationships xmlns="http://schemas.openxmlformats.org/package/2006/relationships"><Relationship Id="rId3" Type="http://schemas.openxmlformats.org/officeDocument/2006/relationships/hyperlink" Target="https://wakeforest-university.zoom.us/j/5343124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s://www.physics.wfu.edu/events/colloquium-microstructure-control-in-organic-and-hybrid-semiconductors-and-its-impact-on-device-performance" TargetMode="Externa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vmlDrawing" Target="../drawings/vmlDrawing23.vml"/><Relationship Id="rId5" Type="http://schemas.openxmlformats.org/officeDocument/2006/relationships/image" Target="../media/image54.wmf"/><Relationship Id="rId4" Type="http://schemas.openxmlformats.org/officeDocument/2006/relationships/oleObject" Target="../embeddings/oleObject53.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7" Type="http://schemas.openxmlformats.org/officeDocument/2006/relationships/image" Target="../media/image56.wmf"/><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55.bin"/><Relationship Id="rId5" Type="http://schemas.openxmlformats.org/officeDocument/2006/relationships/image" Target="../media/image55.wmf"/><Relationship Id="rId4" Type="http://schemas.openxmlformats.org/officeDocument/2006/relationships/oleObject" Target="../embeddings/oleObject54.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6.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5.e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7.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2.wmf"/><Relationship Id="rId3" Type="http://schemas.openxmlformats.org/officeDocument/2006/relationships/notesSlide" Target="../notesSlides/notesSlide7.xml"/><Relationship Id="rId7" Type="http://schemas.openxmlformats.org/officeDocument/2006/relationships/image" Target="../media/image9.wmf"/><Relationship Id="rId12"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7.bin"/><Relationship Id="rId11" Type="http://schemas.openxmlformats.org/officeDocument/2006/relationships/image" Target="../media/image11.wmf"/><Relationship Id="rId5" Type="http://schemas.openxmlformats.org/officeDocument/2006/relationships/image" Target="../media/image14.png"/><Relationship Id="rId10" Type="http://schemas.openxmlformats.org/officeDocument/2006/relationships/oleObject" Target="../embeddings/oleObject9.bin"/><Relationship Id="rId4" Type="http://schemas.openxmlformats.org/officeDocument/2006/relationships/image" Target="../media/image13.png"/><Relationship Id="rId9" Type="http://schemas.openxmlformats.org/officeDocument/2006/relationships/image" Target="../media/image10.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12.wmf"/><Relationship Id="rId3" Type="http://schemas.openxmlformats.org/officeDocument/2006/relationships/notesSlide" Target="../notesSlides/notesSlide8.xml"/><Relationship Id="rId7" Type="http://schemas.openxmlformats.org/officeDocument/2006/relationships/image" Target="../media/image9.wmf"/><Relationship Id="rId12"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1.bin"/><Relationship Id="rId11" Type="http://schemas.openxmlformats.org/officeDocument/2006/relationships/image" Target="../media/image15.wmf"/><Relationship Id="rId5" Type="http://schemas.openxmlformats.org/officeDocument/2006/relationships/image" Target="../media/image14.png"/><Relationship Id="rId15" Type="http://schemas.openxmlformats.org/officeDocument/2006/relationships/image" Target="../media/image16.wmf"/><Relationship Id="rId10" Type="http://schemas.openxmlformats.org/officeDocument/2006/relationships/oleObject" Target="../embeddings/oleObject13.bin"/><Relationship Id="rId4" Type="http://schemas.openxmlformats.org/officeDocument/2006/relationships/image" Target="../media/image13.png"/><Relationship Id="rId9" Type="http://schemas.openxmlformats.org/officeDocument/2006/relationships/image" Target="../media/image10.wmf"/><Relationship Id="rId14" Type="http://schemas.openxmlformats.org/officeDocument/2006/relationships/oleObject" Target="../embeddings/oleObject15.bin"/></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14300" y="160173"/>
            <a:ext cx="8915400" cy="5755422"/>
          </a:xfrm>
          <a:prstGeom prst="rect">
            <a:avLst/>
          </a:prstGeom>
          <a:noFill/>
          <a:ln>
            <a:noFill/>
          </a:ln>
        </p:spPr>
        <p:txBody>
          <a:bodyPr wrap="square" rtlCol="0">
            <a:spAutoFit/>
          </a:bodyPr>
          <a:lstStyle/>
          <a:p>
            <a:pPr algn="ctr"/>
            <a:r>
              <a:rPr lang="en-US" sz="3200" b="1" dirty="0"/>
              <a:t>PHY 712 Electrodynamics</a:t>
            </a:r>
          </a:p>
          <a:p>
            <a:pPr algn="ctr"/>
            <a:r>
              <a:rPr lang="en-US" sz="3200" b="1" dirty="0"/>
              <a:t>12-12:50 AM  MWF  via video link:</a:t>
            </a:r>
          </a:p>
          <a:p>
            <a:pPr algn="ctr"/>
            <a:r>
              <a:rPr lang="en-US" sz="2400" b="1" dirty="0">
                <a:hlinkClick r:id="rId3"/>
              </a:rPr>
              <a:t>https://wakeforest-university.zoom.us/my/natalie.holzwarth </a:t>
            </a:r>
            <a:endParaRPr lang="en-US" sz="2400" b="1" dirty="0"/>
          </a:p>
          <a:p>
            <a:pPr algn="ctr"/>
            <a:endParaRPr lang="en-US" sz="3200" b="1" dirty="0"/>
          </a:p>
          <a:p>
            <a:pPr algn="ctr"/>
            <a:r>
              <a:rPr lang="en-US" sz="3200" b="1" dirty="0"/>
              <a:t>Plan for Lecture 24:</a:t>
            </a:r>
          </a:p>
          <a:p>
            <a:pPr marL="457200" lvl="2">
              <a:spcBef>
                <a:spcPct val="50000"/>
              </a:spcBef>
            </a:pPr>
            <a:r>
              <a:rPr lang="en-US" sz="2400" b="1" dirty="0">
                <a:solidFill>
                  <a:schemeClr val="folHlink"/>
                </a:solidFill>
              </a:rPr>
              <a:t>1.   Brief comment on pure time harmonic radiation from Chap. 9 and HW 18</a:t>
            </a:r>
          </a:p>
          <a:p>
            <a:pPr marL="457200" lvl="2">
              <a:spcBef>
                <a:spcPct val="50000"/>
              </a:spcBef>
            </a:pPr>
            <a:r>
              <a:rPr lang="en-US" sz="2400" b="1" dirty="0">
                <a:solidFill>
                  <a:schemeClr val="folHlink"/>
                </a:solidFill>
              </a:rPr>
              <a:t>2.   Start reading Chap. 11</a:t>
            </a:r>
          </a:p>
          <a:p>
            <a:pPr marL="1428750" lvl="3" indent="-514350">
              <a:spcBef>
                <a:spcPct val="50000"/>
              </a:spcBef>
              <a:buFont typeface="+mj-lt"/>
              <a:buAutoNum type="alphaUcPeriod"/>
            </a:pPr>
            <a:r>
              <a:rPr lang="en-US" sz="2400" b="1" dirty="0">
                <a:solidFill>
                  <a:schemeClr val="folHlink"/>
                </a:solidFill>
              </a:rPr>
              <a:t>Equations in </a:t>
            </a:r>
            <a:r>
              <a:rPr lang="en-US" sz="2400" b="1" dirty="0" err="1">
                <a:solidFill>
                  <a:schemeClr val="folHlink"/>
                </a:solidFill>
              </a:rPr>
              <a:t>cgs</a:t>
            </a:r>
            <a:r>
              <a:rPr lang="en-US" sz="2400" b="1" dirty="0">
                <a:solidFill>
                  <a:schemeClr val="folHlink"/>
                </a:solidFill>
              </a:rPr>
              <a:t> (Gaussian) units</a:t>
            </a:r>
          </a:p>
          <a:p>
            <a:pPr marL="1428750" lvl="3" indent="-514350">
              <a:spcBef>
                <a:spcPct val="50000"/>
              </a:spcBef>
              <a:buFont typeface="+mj-lt"/>
              <a:buAutoNum type="alphaUcPeriod"/>
            </a:pPr>
            <a:r>
              <a:rPr lang="en-US" sz="2400" b="1" dirty="0">
                <a:solidFill>
                  <a:schemeClr val="folHlink"/>
                </a:solidFill>
              </a:rPr>
              <a:t>Special theory of relativity</a:t>
            </a:r>
          </a:p>
          <a:p>
            <a:pPr marL="1428750" lvl="3" indent="-514350">
              <a:spcBef>
                <a:spcPct val="50000"/>
              </a:spcBef>
              <a:buFont typeface="+mj-lt"/>
              <a:buAutoNum type="alphaUcPeriod"/>
            </a:pPr>
            <a:r>
              <a:rPr lang="en-US" sz="2400" b="1" dirty="0">
                <a:solidFill>
                  <a:schemeClr val="folHlink"/>
                </a:solidFill>
              </a:rPr>
              <a:t>Lorentz transformation relations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3000" t="12403" r="31584" b="4186"/>
          <a:stretch/>
        </p:blipFill>
        <p:spPr bwMode="auto">
          <a:xfrm>
            <a:off x="1828800" y="25400"/>
            <a:ext cx="5397500" cy="683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Tree>
    <p:extLst>
      <p:ext uri="{BB962C8B-B14F-4D97-AF65-F5344CB8AC3E}">
        <p14:creationId xmlns:p14="http://schemas.microsoft.com/office/powerpoint/2010/main" val="2463779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6" name="TextBox 5"/>
          <p:cNvSpPr txBox="1"/>
          <p:nvPr/>
        </p:nvSpPr>
        <p:spPr>
          <a:xfrm>
            <a:off x="457200" y="304800"/>
            <a:ext cx="8001000" cy="461665"/>
          </a:xfrm>
          <a:prstGeom prst="rect">
            <a:avLst/>
          </a:prstGeom>
          <a:noFill/>
        </p:spPr>
        <p:txBody>
          <a:bodyPr wrap="square" rtlCol="0">
            <a:spAutoFit/>
          </a:bodyPr>
          <a:lstStyle/>
          <a:p>
            <a:pPr algn="ctr"/>
            <a:r>
              <a:rPr lang="en-US" sz="2400" b="1" dirty="0">
                <a:solidFill>
                  <a:srgbClr val="DA32AA"/>
                </a:solidFill>
                <a:latin typeface="+mj-lt"/>
              </a:rPr>
              <a:t>More relationships</a:t>
            </a:r>
          </a:p>
        </p:txBody>
      </p:sp>
      <p:graphicFrame>
        <p:nvGraphicFramePr>
          <p:cNvPr id="7" name="Object 6"/>
          <p:cNvGraphicFramePr>
            <a:graphicFrameLocks noChangeAspect="1"/>
          </p:cNvGraphicFramePr>
          <p:nvPr>
            <p:extLst>
              <p:ext uri="{D42A27DB-BD31-4B8C-83A1-F6EECF244321}">
                <p14:modId xmlns:p14="http://schemas.microsoft.com/office/powerpoint/2010/main" val="412551793"/>
              </p:ext>
            </p:extLst>
          </p:nvPr>
        </p:nvGraphicFramePr>
        <p:xfrm>
          <a:off x="457200" y="987189"/>
          <a:ext cx="2759075" cy="3165475"/>
        </p:xfrm>
        <a:graphic>
          <a:graphicData uri="http://schemas.openxmlformats.org/presentationml/2006/ole">
            <mc:AlternateContent xmlns:mc="http://schemas.openxmlformats.org/markup-compatibility/2006">
              <mc:Choice xmlns:v="urn:schemas-microsoft-com:vml" Requires="v">
                <p:oleObj spid="_x0000_s180395" name="Equation" r:id="rId4" imgW="1295280" imgH="1485720" progId="Equation.DSMT4">
                  <p:embed/>
                </p:oleObj>
              </mc:Choice>
              <mc:Fallback>
                <p:oleObj name="Equation" r:id="rId4" imgW="1295280" imgH="1485720" progId="Equation.DSMT4">
                  <p:embed/>
                  <p:pic>
                    <p:nvPicPr>
                      <p:cNvPr id="0" name=""/>
                      <p:cNvPicPr/>
                      <p:nvPr/>
                    </p:nvPicPr>
                    <p:blipFill>
                      <a:blip r:embed="rId5"/>
                      <a:stretch>
                        <a:fillRect/>
                      </a:stretch>
                    </p:blipFill>
                    <p:spPr>
                      <a:xfrm>
                        <a:off x="457200" y="987189"/>
                        <a:ext cx="2759075" cy="31654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657867172"/>
              </p:ext>
            </p:extLst>
          </p:nvPr>
        </p:nvGraphicFramePr>
        <p:xfrm>
          <a:off x="5486400" y="987189"/>
          <a:ext cx="2786063" cy="3192462"/>
        </p:xfrm>
        <a:graphic>
          <a:graphicData uri="http://schemas.openxmlformats.org/presentationml/2006/ole">
            <mc:AlternateContent xmlns:mc="http://schemas.openxmlformats.org/markup-compatibility/2006">
              <mc:Choice xmlns:v="urn:schemas-microsoft-com:vml" Requires="v">
                <p:oleObj spid="_x0000_s180396" name="Equation" r:id="rId6" imgW="1307880" imgH="1498320" progId="Equation.DSMT4">
                  <p:embed/>
                </p:oleObj>
              </mc:Choice>
              <mc:Fallback>
                <p:oleObj name="Equation" r:id="rId6" imgW="1307880" imgH="1498320" progId="Equation.DSMT4">
                  <p:embed/>
                  <p:pic>
                    <p:nvPicPr>
                      <p:cNvPr id="7" name="Object 6"/>
                      <p:cNvPicPr/>
                      <p:nvPr/>
                    </p:nvPicPr>
                    <p:blipFill>
                      <a:blip r:embed="rId7"/>
                      <a:stretch>
                        <a:fillRect/>
                      </a:stretch>
                    </p:blipFill>
                    <p:spPr>
                      <a:xfrm>
                        <a:off x="5486400" y="987189"/>
                        <a:ext cx="2786063" cy="3192462"/>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08552195"/>
              </p:ext>
            </p:extLst>
          </p:nvPr>
        </p:nvGraphicFramePr>
        <p:xfrm>
          <a:off x="228600" y="4572000"/>
          <a:ext cx="6516133" cy="1172904"/>
        </p:xfrm>
        <a:graphic>
          <a:graphicData uri="http://schemas.openxmlformats.org/presentationml/2006/ole">
            <mc:AlternateContent xmlns:mc="http://schemas.openxmlformats.org/markup-compatibility/2006">
              <mc:Choice xmlns:v="urn:schemas-microsoft-com:vml" Requires="v">
                <p:oleObj spid="_x0000_s180397" name="Equation" r:id="rId8" imgW="2539800" imgH="457200" progId="Equation.DSMT4">
                  <p:embed/>
                </p:oleObj>
              </mc:Choice>
              <mc:Fallback>
                <p:oleObj name="Equation" r:id="rId8" imgW="2539800" imgH="457200" progId="Equation.DSMT4">
                  <p:embed/>
                  <p:pic>
                    <p:nvPicPr>
                      <p:cNvPr id="0" name=""/>
                      <p:cNvPicPr/>
                      <p:nvPr/>
                    </p:nvPicPr>
                    <p:blipFill>
                      <a:blip r:embed="rId9"/>
                      <a:stretch>
                        <a:fillRect/>
                      </a:stretch>
                    </p:blipFill>
                    <p:spPr>
                      <a:xfrm>
                        <a:off x="228600" y="4572000"/>
                        <a:ext cx="6516133" cy="1172904"/>
                      </a:xfrm>
                      <a:prstGeom prst="rect">
                        <a:avLst/>
                      </a:prstGeom>
                    </p:spPr>
                  </p:pic>
                </p:oleObj>
              </mc:Fallback>
            </mc:AlternateContent>
          </a:graphicData>
        </a:graphic>
      </p:graphicFrame>
    </p:spTree>
    <p:extLst>
      <p:ext uri="{BB962C8B-B14F-4D97-AF65-F5344CB8AC3E}">
        <p14:creationId xmlns:p14="http://schemas.microsoft.com/office/powerpoint/2010/main" val="1608399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609600" y="457200"/>
            <a:ext cx="8077200" cy="2308324"/>
          </a:xfrm>
          <a:prstGeom prst="rect">
            <a:avLst/>
          </a:prstGeom>
          <a:noFill/>
        </p:spPr>
        <p:txBody>
          <a:bodyPr wrap="square" rtlCol="0">
            <a:spAutoFit/>
          </a:bodyPr>
          <a:lstStyle/>
          <a:p>
            <a:pPr algn="ctr"/>
            <a:r>
              <a:rPr lang="en-US" sz="2400" b="1" dirty="0">
                <a:solidFill>
                  <a:srgbClr val="FF0000"/>
                </a:solidFill>
                <a:latin typeface="+mj-lt"/>
              </a:rPr>
              <a:t>Notions of special relativity</a:t>
            </a:r>
          </a:p>
          <a:p>
            <a:endParaRPr lang="en-US" sz="2400" dirty="0">
              <a:solidFill>
                <a:srgbClr val="FF0000"/>
              </a:solidFill>
              <a:latin typeface="+mj-lt"/>
            </a:endParaRPr>
          </a:p>
          <a:p>
            <a:pPr marL="342900" indent="-342900">
              <a:buFont typeface="Wingdings" pitchFamily="2" charset="2"/>
              <a:buChar char="Ø"/>
            </a:pPr>
            <a:r>
              <a:rPr lang="en-US" sz="2400" dirty="0">
                <a:latin typeface="+mj-lt"/>
              </a:rPr>
              <a:t>The basic laws of physics are the same in all frames of reference (at rest or moving at constant velocity).</a:t>
            </a:r>
          </a:p>
          <a:p>
            <a:pPr marL="342900" indent="-342900">
              <a:buFont typeface="Wingdings" pitchFamily="2" charset="2"/>
              <a:buChar char="Ø"/>
            </a:pPr>
            <a:r>
              <a:rPr lang="en-US" sz="2400" dirty="0">
                <a:latin typeface="+mj-lt"/>
              </a:rPr>
              <a:t>The speed of light in vacuum </a:t>
            </a:r>
            <a:r>
              <a:rPr lang="en-US" sz="2400" i="1" dirty="0">
                <a:latin typeface="+mj-lt"/>
              </a:rPr>
              <a:t>c</a:t>
            </a:r>
            <a:r>
              <a:rPr lang="en-US" sz="2400" dirty="0">
                <a:latin typeface="+mj-lt"/>
              </a:rPr>
              <a:t> is the same in all frames of reference.</a:t>
            </a:r>
          </a:p>
        </p:txBody>
      </p:sp>
      <p:grpSp>
        <p:nvGrpSpPr>
          <p:cNvPr id="11" name="Group 10"/>
          <p:cNvGrpSpPr/>
          <p:nvPr/>
        </p:nvGrpSpPr>
        <p:grpSpPr>
          <a:xfrm>
            <a:off x="990600" y="3200400"/>
            <a:ext cx="3048000" cy="2438400"/>
            <a:chOff x="990600" y="3200400"/>
            <a:chExt cx="3048000" cy="2438400"/>
          </a:xfrm>
        </p:grpSpPr>
        <p:cxnSp>
          <p:nvCxnSpPr>
            <p:cNvPr id="7" name="Straight Arrow Connector 6"/>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1447800" y="2971800"/>
            <a:ext cx="3048000" cy="2438400"/>
            <a:chOff x="990600" y="3200400"/>
            <a:chExt cx="3048000" cy="2438400"/>
          </a:xfrm>
        </p:grpSpPr>
        <p:cxnSp>
          <p:nvCxnSpPr>
            <p:cNvPr id="13" name="Straight Arrow Connector 12"/>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5" name="Right Arrow 14"/>
          <p:cNvSpPr/>
          <p:nvPr/>
        </p:nvSpPr>
        <p:spPr>
          <a:xfrm>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7" name="TextBox 16"/>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8" name="TextBox 17"/>
          <p:cNvSpPr txBox="1"/>
          <p:nvPr/>
        </p:nvSpPr>
        <p:spPr>
          <a:xfrm>
            <a:off x="1600200" y="2667000"/>
            <a:ext cx="457200" cy="461665"/>
          </a:xfrm>
          <a:prstGeom prst="rect">
            <a:avLst/>
          </a:prstGeom>
          <a:noFill/>
        </p:spPr>
        <p:txBody>
          <a:bodyPr wrap="square" rtlCol="0">
            <a:spAutoFit/>
          </a:bodyPr>
          <a:lstStyle/>
          <a:p>
            <a:r>
              <a:rPr lang="en-US" sz="2400" b="1" dirty="0">
                <a:solidFill>
                  <a:srgbClr val="DA32AA"/>
                </a:solidFill>
              </a:rPr>
              <a:t>y’</a:t>
            </a:r>
          </a:p>
        </p:txBody>
      </p:sp>
      <p:sp>
        <p:nvSpPr>
          <p:cNvPr id="19" name="TextBox 18"/>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20" name="TextBox 19"/>
          <p:cNvSpPr txBox="1"/>
          <p:nvPr/>
        </p:nvSpPr>
        <p:spPr>
          <a:xfrm>
            <a:off x="1752600" y="3881735"/>
            <a:ext cx="457200" cy="461665"/>
          </a:xfrm>
          <a:prstGeom prst="rect">
            <a:avLst/>
          </a:prstGeom>
          <a:noFill/>
        </p:spPr>
        <p:txBody>
          <a:bodyPr wrap="square" rtlCol="0">
            <a:spAutoFit/>
          </a:bodyPr>
          <a:lstStyle/>
          <a:p>
            <a:r>
              <a:rPr lang="en-US" sz="2400" i="1" dirty="0">
                <a:solidFill>
                  <a:srgbClr val="DA32AA"/>
                </a:solidFill>
                <a:latin typeface="+mj-lt"/>
              </a:rPr>
              <a:t>v</a:t>
            </a:r>
          </a:p>
        </p:txBody>
      </p:sp>
      <p:sp>
        <p:nvSpPr>
          <p:cNvPr id="21" name="Oval 20"/>
          <p:cNvSpPr/>
          <p:nvPr/>
        </p:nvSpPr>
        <p:spPr>
          <a:xfrm>
            <a:off x="2743200" y="4343400"/>
            <a:ext cx="228600" cy="228600"/>
          </a:xfrm>
          <a:prstGeom prst="ellipse">
            <a:avLst/>
          </a:prstGeom>
          <a:solidFill>
            <a:srgbClr val="FC4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981200" y="4419600"/>
            <a:ext cx="457200" cy="461665"/>
          </a:xfrm>
          <a:prstGeom prst="rect">
            <a:avLst/>
          </a:prstGeom>
          <a:noFill/>
        </p:spPr>
        <p:txBody>
          <a:bodyPr wrap="square" rtlCol="0">
            <a:spAutoFit/>
          </a:bodyPr>
          <a:lstStyle/>
          <a:p>
            <a:r>
              <a:rPr lang="en-US" sz="2400" i="1" dirty="0">
                <a:solidFill>
                  <a:srgbClr val="DA32AA"/>
                </a:solidFill>
                <a:latin typeface="+mj-lt"/>
              </a:rPr>
              <a:t>x’</a:t>
            </a:r>
          </a:p>
        </p:txBody>
      </p:sp>
      <p:sp>
        <p:nvSpPr>
          <p:cNvPr id="23" name="TextBox 22"/>
          <p:cNvSpPr txBox="1"/>
          <p:nvPr/>
        </p:nvSpPr>
        <p:spPr>
          <a:xfrm>
            <a:off x="2895600" y="4643735"/>
            <a:ext cx="457200" cy="461665"/>
          </a:xfrm>
          <a:prstGeom prst="rect">
            <a:avLst/>
          </a:prstGeom>
          <a:noFill/>
        </p:spPr>
        <p:txBody>
          <a:bodyPr wrap="square" rtlCol="0">
            <a:spAutoFit/>
          </a:bodyPr>
          <a:lstStyle/>
          <a:p>
            <a:r>
              <a:rPr lang="en-US" sz="2400" i="1" dirty="0">
                <a:solidFill>
                  <a:srgbClr val="DA32AA"/>
                </a:solidFill>
              </a:rPr>
              <a:t>y’</a:t>
            </a:r>
          </a:p>
        </p:txBody>
      </p:sp>
      <p:cxnSp>
        <p:nvCxnSpPr>
          <p:cNvPr id="25" name="Straight Connector 24"/>
          <p:cNvCxnSpPr>
            <a:endCxn id="21" idx="2"/>
          </p:cNvCxnSpPr>
          <p:nvPr/>
        </p:nvCxnSpPr>
        <p:spPr>
          <a:xfrm>
            <a:off x="1447800" y="4419600"/>
            <a:ext cx="1295400" cy="38100"/>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871216" y="4538522"/>
            <a:ext cx="0" cy="871678"/>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895600" y="4533900"/>
            <a:ext cx="0" cy="11049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590800" y="5177135"/>
            <a:ext cx="457200" cy="461665"/>
          </a:xfrm>
          <a:prstGeom prst="rect">
            <a:avLst/>
          </a:prstGeom>
          <a:noFill/>
        </p:spPr>
        <p:txBody>
          <a:bodyPr wrap="square" rtlCol="0">
            <a:spAutoFit/>
          </a:bodyPr>
          <a:lstStyle/>
          <a:p>
            <a:r>
              <a:rPr lang="en-US" sz="2400" i="1" dirty="0"/>
              <a:t>y</a:t>
            </a:r>
          </a:p>
        </p:txBody>
      </p:sp>
      <p:cxnSp>
        <p:nvCxnSpPr>
          <p:cNvPr id="33" name="Straight Connector 32"/>
          <p:cNvCxnSpPr/>
          <p:nvPr/>
        </p:nvCxnSpPr>
        <p:spPr>
          <a:xfrm>
            <a:off x="990600" y="4419600"/>
            <a:ext cx="1828800" cy="381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286000" y="4038600"/>
            <a:ext cx="457200" cy="461665"/>
          </a:xfrm>
          <a:prstGeom prst="rect">
            <a:avLst/>
          </a:prstGeom>
          <a:noFill/>
        </p:spPr>
        <p:txBody>
          <a:bodyPr wrap="square" rtlCol="0">
            <a:spAutoFit/>
          </a:bodyPr>
          <a:lstStyle/>
          <a:p>
            <a:r>
              <a:rPr lang="en-US" sz="2400" i="1" dirty="0">
                <a:latin typeface="+mj-lt"/>
              </a:rPr>
              <a:t>x</a:t>
            </a:r>
          </a:p>
        </p:txBody>
      </p:sp>
    </p:spTree>
    <p:extLst>
      <p:ext uri="{BB962C8B-B14F-4D97-AF65-F5344CB8AC3E}">
        <p14:creationId xmlns:p14="http://schemas.microsoft.com/office/powerpoint/2010/main" val="2325870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pSp>
        <p:nvGrpSpPr>
          <p:cNvPr id="5" name="Group 4"/>
          <p:cNvGrpSpPr/>
          <p:nvPr/>
        </p:nvGrpSpPr>
        <p:grpSpPr>
          <a:xfrm>
            <a:off x="990600" y="3200400"/>
            <a:ext cx="3048000" cy="2438400"/>
            <a:chOff x="990600" y="3200400"/>
            <a:chExt cx="3048000" cy="2438400"/>
          </a:xfrm>
        </p:grpSpPr>
        <p:cxnSp>
          <p:nvCxnSpPr>
            <p:cNvPr id="6" name="Straight Arrow Connector 5"/>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1447800" y="2971800"/>
            <a:ext cx="3048000" cy="2438400"/>
            <a:chOff x="990600" y="3200400"/>
            <a:chExt cx="3048000" cy="2438400"/>
          </a:xfrm>
        </p:grpSpPr>
        <p:cxnSp>
          <p:nvCxnSpPr>
            <p:cNvPr id="9" name="Straight Arrow Connector 8"/>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1" name="Right Arrow 10"/>
          <p:cNvSpPr/>
          <p:nvPr/>
        </p:nvSpPr>
        <p:spPr>
          <a:xfrm>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3" name="TextBox 12"/>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4" name="TextBox 13"/>
          <p:cNvSpPr txBox="1"/>
          <p:nvPr/>
        </p:nvSpPr>
        <p:spPr>
          <a:xfrm>
            <a:off x="1600200" y="2667000"/>
            <a:ext cx="457200" cy="461665"/>
          </a:xfrm>
          <a:prstGeom prst="rect">
            <a:avLst/>
          </a:prstGeom>
          <a:noFill/>
        </p:spPr>
        <p:txBody>
          <a:bodyPr wrap="square" rtlCol="0">
            <a:spAutoFit/>
          </a:bodyPr>
          <a:lstStyle/>
          <a:p>
            <a:r>
              <a:rPr lang="en-US" sz="2400" b="1" dirty="0">
                <a:solidFill>
                  <a:srgbClr val="DA32AA"/>
                </a:solidFill>
              </a:rPr>
              <a:t>y’</a:t>
            </a:r>
          </a:p>
        </p:txBody>
      </p:sp>
      <p:sp>
        <p:nvSpPr>
          <p:cNvPr id="15" name="TextBox 14"/>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16" name="TextBox 15"/>
          <p:cNvSpPr txBox="1"/>
          <p:nvPr/>
        </p:nvSpPr>
        <p:spPr>
          <a:xfrm>
            <a:off x="1752600" y="3881735"/>
            <a:ext cx="457200" cy="461665"/>
          </a:xfrm>
          <a:prstGeom prst="rect">
            <a:avLst/>
          </a:prstGeom>
          <a:noFill/>
        </p:spPr>
        <p:txBody>
          <a:bodyPr wrap="square" rtlCol="0">
            <a:spAutoFit/>
          </a:bodyPr>
          <a:lstStyle/>
          <a:p>
            <a:r>
              <a:rPr lang="en-US" sz="2400" i="1" dirty="0">
                <a:solidFill>
                  <a:srgbClr val="DA32AA"/>
                </a:solidFill>
                <a:latin typeface="+mj-lt"/>
              </a:rPr>
              <a:t>v</a:t>
            </a:r>
          </a:p>
        </p:txBody>
      </p:sp>
      <p:sp>
        <p:nvSpPr>
          <p:cNvPr id="17" name="Oval 16"/>
          <p:cNvSpPr/>
          <p:nvPr/>
        </p:nvSpPr>
        <p:spPr>
          <a:xfrm>
            <a:off x="2743200" y="4343400"/>
            <a:ext cx="228600" cy="228600"/>
          </a:xfrm>
          <a:prstGeom prst="ellipse">
            <a:avLst/>
          </a:prstGeom>
          <a:solidFill>
            <a:srgbClr val="FC4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981200" y="4419600"/>
            <a:ext cx="457200" cy="461665"/>
          </a:xfrm>
          <a:prstGeom prst="rect">
            <a:avLst/>
          </a:prstGeom>
          <a:noFill/>
        </p:spPr>
        <p:txBody>
          <a:bodyPr wrap="square" rtlCol="0">
            <a:spAutoFit/>
          </a:bodyPr>
          <a:lstStyle/>
          <a:p>
            <a:r>
              <a:rPr lang="en-US" sz="2400" i="1" dirty="0">
                <a:solidFill>
                  <a:srgbClr val="DA32AA"/>
                </a:solidFill>
                <a:latin typeface="+mj-lt"/>
              </a:rPr>
              <a:t>x’</a:t>
            </a:r>
          </a:p>
        </p:txBody>
      </p:sp>
      <p:sp>
        <p:nvSpPr>
          <p:cNvPr id="19" name="TextBox 18"/>
          <p:cNvSpPr txBox="1"/>
          <p:nvPr/>
        </p:nvSpPr>
        <p:spPr>
          <a:xfrm>
            <a:off x="2895600" y="4643735"/>
            <a:ext cx="457200" cy="461665"/>
          </a:xfrm>
          <a:prstGeom prst="rect">
            <a:avLst/>
          </a:prstGeom>
          <a:noFill/>
        </p:spPr>
        <p:txBody>
          <a:bodyPr wrap="square" rtlCol="0">
            <a:spAutoFit/>
          </a:bodyPr>
          <a:lstStyle/>
          <a:p>
            <a:r>
              <a:rPr lang="en-US" sz="2400" i="1" dirty="0">
                <a:solidFill>
                  <a:srgbClr val="DA32AA"/>
                </a:solidFill>
              </a:rPr>
              <a:t>y’</a:t>
            </a:r>
          </a:p>
        </p:txBody>
      </p:sp>
      <p:cxnSp>
        <p:nvCxnSpPr>
          <p:cNvPr id="20" name="Straight Connector 19"/>
          <p:cNvCxnSpPr>
            <a:endCxn id="17" idx="2"/>
          </p:cNvCxnSpPr>
          <p:nvPr/>
        </p:nvCxnSpPr>
        <p:spPr>
          <a:xfrm>
            <a:off x="1447800" y="4419600"/>
            <a:ext cx="1295400" cy="38100"/>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871216" y="4538522"/>
            <a:ext cx="0" cy="871678"/>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895600" y="4533900"/>
            <a:ext cx="0" cy="11049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590800" y="5177135"/>
            <a:ext cx="457200" cy="461665"/>
          </a:xfrm>
          <a:prstGeom prst="rect">
            <a:avLst/>
          </a:prstGeom>
          <a:noFill/>
        </p:spPr>
        <p:txBody>
          <a:bodyPr wrap="square" rtlCol="0">
            <a:spAutoFit/>
          </a:bodyPr>
          <a:lstStyle/>
          <a:p>
            <a:r>
              <a:rPr lang="en-US" sz="2400" i="1" dirty="0"/>
              <a:t>y</a:t>
            </a:r>
          </a:p>
        </p:txBody>
      </p:sp>
      <p:cxnSp>
        <p:nvCxnSpPr>
          <p:cNvPr id="24" name="Straight Connector 23"/>
          <p:cNvCxnSpPr/>
          <p:nvPr/>
        </p:nvCxnSpPr>
        <p:spPr>
          <a:xfrm>
            <a:off x="990600" y="4419600"/>
            <a:ext cx="1828800" cy="381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86000" y="4038600"/>
            <a:ext cx="457200" cy="461665"/>
          </a:xfrm>
          <a:prstGeom prst="rect">
            <a:avLst/>
          </a:prstGeom>
          <a:noFill/>
        </p:spPr>
        <p:txBody>
          <a:bodyPr wrap="square" rtlCol="0">
            <a:spAutoFit/>
          </a:bodyPr>
          <a:lstStyle/>
          <a:p>
            <a:r>
              <a:rPr lang="en-US" sz="2400" i="1" dirty="0">
                <a:latin typeface="+mj-lt"/>
              </a:rPr>
              <a:t>x</a:t>
            </a:r>
          </a:p>
        </p:txBody>
      </p:sp>
      <p:sp>
        <p:nvSpPr>
          <p:cNvPr id="26" name="TextBox 25"/>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a:t>
            </a:r>
          </a:p>
        </p:txBody>
      </p:sp>
      <p:graphicFrame>
        <p:nvGraphicFramePr>
          <p:cNvPr id="27" name="Object 26"/>
          <p:cNvGraphicFramePr>
            <a:graphicFrameLocks noChangeAspect="1"/>
          </p:cNvGraphicFramePr>
          <p:nvPr>
            <p:extLst>
              <p:ext uri="{D42A27DB-BD31-4B8C-83A1-F6EECF244321}">
                <p14:modId xmlns:p14="http://schemas.microsoft.com/office/powerpoint/2010/main" val="2023887636"/>
              </p:ext>
            </p:extLst>
          </p:nvPr>
        </p:nvGraphicFramePr>
        <p:xfrm>
          <a:off x="5065776" y="297888"/>
          <a:ext cx="2674937" cy="2171700"/>
        </p:xfrm>
        <a:graphic>
          <a:graphicData uri="http://schemas.openxmlformats.org/presentationml/2006/ole">
            <mc:AlternateContent xmlns:mc="http://schemas.openxmlformats.org/markup-compatibility/2006">
              <mc:Choice xmlns:v="urn:schemas-microsoft-com:vml" Requires="v">
                <p:oleObj spid="_x0000_s144662" name="数式" r:id="rId4" imgW="1346040" imgH="1091880" progId="Equation.3">
                  <p:embed/>
                </p:oleObj>
              </mc:Choice>
              <mc:Fallback>
                <p:oleObj name="数式" r:id="rId4" imgW="1346040" imgH="1091880" progId="Equation.3">
                  <p:embed/>
                  <p:pic>
                    <p:nvPicPr>
                      <p:cNvPr id="0" name=""/>
                      <p:cNvPicPr/>
                      <p:nvPr/>
                    </p:nvPicPr>
                    <p:blipFill>
                      <a:blip r:embed="rId5"/>
                      <a:stretch>
                        <a:fillRect/>
                      </a:stretch>
                    </p:blipFill>
                    <p:spPr>
                      <a:xfrm>
                        <a:off x="5065776" y="297888"/>
                        <a:ext cx="2674937" cy="2171700"/>
                      </a:xfrm>
                      <a:prstGeom prst="rect">
                        <a:avLst/>
                      </a:prstGeom>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1251161374"/>
              </p:ext>
            </p:extLst>
          </p:nvPr>
        </p:nvGraphicFramePr>
        <p:xfrm>
          <a:off x="3810000" y="2654808"/>
          <a:ext cx="5151438" cy="2146300"/>
        </p:xfrm>
        <a:graphic>
          <a:graphicData uri="http://schemas.openxmlformats.org/presentationml/2006/ole">
            <mc:AlternateContent xmlns:mc="http://schemas.openxmlformats.org/markup-compatibility/2006">
              <mc:Choice xmlns:v="urn:schemas-microsoft-com:vml" Requires="v">
                <p:oleObj spid="_x0000_s144663" name="数式" r:id="rId6" imgW="2590560" imgH="1079280" progId="Equation.3">
                  <p:embed/>
                </p:oleObj>
              </mc:Choice>
              <mc:Fallback>
                <p:oleObj name="数式" r:id="rId6" imgW="2590560" imgH="1079280" progId="Equation.3">
                  <p:embed/>
                  <p:pic>
                    <p:nvPicPr>
                      <p:cNvPr id="0" name="Object 2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0" y="2654808"/>
                        <a:ext cx="5151438"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5100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232450245"/>
              </p:ext>
            </p:extLst>
          </p:nvPr>
        </p:nvGraphicFramePr>
        <p:xfrm>
          <a:off x="1295400" y="1069975"/>
          <a:ext cx="7019925" cy="5102225"/>
        </p:xfrm>
        <a:graphic>
          <a:graphicData uri="http://schemas.openxmlformats.org/presentationml/2006/ole">
            <mc:AlternateContent xmlns:mc="http://schemas.openxmlformats.org/markup-compatibility/2006">
              <mc:Choice xmlns:v="urn:schemas-microsoft-com:vml" Requires="v">
                <p:oleObj spid="_x0000_s145617" name="数式" r:id="rId4" imgW="3530520" imgH="2565360" progId="Equation.3">
                  <p:embed/>
                </p:oleObj>
              </mc:Choice>
              <mc:Fallback>
                <p:oleObj name="数式" r:id="rId4" imgW="3530520" imgH="2565360" progId="Equation.3">
                  <p:embed/>
                  <p:pic>
                    <p:nvPicPr>
                      <p:cNvPr id="0" name="Object 27"/>
                      <p:cNvPicPr>
                        <a:picLocks noChangeAspect="1" noChangeArrowheads="1"/>
                      </p:cNvPicPr>
                      <p:nvPr/>
                    </p:nvPicPr>
                    <p:blipFill>
                      <a:blip r:embed="rId5"/>
                      <a:srcRect/>
                      <a:stretch>
                        <a:fillRect/>
                      </a:stretch>
                    </p:blipFill>
                    <p:spPr bwMode="auto">
                      <a:xfrm>
                        <a:off x="1295400" y="1069975"/>
                        <a:ext cx="7019925" cy="51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00524589"/>
              </p:ext>
            </p:extLst>
          </p:nvPr>
        </p:nvGraphicFramePr>
        <p:xfrm>
          <a:off x="6582456" y="417215"/>
          <a:ext cx="2071687" cy="713412"/>
        </p:xfrm>
        <a:graphic>
          <a:graphicData uri="http://schemas.openxmlformats.org/presentationml/2006/ole">
            <mc:AlternateContent xmlns:mc="http://schemas.openxmlformats.org/markup-compatibility/2006">
              <mc:Choice xmlns:v="urn:schemas-microsoft-com:vml" Requires="v">
                <p:oleObj spid="_x0000_s145618" name="Equation" r:id="rId6" imgW="1955520" imgH="672840" progId="Equation.DSMT4">
                  <p:embed/>
                </p:oleObj>
              </mc:Choice>
              <mc:Fallback>
                <p:oleObj name="Equation" r:id="rId6" imgW="1955520" imgH="672840" progId="Equation.DSMT4">
                  <p:embed/>
                  <p:pic>
                    <p:nvPicPr>
                      <p:cNvPr id="0" name=""/>
                      <p:cNvPicPr/>
                      <p:nvPr/>
                    </p:nvPicPr>
                    <p:blipFill>
                      <a:blip r:embed="rId7"/>
                      <a:stretch>
                        <a:fillRect/>
                      </a:stretch>
                    </p:blipFill>
                    <p:spPr>
                      <a:xfrm>
                        <a:off x="6582456" y="417215"/>
                        <a:ext cx="2071687" cy="713412"/>
                      </a:xfrm>
                      <a:prstGeom prst="rect">
                        <a:avLst/>
                      </a:prstGeom>
                    </p:spPr>
                  </p:pic>
                </p:oleObj>
              </mc:Fallback>
            </mc:AlternateContent>
          </a:graphicData>
        </a:graphic>
      </p:graphicFrame>
    </p:spTree>
    <p:extLst>
      <p:ext uri="{BB962C8B-B14F-4D97-AF65-F5344CB8AC3E}">
        <p14:creationId xmlns:p14="http://schemas.microsoft.com/office/powerpoint/2010/main" val="803476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990600" y="152400"/>
            <a:ext cx="7162800" cy="830997"/>
          </a:xfrm>
          <a:prstGeom prst="rect">
            <a:avLst/>
          </a:prstGeom>
          <a:noFill/>
        </p:spPr>
        <p:txBody>
          <a:bodyPr wrap="square" rtlCol="0">
            <a:spAutoFit/>
          </a:bodyPr>
          <a:lstStyle/>
          <a:p>
            <a:pPr algn="ctr"/>
            <a:r>
              <a:rPr lang="en-US" sz="2400" dirty="0">
                <a:latin typeface="+mj-lt"/>
              </a:rPr>
              <a:t>Examples of other 4-vectors </a:t>
            </a:r>
          </a:p>
          <a:p>
            <a:pPr algn="ctr"/>
            <a:r>
              <a:rPr lang="en-US" sz="2400" dirty="0">
                <a:latin typeface="+mj-lt"/>
              </a:rPr>
              <a:t>applicable to the Lorentz transformation:</a:t>
            </a:r>
          </a:p>
        </p:txBody>
      </p:sp>
      <p:graphicFrame>
        <p:nvGraphicFramePr>
          <p:cNvPr id="6" name="Object 5"/>
          <p:cNvGraphicFramePr>
            <a:graphicFrameLocks noChangeAspect="1"/>
          </p:cNvGraphicFramePr>
          <p:nvPr>
            <p:extLst>
              <p:ext uri="{D42A27DB-BD31-4B8C-83A1-F6EECF244321}">
                <p14:modId xmlns:p14="http://schemas.microsoft.com/office/powerpoint/2010/main" val="1276452497"/>
              </p:ext>
            </p:extLst>
          </p:nvPr>
        </p:nvGraphicFramePr>
        <p:xfrm>
          <a:off x="185419" y="1123950"/>
          <a:ext cx="8882381" cy="5124450"/>
        </p:xfrm>
        <a:graphic>
          <a:graphicData uri="http://schemas.openxmlformats.org/presentationml/2006/ole">
            <mc:AlternateContent xmlns:mc="http://schemas.openxmlformats.org/markup-compatibility/2006">
              <mc:Choice xmlns:v="urn:schemas-microsoft-com:vml" Requires="v">
                <p:oleObj spid="_x0000_s146688" name="Equation" r:id="rId4" imgW="5283000" imgH="3047760" progId="Equation.DSMT4">
                  <p:embed/>
                </p:oleObj>
              </mc:Choice>
              <mc:Fallback>
                <p:oleObj name="Equation" r:id="rId4" imgW="5283000" imgH="3047760" progId="Equation.DSMT4">
                  <p:embed/>
                  <p:pic>
                    <p:nvPicPr>
                      <p:cNvPr id="0" name="Object 5"/>
                      <p:cNvPicPr>
                        <a:picLocks noChangeAspect="1" noChangeArrowheads="1"/>
                      </p:cNvPicPr>
                      <p:nvPr/>
                    </p:nvPicPr>
                    <p:blipFill>
                      <a:blip r:embed="rId5"/>
                      <a:srcRect/>
                      <a:stretch>
                        <a:fillRect/>
                      </a:stretch>
                    </p:blipFill>
                    <p:spPr bwMode="auto">
                      <a:xfrm>
                        <a:off x="185419" y="1123950"/>
                        <a:ext cx="8882381" cy="512445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37575541"/>
              </p:ext>
            </p:extLst>
          </p:nvPr>
        </p:nvGraphicFramePr>
        <p:xfrm>
          <a:off x="6781800" y="1143000"/>
          <a:ext cx="2071687" cy="713412"/>
        </p:xfrm>
        <a:graphic>
          <a:graphicData uri="http://schemas.openxmlformats.org/presentationml/2006/ole">
            <mc:AlternateContent xmlns:mc="http://schemas.openxmlformats.org/markup-compatibility/2006">
              <mc:Choice xmlns:v="urn:schemas-microsoft-com:vml" Requires="v">
                <p:oleObj spid="_x0000_s146689" name="Equation" r:id="rId6" imgW="1955520" imgH="672840" progId="Equation.DSMT4">
                  <p:embed/>
                </p:oleObj>
              </mc:Choice>
              <mc:Fallback>
                <p:oleObj name="Equation" r:id="rId6" imgW="1955520" imgH="672840" progId="Equation.DSMT4">
                  <p:embed/>
                  <p:pic>
                    <p:nvPicPr>
                      <p:cNvPr id="0" name=""/>
                      <p:cNvPicPr/>
                      <p:nvPr/>
                    </p:nvPicPr>
                    <p:blipFill>
                      <a:blip r:embed="rId7"/>
                      <a:stretch>
                        <a:fillRect/>
                      </a:stretch>
                    </p:blipFill>
                    <p:spPr>
                      <a:xfrm>
                        <a:off x="6781800" y="1143000"/>
                        <a:ext cx="2071687" cy="71341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75407801"/>
              </p:ext>
            </p:extLst>
          </p:nvPr>
        </p:nvGraphicFramePr>
        <p:xfrm>
          <a:off x="6112624" y="4038600"/>
          <a:ext cx="2942166" cy="1143000"/>
        </p:xfrm>
        <a:graphic>
          <a:graphicData uri="http://schemas.openxmlformats.org/presentationml/2006/ole">
            <mc:AlternateContent xmlns:mc="http://schemas.openxmlformats.org/markup-compatibility/2006">
              <mc:Choice xmlns:v="urn:schemas-microsoft-com:vml" Requires="v">
                <p:oleObj spid="_x0000_s146690" name="Equation" r:id="rId8" imgW="1765080" imgH="685800" progId="Equation.DSMT4">
                  <p:embed/>
                </p:oleObj>
              </mc:Choice>
              <mc:Fallback>
                <p:oleObj name="Equation" r:id="rId8" imgW="1765080" imgH="685800" progId="Equation.DSMT4">
                  <p:embed/>
                  <p:pic>
                    <p:nvPicPr>
                      <p:cNvPr id="0" name=""/>
                      <p:cNvPicPr/>
                      <p:nvPr/>
                    </p:nvPicPr>
                    <p:blipFill>
                      <a:blip r:embed="rId9"/>
                      <a:stretch>
                        <a:fillRect/>
                      </a:stretch>
                    </p:blipFill>
                    <p:spPr>
                      <a:xfrm>
                        <a:off x="6112624" y="4038600"/>
                        <a:ext cx="2942166" cy="1143000"/>
                      </a:xfrm>
                      <a:prstGeom prst="rect">
                        <a:avLst/>
                      </a:prstGeom>
                    </p:spPr>
                  </p:pic>
                </p:oleObj>
              </mc:Fallback>
            </mc:AlternateContent>
          </a:graphicData>
        </a:graphic>
      </p:graphicFrame>
    </p:spTree>
    <p:extLst>
      <p:ext uri="{BB962C8B-B14F-4D97-AF65-F5344CB8AC3E}">
        <p14:creationId xmlns:p14="http://schemas.microsoft.com/office/powerpoint/2010/main" val="3947730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1981200" y="228600"/>
            <a:ext cx="4953000" cy="461665"/>
          </a:xfrm>
          <a:prstGeom prst="rect">
            <a:avLst/>
          </a:prstGeom>
          <a:noFill/>
        </p:spPr>
        <p:txBody>
          <a:bodyPr wrap="square" rtlCol="0">
            <a:spAutoFit/>
          </a:bodyPr>
          <a:lstStyle/>
          <a:p>
            <a:pPr algn="ctr"/>
            <a:r>
              <a:rPr lang="en-US" sz="2400" dirty="0">
                <a:latin typeface="+mj-lt"/>
              </a:rPr>
              <a:t>The Doppler Effect</a:t>
            </a:r>
          </a:p>
        </p:txBody>
      </p:sp>
      <p:graphicFrame>
        <p:nvGraphicFramePr>
          <p:cNvPr id="6" name="Object 5"/>
          <p:cNvGraphicFramePr>
            <a:graphicFrameLocks noChangeAspect="1"/>
          </p:cNvGraphicFramePr>
          <p:nvPr>
            <p:extLst>
              <p:ext uri="{D42A27DB-BD31-4B8C-83A1-F6EECF244321}">
                <p14:modId xmlns:p14="http://schemas.microsoft.com/office/powerpoint/2010/main" val="4027298731"/>
              </p:ext>
            </p:extLst>
          </p:nvPr>
        </p:nvGraphicFramePr>
        <p:xfrm>
          <a:off x="76200" y="838200"/>
          <a:ext cx="8956530" cy="3657600"/>
        </p:xfrm>
        <a:graphic>
          <a:graphicData uri="http://schemas.openxmlformats.org/presentationml/2006/ole">
            <mc:AlternateContent xmlns:mc="http://schemas.openxmlformats.org/markup-compatibility/2006">
              <mc:Choice xmlns:v="urn:schemas-microsoft-com:vml" Requires="v">
                <p:oleObj spid="_x0000_s147708" name="数式" r:id="rId4" imgW="5130720" imgH="2095200" progId="Equation.3">
                  <p:embed/>
                </p:oleObj>
              </mc:Choice>
              <mc:Fallback>
                <p:oleObj name="数式" r:id="rId4" imgW="5130720" imgH="2095200" progId="Equation.3">
                  <p:embed/>
                  <p:pic>
                    <p:nvPicPr>
                      <p:cNvPr id="0" name="Object 5"/>
                      <p:cNvPicPr>
                        <a:picLocks noChangeAspect="1" noChangeArrowheads="1"/>
                      </p:cNvPicPr>
                      <p:nvPr/>
                    </p:nvPicPr>
                    <p:blipFill>
                      <a:blip r:embed="rId5"/>
                      <a:srcRect/>
                      <a:stretch>
                        <a:fillRect/>
                      </a:stretch>
                    </p:blipFill>
                    <p:spPr bwMode="auto">
                      <a:xfrm>
                        <a:off x="76200" y="838200"/>
                        <a:ext cx="8956530" cy="36576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09830640"/>
              </p:ext>
            </p:extLst>
          </p:nvPr>
        </p:nvGraphicFramePr>
        <p:xfrm>
          <a:off x="750888" y="4724400"/>
          <a:ext cx="5853112" cy="798513"/>
        </p:xfrm>
        <a:graphic>
          <a:graphicData uri="http://schemas.openxmlformats.org/presentationml/2006/ole">
            <mc:AlternateContent xmlns:mc="http://schemas.openxmlformats.org/markup-compatibility/2006">
              <mc:Choice xmlns:v="urn:schemas-microsoft-com:vml" Requires="v">
                <p:oleObj spid="_x0000_s147709" name="数式" r:id="rId6" imgW="3352680" imgH="457200" progId="Equation.3">
                  <p:embed/>
                </p:oleObj>
              </mc:Choice>
              <mc:Fallback>
                <p:oleObj name="数式" r:id="rId6" imgW="3352680" imgH="457200" progId="Equation.3">
                  <p:embed/>
                  <p:pic>
                    <p:nvPicPr>
                      <p:cNvPr id="0" name="Object 5"/>
                      <p:cNvPicPr>
                        <a:picLocks noChangeAspect="1" noChangeArrowheads="1"/>
                      </p:cNvPicPr>
                      <p:nvPr/>
                    </p:nvPicPr>
                    <p:blipFill>
                      <a:blip r:embed="rId7"/>
                      <a:srcRect/>
                      <a:stretch>
                        <a:fillRect/>
                      </a:stretch>
                    </p:blipFill>
                    <p:spPr bwMode="auto">
                      <a:xfrm>
                        <a:off x="750888" y="4724400"/>
                        <a:ext cx="5853112"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24987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1981200" y="228600"/>
            <a:ext cx="4953000" cy="461665"/>
          </a:xfrm>
          <a:prstGeom prst="rect">
            <a:avLst/>
          </a:prstGeom>
          <a:noFill/>
        </p:spPr>
        <p:txBody>
          <a:bodyPr wrap="square" rtlCol="0">
            <a:spAutoFit/>
          </a:bodyPr>
          <a:lstStyle/>
          <a:p>
            <a:pPr algn="ctr"/>
            <a:r>
              <a:rPr lang="en-US" sz="2400" dirty="0">
                <a:latin typeface="+mj-lt"/>
              </a:rPr>
              <a:t>The Doppler Effect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162736011"/>
              </p:ext>
            </p:extLst>
          </p:nvPr>
        </p:nvGraphicFramePr>
        <p:xfrm>
          <a:off x="598488" y="1066800"/>
          <a:ext cx="5853112" cy="798513"/>
        </p:xfrm>
        <a:graphic>
          <a:graphicData uri="http://schemas.openxmlformats.org/presentationml/2006/ole">
            <mc:AlternateContent xmlns:mc="http://schemas.openxmlformats.org/markup-compatibility/2006">
              <mc:Choice xmlns:v="urn:schemas-microsoft-com:vml" Requires="v">
                <p:oleObj spid="_x0000_s148857" name="数式" r:id="rId4" imgW="3352680" imgH="457200" progId="Equation.3">
                  <p:embed/>
                </p:oleObj>
              </mc:Choice>
              <mc:Fallback>
                <p:oleObj name="数式" r:id="rId4" imgW="3352680" imgH="457200" progId="Equation.3">
                  <p:embed/>
                  <p:pic>
                    <p:nvPicPr>
                      <p:cNvPr id="0" name=""/>
                      <p:cNvPicPr>
                        <a:picLocks noChangeAspect="1" noChangeArrowheads="1"/>
                      </p:cNvPicPr>
                      <p:nvPr/>
                    </p:nvPicPr>
                    <p:blipFill>
                      <a:blip r:embed="rId5"/>
                      <a:srcRect/>
                      <a:stretch>
                        <a:fillRect/>
                      </a:stretch>
                    </p:blipFill>
                    <p:spPr bwMode="auto">
                      <a:xfrm>
                        <a:off x="598488" y="1066800"/>
                        <a:ext cx="5853112"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35" name="Group 34"/>
          <p:cNvGrpSpPr/>
          <p:nvPr/>
        </p:nvGrpSpPr>
        <p:grpSpPr>
          <a:xfrm>
            <a:off x="304800" y="2438400"/>
            <a:ext cx="4191000" cy="3662065"/>
            <a:chOff x="838200" y="2438400"/>
            <a:chExt cx="4191000" cy="3662065"/>
          </a:xfrm>
        </p:grpSpPr>
        <p:grpSp>
          <p:nvGrpSpPr>
            <p:cNvPr id="8" name="Group 7"/>
            <p:cNvGrpSpPr/>
            <p:nvPr/>
          </p:nvGrpSpPr>
          <p:grpSpPr>
            <a:xfrm>
              <a:off x="990600" y="3200400"/>
              <a:ext cx="3048000" cy="2438400"/>
              <a:chOff x="990600" y="3200400"/>
              <a:chExt cx="3048000" cy="2438400"/>
            </a:xfrm>
          </p:grpSpPr>
          <p:cxnSp>
            <p:nvCxnSpPr>
              <p:cNvPr id="9" name="Straight Arrow Connector 8"/>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1447800" y="2971800"/>
              <a:ext cx="3048000" cy="2438400"/>
              <a:chOff x="990600" y="3200400"/>
              <a:chExt cx="3048000" cy="2438400"/>
            </a:xfrm>
          </p:grpSpPr>
          <p:cxnSp>
            <p:nvCxnSpPr>
              <p:cNvPr id="12" name="Straight Arrow Connector 11"/>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4" name="Right Arrow 13"/>
            <p:cNvSpPr/>
            <p:nvPr/>
          </p:nvSpPr>
          <p:spPr>
            <a:xfrm rot="18707894">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7" name="TextBox 16"/>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18" name="TextBox 17"/>
            <p:cNvSpPr txBox="1"/>
            <p:nvPr/>
          </p:nvSpPr>
          <p:spPr>
            <a:xfrm>
              <a:off x="1752600" y="3881735"/>
              <a:ext cx="457200" cy="461665"/>
            </a:xfrm>
            <a:prstGeom prst="rect">
              <a:avLst/>
            </a:prstGeom>
            <a:noFill/>
          </p:spPr>
          <p:txBody>
            <a:bodyPr wrap="square" rtlCol="0">
              <a:spAutoFit/>
            </a:bodyPr>
            <a:lstStyle/>
            <a:p>
              <a:r>
                <a:rPr lang="en-US" sz="2400" b="1" dirty="0">
                  <a:solidFill>
                    <a:srgbClr val="DA32AA"/>
                  </a:solidFill>
                  <a:latin typeface="+mj-lt"/>
                </a:rPr>
                <a:t>v</a:t>
              </a:r>
            </a:p>
          </p:txBody>
        </p:sp>
        <p:sp>
          <p:nvSpPr>
            <p:cNvPr id="28" name="TextBox 27"/>
            <p:cNvSpPr txBox="1"/>
            <p:nvPr/>
          </p:nvSpPr>
          <p:spPr>
            <a:xfrm>
              <a:off x="1371600" y="2438400"/>
              <a:ext cx="457200" cy="461665"/>
            </a:xfrm>
            <a:prstGeom prst="rect">
              <a:avLst/>
            </a:prstGeom>
            <a:noFill/>
          </p:spPr>
          <p:txBody>
            <a:bodyPr wrap="square" rtlCol="0">
              <a:spAutoFit/>
            </a:bodyPr>
            <a:lstStyle/>
            <a:p>
              <a:r>
                <a:rPr lang="en-US" sz="2400" b="1" dirty="0">
                  <a:solidFill>
                    <a:srgbClr val="DA32AA"/>
                  </a:solidFill>
                  <a:latin typeface="+mj-lt"/>
                </a:rPr>
                <a:t>y’</a:t>
              </a:r>
            </a:p>
          </p:txBody>
        </p:sp>
        <p:sp>
          <p:nvSpPr>
            <p:cNvPr id="29" name="Right Arrow 28"/>
            <p:cNvSpPr/>
            <p:nvPr/>
          </p:nvSpPr>
          <p:spPr>
            <a:xfrm rot="19233600">
              <a:off x="2117572" y="3757155"/>
              <a:ext cx="1447800" cy="2286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rot="20099721">
              <a:off x="1739048" y="4492371"/>
              <a:ext cx="1447800" cy="228600"/>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2743200" y="3272135"/>
              <a:ext cx="457200" cy="461665"/>
            </a:xfrm>
            <a:prstGeom prst="rect">
              <a:avLst/>
            </a:prstGeom>
            <a:noFill/>
          </p:spPr>
          <p:txBody>
            <a:bodyPr wrap="square" rtlCol="0">
              <a:spAutoFit/>
            </a:bodyPr>
            <a:lstStyle/>
            <a:p>
              <a:r>
                <a:rPr lang="en-US" sz="2400" b="1" dirty="0">
                  <a:solidFill>
                    <a:srgbClr val="FF0000"/>
                  </a:solidFill>
                  <a:latin typeface="+mj-lt"/>
                </a:rPr>
                <a:t>k’</a:t>
              </a:r>
            </a:p>
          </p:txBody>
        </p:sp>
        <p:sp>
          <p:nvSpPr>
            <p:cNvPr id="32" name="TextBox 31"/>
            <p:cNvSpPr txBox="1"/>
            <p:nvPr/>
          </p:nvSpPr>
          <p:spPr>
            <a:xfrm>
              <a:off x="2579344" y="4554580"/>
              <a:ext cx="457200" cy="461665"/>
            </a:xfrm>
            <a:prstGeom prst="rect">
              <a:avLst/>
            </a:prstGeom>
            <a:noFill/>
          </p:spPr>
          <p:txBody>
            <a:bodyPr wrap="square" rtlCol="0">
              <a:spAutoFit/>
            </a:bodyPr>
            <a:lstStyle/>
            <a:p>
              <a:r>
                <a:rPr lang="en-US" sz="2400" b="1" dirty="0">
                  <a:solidFill>
                    <a:srgbClr val="7030A0"/>
                  </a:solidFill>
                  <a:latin typeface="+mj-lt"/>
                </a:rPr>
                <a:t>k</a:t>
              </a:r>
            </a:p>
          </p:txBody>
        </p:sp>
      </p:grpSp>
      <p:graphicFrame>
        <p:nvGraphicFramePr>
          <p:cNvPr id="33" name="Object 32"/>
          <p:cNvGraphicFramePr>
            <a:graphicFrameLocks noChangeAspect="1"/>
          </p:cNvGraphicFramePr>
          <p:nvPr>
            <p:extLst>
              <p:ext uri="{D42A27DB-BD31-4B8C-83A1-F6EECF244321}">
                <p14:modId xmlns:p14="http://schemas.microsoft.com/office/powerpoint/2010/main" val="3390455913"/>
              </p:ext>
            </p:extLst>
          </p:nvPr>
        </p:nvGraphicFramePr>
        <p:xfrm>
          <a:off x="3505200" y="2198687"/>
          <a:ext cx="5786437" cy="1687513"/>
        </p:xfrm>
        <a:graphic>
          <a:graphicData uri="http://schemas.openxmlformats.org/presentationml/2006/ole">
            <mc:AlternateContent xmlns:mc="http://schemas.openxmlformats.org/markup-compatibility/2006">
              <mc:Choice xmlns:v="urn:schemas-microsoft-com:vml" Requires="v">
                <p:oleObj spid="_x0000_s148858" name="数式" r:id="rId6" imgW="3314520" imgH="965160" progId="Equation.3">
                  <p:embed/>
                </p:oleObj>
              </mc:Choice>
              <mc:Fallback>
                <p:oleObj name="数式" r:id="rId6" imgW="3314520" imgH="965160" progId="Equation.3">
                  <p:embed/>
                  <p:pic>
                    <p:nvPicPr>
                      <p:cNvPr id="0" name="Object 6"/>
                      <p:cNvPicPr>
                        <a:picLocks noChangeAspect="1" noChangeArrowheads="1"/>
                      </p:cNvPicPr>
                      <p:nvPr/>
                    </p:nvPicPr>
                    <p:blipFill>
                      <a:blip r:embed="rId7"/>
                      <a:srcRect/>
                      <a:stretch>
                        <a:fillRect/>
                      </a:stretch>
                    </p:blipFill>
                    <p:spPr bwMode="auto">
                      <a:xfrm>
                        <a:off x="3505200" y="2198687"/>
                        <a:ext cx="5786437" cy="168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3343065913"/>
              </p:ext>
            </p:extLst>
          </p:nvPr>
        </p:nvGraphicFramePr>
        <p:xfrm>
          <a:off x="4949825" y="4048125"/>
          <a:ext cx="3968750" cy="2352675"/>
        </p:xfrm>
        <a:graphic>
          <a:graphicData uri="http://schemas.openxmlformats.org/presentationml/2006/ole">
            <mc:AlternateContent xmlns:mc="http://schemas.openxmlformats.org/markup-compatibility/2006">
              <mc:Choice xmlns:v="urn:schemas-microsoft-com:vml" Requires="v">
                <p:oleObj spid="_x0000_s148859" name="数式" r:id="rId8" imgW="2273040" imgH="1346040" progId="Equation.3">
                  <p:embed/>
                </p:oleObj>
              </mc:Choice>
              <mc:Fallback>
                <p:oleObj name="数式" r:id="rId8" imgW="2273040" imgH="1346040" progId="Equation.3">
                  <p:embed/>
                  <p:pic>
                    <p:nvPicPr>
                      <p:cNvPr id="0" name="Object 32"/>
                      <p:cNvPicPr>
                        <a:picLocks noChangeAspect="1" noChangeArrowheads="1"/>
                      </p:cNvPicPr>
                      <p:nvPr/>
                    </p:nvPicPr>
                    <p:blipFill>
                      <a:blip r:embed="rId9"/>
                      <a:srcRect/>
                      <a:stretch>
                        <a:fillRect/>
                      </a:stretch>
                    </p:blipFill>
                    <p:spPr bwMode="auto">
                      <a:xfrm>
                        <a:off x="4949825" y="4048125"/>
                        <a:ext cx="3968750"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58281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457200" y="457200"/>
            <a:ext cx="7696200" cy="461665"/>
          </a:xfrm>
          <a:prstGeom prst="rect">
            <a:avLst/>
          </a:prstGeom>
          <a:noFill/>
        </p:spPr>
        <p:txBody>
          <a:bodyPr wrap="square" rtlCol="0">
            <a:spAutoFit/>
          </a:bodyPr>
          <a:lstStyle/>
          <a:p>
            <a:r>
              <a:rPr lang="en-US" sz="2400" dirty="0">
                <a:latin typeface="+mj-lt"/>
              </a:rPr>
              <a:t>Electromagnetic Doppler Effect     (</a:t>
            </a:r>
            <a:r>
              <a:rPr lang="en-US" sz="2400" dirty="0">
                <a:latin typeface="Symbol" pitchFamily="18" charset="2"/>
              </a:rPr>
              <a:t>q</a:t>
            </a:r>
            <a:r>
              <a:rPr lang="en-US" sz="2400" dirty="0">
                <a:latin typeface="+mj-lt"/>
              </a:rPr>
              <a:t>=0)</a:t>
            </a:r>
          </a:p>
        </p:txBody>
      </p:sp>
      <p:graphicFrame>
        <p:nvGraphicFramePr>
          <p:cNvPr id="6" name="Object 5"/>
          <p:cNvGraphicFramePr>
            <a:graphicFrameLocks noChangeAspect="1"/>
          </p:cNvGraphicFramePr>
          <p:nvPr>
            <p:extLst>
              <p:ext uri="{D42A27DB-BD31-4B8C-83A1-F6EECF244321}">
                <p14:modId xmlns:p14="http://schemas.microsoft.com/office/powerpoint/2010/main" val="362560415"/>
              </p:ext>
            </p:extLst>
          </p:nvPr>
        </p:nvGraphicFramePr>
        <p:xfrm>
          <a:off x="779462" y="937914"/>
          <a:ext cx="7297738" cy="2725738"/>
        </p:xfrm>
        <a:graphic>
          <a:graphicData uri="http://schemas.openxmlformats.org/presentationml/2006/ole">
            <mc:AlternateContent xmlns:mc="http://schemas.openxmlformats.org/markup-compatibility/2006">
              <mc:Choice xmlns:v="urn:schemas-microsoft-com:vml" Requires="v">
                <p:oleObj spid="_x0000_s149749" name="Equation" r:id="rId4" imgW="2997000" imgH="1117440" progId="Equation.DSMT4">
                  <p:embed/>
                </p:oleObj>
              </mc:Choice>
              <mc:Fallback>
                <p:oleObj name="Equation" r:id="rId4" imgW="2997000" imgH="1117440" progId="Equation.DSMT4">
                  <p:embed/>
                  <p:pic>
                    <p:nvPicPr>
                      <p:cNvPr id="0" name="Object 33"/>
                      <p:cNvPicPr>
                        <a:picLocks noChangeAspect="1" noChangeArrowheads="1"/>
                      </p:cNvPicPr>
                      <p:nvPr/>
                    </p:nvPicPr>
                    <p:blipFill>
                      <a:blip r:embed="rId5"/>
                      <a:srcRect/>
                      <a:stretch>
                        <a:fillRect/>
                      </a:stretch>
                    </p:blipFill>
                    <p:spPr bwMode="auto">
                      <a:xfrm>
                        <a:off x="779462" y="937914"/>
                        <a:ext cx="7297738" cy="2725738"/>
                      </a:xfrm>
                      <a:prstGeom prst="rect">
                        <a:avLst/>
                      </a:prstGeom>
                      <a:noFill/>
                      <a:ln>
                        <a:noFill/>
                      </a:ln>
                    </p:spPr>
                  </p:pic>
                </p:oleObj>
              </mc:Fallback>
            </mc:AlternateContent>
          </a:graphicData>
        </a:graphic>
      </p:graphicFrame>
      <p:sp>
        <p:nvSpPr>
          <p:cNvPr id="7" name="TextBox 6"/>
          <p:cNvSpPr txBox="1"/>
          <p:nvPr/>
        </p:nvSpPr>
        <p:spPr>
          <a:xfrm>
            <a:off x="457200" y="4119524"/>
            <a:ext cx="7696200" cy="461665"/>
          </a:xfrm>
          <a:prstGeom prst="rect">
            <a:avLst/>
          </a:prstGeom>
          <a:noFill/>
        </p:spPr>
        <p:txBody>
          <a:bodyPr wrap="square" rtlCol="0">
            <a:spAutoFit/>
          </a:bodyPr>
          <a:lstStyle/>
          <a:p>
            <a:r>
              <a:rPr lang="en-US" sz="2400" dirty="0">
                <a:latin typeface="+mj-lt"/>
              </a:rPr>
              <a:t>Sound Doppler Effect     (</a:t>
            </a:r>
            <a:r>
              <a:rPr lang="en-US" sz="2400" dirty="0">
                <a:latin typeface="Symbol" pitchFamily="18" charset="2"/>
              </a:rPr>
              <a:t>q</a:t>
            </a:r>
            <a:r>
              <a:rPr lang="en-US" sz="2400" dirty="0">
                <a:latin typeface="+mj-lt"/>
              </a:rPr>
              <a:t>=0)</a:t>
            </a:r>
          </a:p>
        </p:txBody>
      </p:sp>
      <p:graphicFrame>
        <p:nvGraphicFramePr>
          <p:cNvPr id="8" name="Object 7"/>
          <p:cNvGraphicFramePr>
            <a:graphicFrameLocks noChangeAspect="1"/>
          </p:cNvGraphicFramePr>
          <p:nvPr>
            <p:extLst>
              <p:ext uri="{D42A27DB-BD31-4B8C-83A1-F6EECF244321}">
                <p14:modId xmlns:p14="http://schemas.microsoft.com/office/powerpoint/2010/main" val="3841438265"/>
              </p:ext>
            </p:extLst>
          </p:nvPr>
        </p:nvGraphicFramePr>
        <p:xfrm>
          <a:off x="2332037" y="4530973"/>
          <a:ext cx="3946525" cy="1330325"/>
        </p:xfrm>
        <a:graphic>
          <a:graphicData uri="http://schemas.openxmlformats.org/presentationml/2006/ole">
            <mc:AlternateContent xmlns:mc="http://schemas.openxmlformats.org/markup-compatibility/2006">
              <mc:Choice xmlns:v="urn:schemas-microsoft-com:vml" Requires="v">
                <p:oleObj spid="_x0000_s149750" name="数式" r:id="rId6" imgW="1434960" imgH="482400" progId="Equation.3">
                  <p:embed/>
                </p:oleObj>
              </mc:Choice>
              <mc:Fallback>
                <p:oleObj name="数式" r:id="rId6" imgW="1434960" imgH="482400" progId="Equation.3">
                  <p:embed/>
                  <p:pic>
                    <p:nvPicPr>
                      <p:cNvPr id="0" name=""/>
                      <p:cNvPicPr>
                        <a:picLocks noChangeAspect="1" noChangeArrowheads="1"/>
                      </p:cNvPicPr>
                      <p:nvPr/>
                    </p:nvPicPr>
                    <p:blipFill>
                      <a:blip r:embed="rId7"/>
                      <a:srcRect/>
                      <a:stretch>
                        <a:fillRect/>
                      </a:stretch>
                    </p:blipFill>
                    <p:spPr bwMode="auto">
                      <a:xfrm>
                        <a:off x="2332037" y="4530973"/>
                        <a:ext cx="3946525" cy="1330325"/>
                      </a:xfrm>
                      <a:prstGeom prst="rect">
                        <a:avLst/>
                      </a:prstGeom>
                      <a:noFill/>
                      <a:ln>
                        <a:noFill/>
                      </a:ln>
                    </p:spPr>
                  </p:pic>
                </p:oleObj>
              </mc:Fallback>
            </mc:AlternateContent>
          </a:graphicData>
        </a:graphic>
      </p:graphicFrame>
      <p:sp>
        <p:nvSpPr>
          <p:cNvPr id="9" name="TextBox 8"/>
          <p:cNvSpPr txBox="1"/>
          <p:nvPr/>
        </p:nvSpPr>
        <p:spPr>
          <a:xfrm>
            <a:off x="2370932" y="2863736"/>
            <a:ext cx="2057399" cy="830997"/>
          </a:xfrm>
          <a:prstGeom prst="rect">
            <a:avLst/>
          </a:prstGeom>
          <a:noFill/>
        </p:spPr>
        <p:txBody>
          <a:bodyPr wrap="square" rtlCol="0">
            <a:spAutoFit/>
          </a:bodyPr>
          <a:lstStyle/>
          <a:p>
            <a:r>
              <a:rPr lang="en-US" sz="2400" dirty="0">
                <a:latin typeface="+mj-lt"/>
              </a:rPr>
              <a:t>(Thanks to</a:t>
            </a:r>
          </a:p>
          <a:p>
            <a:r>
              <a:rPr lang="en-US" sz="2400" dirty="0">
                <a:latin typeface="+mj-lt"/>
              </a:rPr>
              <a:t> E. </a:t>
            </a:r>
            <a:r>
              <a:rPr lang="en-US" sz="2400">
                <a:latin typeface="+mj-lt"/>
              </a:rPr>
              <a:t>Carlson)</a:t>
            </a:r>
            <a:endParaRPr lang="en-US" sz="2400" dirty="0">
              <a:latin typeface="+mj-lt"/>
            </a:endParaRPr>
          </a:p>
        </p:txBody>
      </p:sp>
    </p:spTree>
    <p:extLst>
      <p:ext uri="{BB962C8B-B14F-4D97-AF65-F5344CB8AC3E}">
        <p14:creationId xmlns:p14="http://schemas.microsoft.com/office/powerpoint/2010/main" val="635536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609600" y="381000"/>
            <a:ext cx="7239000" cy="461665"/>
          </a:xfrm>
          <a:prstGeom prst="rect">
            <a:avLst/>
          </a:prstGeom>
          <a:noFill/>
        </p:spPr>
        <p:txBody>
          <a:bodyPr wrap="square" rtlCol="0">
            <a:spAutoFit/>
          </a:bodyPr>
          <a:lstStyle/>
          <a:p>
            <a:r>
              <a:rPr lang="en-US" sz="2400" dirty="0">
                <a:latin typeface="+mj-lt"/>
              </a:rPr>
              <a:t>Lorentz transformation of the velocity</a:t>
            </a:r>
          </a:p>
        </p:txBody>
      </p:sp>
      <p:graphicFrame>
        <p:nvGraphicFramePr>
          <p:cNvPr id="6" name="Object 5"/>
          <p:cNvGraphicFramePr>
            <a:graphicFrameLocks noChangeAspect="1"/>
          </p:cNvGraphicFramePr>
          <p:nvPr>
            <p:extLst>
              <p:ext uri="{D42A27DB-BD31-4B8C-83A1-F6EECF244321}">
                <p14:modId xmlns:p14="http://schemas.microsoft.com/office/powerpoint/2010/main" val="3124604172"/>
              </p:ext>
            </p:extLst>
          </p:nvPr>
        </p:nvGraphicFramePr>
        <p:xfrm>
          <a:off x="1143000" y="990600"/>
          <a:ext cx="5151438" cy="2146300"/>
        </p:xfrm>
        <a:graphic>
          <a:graphicData uri="http://schemas.openxmlformats.org/presentationml/2006/ole">
            <mc:AlternateContent xmlns:mc="http://schemas.openxmlformats.org/markup-compatibility/2006">
              <mc:Choice xmlns:v="urn:schemas-microsoft-com:vml" Requires="v">
                <p:oleObj spid="_x0000_s150771" name="数式" r:id="rId4" imgW="2590800" imgH="1079500" progId="Equation.3">
                  <p:embed/>
                </p:oleObj>
              </mc:Choice>
              <mc:Fallback>
                <p:oleObj name="数式" r:id="rId4" imgW="2590800" imgH="1079500" progId="Equation.3">
                  <p:embed/>
                  <p:pic>
                    <p:nvPicPr>
                      <p:cNvPr id="0" name="Object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990600"/>
                        <a:ext cx="5151438"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09600" y="3124200"/>
            <a:ext cx="7239000" cy="461665"/>
          </a:xfrm>
          <a:prstGeom prst="rect">
            <a:avLst/>
          </a:prstGeom>
          <a:noFill/>
        </p:spPr>
        <p:txBody>
          <a:bodyPr wrap="square" rtlCol="0">
            <a:spAutoFit/>
          </a:bodyPr>
          <a:lstStyle/>
          <a:p>
            <a:r>
              <a:rPr lang="en-US" sz="2400" dirty="0">
                <a:latin typeface="+mj-lt"/>
              </a:rPr>
              <a:t>For an infinitesimal increment:</a:t>
            </a:r>
          </a:p>
        </p:txBody>
      </p:sp>
      <p:graphicFrame>
        <p:nvGraphicFramePr>
          <p:cNvPr id="8" name="Object 7"/>
          <p:cNvGraphicFramePr>
            <a:graphicFrameLocks noChangeAspect="1"/>
          </p:cNvGraphicFramePr>
          <p:nvPr>
            <p:extLst>
              <p:ext uri="{D42A27DB-BD31-4B8C-83A1-F6EECF244321}">
                <p14:modId xmlns:p14="http://schemas.microsoft.com/office/powerpoint/2010/main" val="107943524"/>
              </p:ext>
            </p:extLst>
          </p:nvPr>
        </p:nvGraphicFramePr>
        <p:xfrm>
          <a:off x="1143000" y="3595009"/>
          <a:ext cx="5151438" cy="2171700"/>
        </p:xfrm>
        <a:graphic>
          <a:graphicData uri="http://schemas.openxmlformats.org/presentationml/2006/ole">
            <mc:AlternateContent xmlns:mc="http://schemas.openxmlformats.org/markup-compatibility/2006">
              <mc:Choice xmlns:v="urn:schemas-microsoft-com:vml" Requires="v">
                <p:oleObj spid="_x0000_s150772" name="数式" r:id="rId6" imgW="2590560" imgH="1091880" progId="Equation.3">
                  <p:embed/>
                </p:oleObj>
              </mc:Choice>
              <mc:Fallback>
                <p:oleObj name="数式" r:id="rId6" imgW="2590560" imgH="1091880" progId="Equation.3">
                  <p:embed/>
                  <p:pic>
                    <p:nvPicPr>
                      <p:cNvPr id="0" name=""/>
                      <p:cNvPicPr>
                        <a:picLocks noChangeAspect="1" noChangeArrowheads="1"/>
                      </p:cNvPicPr>
                      <p:nvPr/>
                    </p:nvPicPr>
                    <p:blipFill>
                      <a:blip r:embed="rId7"/>
                      <a:srcRect/>
                      <a:stretch>
                        <a:fillRect/>
                      </a:stretch>
                    </p:blipFill>
                    <p:spPr bwMode="auto">
                      <a:xfrm>
                        <a:off x="1143000" y="3595009"/>
                        <a:ext cx="5151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08251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E4760E5-63C3-4A74-BDA5-47A1445B7E7D}"/>
              </a:ext>
            </a:extLst>
          </p:cNvPr>
          <p:cNvPicPr>
            <a:picLocks noChangeAspect="1"/>
          </p:cNvPicPr>
          <p:nvPr/>
        </p:nvPicPr>
        <p:blipFill>
          <a:blip r:embed="rId3"/>
          <a:stretch>
            <a:fillRect/>
          </a:stretch>
        </p:blipFill>
        <p:spPr>
          <a:xfrm>
            <a:off x="0" y="912223"/>
            <a:ext cx="9144000" cy="5033554"/>
          </a:xfrm>
          <a:prstGeom prst="rect">
            <a:avLst/>
          </a:prstGeom>
        </p:spPr>
      </p:pic>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15766" y="1676400"/>
            <a:ext cx="8915400" cy="381000"/>
          </a:xfrm>
          <a:prstGeom prst="rect">
            <a:avLst/>
          </a:prstGeom>
          <a:solidFill>
            <a:srgbClr val="DA32AA">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609600" y="381000"/>
            <a:ext cx="7239000" cy="461665"/>
          </a:xfrm>
          <a:prstGeom prst="rect">
            <a:avLst/>
          </a:prstGeom>
          <a:noFill/>
        </p:spPr>
        <p:txBody>
          <a:bodyPr wrap="square" rtlCol="0">
            <a:spAutoFit/>
          </a:bodyPr>
          <a:lstStyle/>
          <a:p>
            <a:r>
              <a:rPr lang="en-US" sz="2400" dirty="0">
                <a:latin typeface="+mj-lt"/>
              </a:rPr>
              <a:t>Lorentz transformation of the velocity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3997897159"/>
              </p:ext>
            </p:extLst>
          </p:nvPr>
        </p:nvGraphicFramePr>
        <p:xfrm>
          <a:off x="1143000" y="860953"/>
          <a:ext cx="5151438" cy="2171700"/>
        </p:xfrm>
        <a:graphic>
          <a:graphicData uri="http://schemas.openxmlformats.org/presentationml/2006/ole">
            <mc:AlternateContent xmlns:mc="http://schemas.openxmlformats.org/markup-compatibility/2006">
              <mc:Choice xmlns:v="urn:schemas-microsoft-com:vml" Requires="v">
                <p:oleObj spid="_x0000_s151929" name="数式" r:id="rId4" imgW="2590560" imgH="1091880" progId="Equation.3">
                  <p:embed/>
                </p:oleObj>
              </mc:Choice>
              <mc:Fallback>
                <p:oleObj name="数式" r:id="rId4" imgW="2590560" imgH="1091880" progId="Equation.3">
                  <p:embed/>
                  <p:pic>
                    <p:nvPicPr>
                      <p:cNvPr id="0" name=""/>
                      <p:cNvPicPr>
                        <a:picLocks noChangeAspect="1" noChangeArrowheads="1"/>
                      </p:cNvPicPr>
                      <p:nvPr/>
                    </p:nvPicPr>
                    <p:blipFill>
                      <a:blip r:embed="rId5"/>
                      <a:srcRect/>
                      <a:stretch>
                        <a:fillRect/>
                      </a:stretch>
                    </p:blipFill>
                    <p:spPr bwMode="auto">
                      <a:xfrm>
                        <a:off x="1143000" y="860953"/>
                        <a:ext cx="5151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760389031"/>
              </p:ext>
            </p:extLst>
          </p:nvPr>
        </p:nvGraphicFramePr>
        <p:xfrm>
          <a:off x="1193800" y="3048000"/>
          <a:ext cx="5278438" cy="1614488"/>
        </p:xfrm>
        <a:graphic>
          <a:graphicData uri="http://schemas.openxmlformats.org/presentationml/2006/ole">
            <mc:AlternateContent xmlns:mc="http://schemas.openxmlformats.org/markup-compatibility/2006">
              <mc:Choice xmlns:v="urn:schemas-microsoft-com:vml" Requires="v">
                <p:oleObj spid="_x0000_s151930" name="数式" r:id="rId6" imgW="2654280" imgH="812520" progId="Equation.3">
                  <p:embed/>
                </p:oleObj>
              </mc:Choice>
              <mc:Fallback>
                <p:oleObj name="数式" r:id="rId6" imgW="2654280" imgH="812520" progId="Equation.3">
                  <p:embed/>
                  <p:pic>
                    <p:nvPicPr>
                      <p:cNvPr id="0" name="Object 7"/>
                      <p:cNvPicPr>
                        <a:picLocks noChangeAspect="1" noChangeArrowheads="1"/>
                      </p:cNvPicPr>
                      <p:nvPr/>
                    </p:nvPicPr>
                    <p:blipFill>
                      <a:blip r:embed="rId7"/>
                      <a:srcRect/>
                      <a:stretch>
                        <a:fillRect/>
                      </a:stretch>
                    </p:blipFill>
                    <p:spPr bwMode="auto">
                      <a:xfrm>
                        <a:off x="1193800" y="3048000"/>
                        <a:ext cx="5278438" cy="161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434335328"/>
              </p:ext>
            </p:extLst>
          </p:nvPr>
        </p:nvGraphicFramePr>
        <p:xfrm>
          <a:off x="1309688" y="4710113"/>
          <a:ext cx="4949825" cy="1766887"/>
        </p:xfrm>
        <a:graphic>
          <a:graphicData uri="http://schemas.openxmlformats.org/presentationml/2006/ole">
            <mc:AlternateContent xmlns:mc="http://schemas.openxmlformats.org/markup-compatibility/2006">
              <mc:Choice xmlns:v="urn:schemas-microsoft-com:vml" Requires="v">
                <p:oleObj spid="_x0000_s151931" name="数式" r:id="rId8" imgW="2489040" imgH="888840" progId="Equation.3">
                  <p:embed/>
                </p:oleObj>
              </mc:Choice>
              <mc:Fallback>
                <p:oleObj name="数式" r:id="rId8" imgW="2489040" imgH="888840" progId="Equation.3">
                  <p:embed/>
                  <p:pic>
                    <p:nvPicPr>
                      <p:cNvPr id="0" name="Object 7"/>
                      <p:cNvPicPr>
                        <a:picLocks noChangeAspect="1" noChangeArrowheads="1"/>
                      </p:cNvPicPr>
                      <p:nvPr/>
                    </p:nvPicPr>
                    <p:blipFill>
                      <a:blip r:embed="rId9"/>
                      <a:srcRect/>
                      <a:stretch>
                        <a:fillRect/>
                      </a:stretch>
                    </p:blipFill>
                    <p:spPr bwMode="auto">
                      <a:xfrm>
                        <a:off x="1309688" y="4710113"/>
                        <a:ext cx="4949825"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23061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381000" y="381000"/>
            <a:ext cx="7696200" cy="461665"/>
          </a:xfrm>
          <a:prstGeom prst="rect">
            <a:avLst/>
          </a:prstGeom>
          <a:noFill/>
        </p:spPr>
        <p:txBody>
          <a:bodyPr wrap="square" rtlCol="0">
            <a:spAutoFit/>
          </a:bodyPr>
          <a:lstStyle/>
          <a:p>
            <a:r>
              <a:rPr lang="en-US" sz="2400" dirty="0">
                <a:latin typeface="+mj-lt"/>
              </a:rPr>
              <a:t>Summary of velocity relationships</a:t>
            </a:r>
          </a:p>
        </p:txBody>
      </p:sp>
      <p:graphicFrame>
        <p:nvGraphicFramePr>
          <p:cNvPr id="6" name="Object 5"/>
          <p:cNvGraphicFramePr>
            <a:graphicFrameLocks noChangeAspect="1"/>
          </p:cNvGraphicFramePr>
          <p:nvPr>
            <p:extLst>
              <p:ext uri="{D42A27DB-BD31-4B8C-83A1-F6EECF244321}">
                <p14:modId xmlns:p14="http://schemas.microsoft.com/office/powerpoint/2010/main" val="2819212062"/>
              </p:ext>
            </p:extLst>
          </p:nvPr>
        </p:nvGraphicFramePr>
        <p:xfrm>
          <a:off x="173038" y="1066800"/>
          <a:ext cx="6434137" cy="3951288"/>
        </p:xfrm>
        <a:graphic>
          <a:graphicData uri="http://schemas.openxmlformats.org/presentationml/2006/ole">
            <mc:AlternateContent xmlns:mc="http://schemas.openxmlformats.org/markup-compatibility/2006">
              <mc:Choice xmlns:v="urn:schemas-microsoft-com:vml" Requires="v">
                <p:oleObj spid="_x0000_s181302" name="Equation" r:id="rId4" imgW="2336760" imgH="1434960" progId="Equation.DSMT4">
                  <p:embed/>
                </p:oleObj>
              </mc:Choice>
              <mc:Fallback>
                <p:oleObj name="Equation" r:id="rId4" imgW="2336760" imgH="1434960" progId="Equation.DSMT4">
                  <p:embed/>
                  <p:pic>
                    <p:nvPicPr>
                      <p:cNvPr id="10" name="Object 9"/>
                      <p:cNvPicPr>
                        <a:picLocks noChangeAspect="1" noChangeArrowheads="1"/>
                      </p:cNvPicPr>
                      <p:nvPr/>
                    </p:nvPicPr>
                    <p:blipFill>
                      <a:blip r:embed="rId5"/>
                      <a:srcRect/>
                      <a:stretch>
                        <a:fillRect/>
                      </a:stretch>
                    </p:blipFill>
                    <p:spPr bwMode="auto">
                      <a:xfrm>
                        <a:off x="173038" y="1066800"/>
                        <a:ext cx="6434137" cy="39512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66771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352425" y="1524000"/>
            <a:ext cx="8439150" cy="3810000"/>
          </a:xfrm>
          <a:prstGeom prst="rect">
            <a:avLst/>
          </a:prstGeom>
        </p:spPr>
      </p:pic>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1524000" y="2209800"/>
            <a:ext cx="914400" cy="461665"/>
          </a:xfrm>
          <a:prstGeom prst="rect">
            <a:avLst/>
          </a:prstGeom>
          <a:noFill/>
        </p:spPr>
        <p:txBody>
          <a:bodyPr wrap="square" rtlCol="0">
            <a:spAutoFit/>
          </a:bodyPr>
          <a:lstStyle/>
          <a:p>
            <a:r>
              <a:rPr lang="en-US" sz="2400" i="1" dirty="0" err="1">
                <a:latin typeface="+mj-lt"/>
              </a:rPr>
              <a:t>u</a:t>
            </a:r>
            <a:r>
              <a:rPr lang="en-US" sz="2400" i="1" baseline="-25000" dirty="0" err="1">
                <a:latin typeface="+mj-lt"/>
              </a:rPr>
              <a:t>x</a:t>
            </a:r>
            <a:r>
              <a:rPr lang="en-US" sz="2400" i="1" dirty="0">
                <a:latin typeface="+mj-lt"/>
              </a:rPr>
              <a:t>/c</a:t>
            </a:r>
          </a:p>
        </p:txBody>
      </p:sp>
      <p:sp>
        <p:nvSpPr>
          <p:cNvPr id="7" name="TextBox 6"/>
          <p:cNvSpPr txBox="1"/>
          <p:nvPr/>
        </p:nvSpPr>
        <p:spPr>
          <a:xfrm>
            <a:off x="1676400" y="3272135"/>
            <a:ext cx="914400" cy="461665"/>
          </a:xfrm>
          <a:prstGeom prst="rect">
            <a:avLst/>
          </a:prstGeom>
          <a:noFill/>
        </p:spPr>
        <p:txBody>
          <a:bodyPr wrap="square" rtlCol="0">
            <a:spAutoFit/>
          </a:bodyPr>
          <a:lstStyle/>
          <a:p>
            <a:r>
              <a:rPr lang="en-US" sz="2400" i="1" dirty="0" err="1">
                <a:latin typeface="+mj-lt"/>
              </a:rPr>
              <a:t>u</a:t>
            </a:r>
            <a:r>
              <a:rPr lang="en-US" sz="2400" i="1" baseline="-25000" dirty="0" err="1">
                <a:latin typeface="+mj-lt"/>
              </a:rPr>
              <a:t>y</a:t>
            </a:r>
            <a:r>
              <a:rPr lang="en-US" sz="2400" i="1" dirty="0">
                <a:latin typeface="+mj-lt"/>
              </a:rPr>
              <a:t>/c</a:t>
            </a:r>
          </a:p>
        </p:txBody>
      </p:sp>
      <p:sp>
        <p:nvSpPr>
          <p:cNvPr id="6" name="TextBox 5"/>
          <p:cNvSpPr txBox="1"/>
          <p:nvPr/>
        </p:nvSpPr>
        <p:spPr>
          <a:xfrm>
            <a:off x="339415" y="389363"/>
            <a:ext cx="7696200" cy="830997"/>
          </a:xfrm>
          <a:prstGeom prst="rect">
            <a:avLst/>
          </a:prstGeom>
          <a:noFill/>
        </p:spPr>
        <p:txBody>
          <a:bodyPr wrap="square" rtlCol="0">
            <a:spAutoFit/>
          </a:bodyPr>
          <a:lstStyle/>
          <a:p>
            <a:r>
              <a:rPr lang="en-US" sz="2400" dirty="0">
                <a:latin typeface="+mj-lt"/>
              </a:rPr>
              <a:t>Example of  velocity variation with </a:t>
            </a:r>
            <a:r>
              <a:rPr lang="en-US" sz="2400" dirty="0">
                <a:latin typeface="Symbol" pitchFamily="18" charset="2"/>
              </a:rPr>
              <a:t>b:</a:t>
            </a:r>
          </a:p>
          <a:p>
            <a:r>
              <a:rPr lang="en-US" sz="2400" dirty="0">
                <a:latin typeface="Symbol" pitchFamily="18" charset="2"/>
              </a:rPr>
              <a:t>     (</a:t>
            </a:r>
            <a:r>
              <a:rPr lang="en-US" sz="2400" i="1" dirty="0" err="1"/>
              <a:t>u’</a:t>
            </a:r>
            <a:r>
              <a:rPr lang="en-US" sz="2400" i="1" baseline="-25000" dirty="0" err="1"/>
              <a:t>x</a:t>
            </a:r>
            <a:r>
              <a:rPr lang="en-US" sz="2400" i="1" dirty="0"/>
              <a:t>/c</a:t>
            </a:r>
            <a:r>
              <a:rPr lang="en-US" sz="2400" dirty="0"/>
              <a:t>=</a:t>
            </a:r>
            <a:r>
              <a:rPr lang="en-US" sz="2400" i="1" dirty="0"/>
              <a:t> </a:t>
            </a:r>
            <a:r>
              <a:rPr lang="en-US" sz="2400" i="1" dirty="0" err="1"/>
              <a:t>u’</a:t>
            </a:r>
            <a:r>
              <a:rPr lang="en-US" sz="2400" i="1" baseline="-25000" dirty="0" err="1"/>
              <a:t>y</a:t>
            </a:r>
            <a:r>
              <a:rPr lang="en-US" sz="2400" i="1" dirty="0"/>
              <a:t>/c</a:t>
            </a:r>
            <a:r>
              <a:rPr lang="en-US" sz="2400" dirty="0"/>
              <a:t>=0.5)</a:t>
            </a:r>
            <a:endParaRPr lang="en-US" sz="2400" dirty="0">
              <a:latin typeface="+mj-lt"/>
            </a:endParaRPr>
          </a:p>
        </p:txBody>
      </p:sp>
    </p:spTree>
    <p:extLst>
      <p:ext uri="{BB962C8B-B14F-4D97-AF65-F5344CB8AC3E}">
        <p14:creationId xmlns:p14="http://schemas.microsoft.com/office/powerpoint/2010/main" val="232200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89581733"/>
              </p:ext>
            </p:extLst>
          </p:nvPr>
        </p:nvGraphicFramePr>
        <p:xfrm>
          <a:off x="609600" y="198437"/>
          <a:ext cx="7726363" cy="6157913"/>
        </p:xfrm>
        <a:graphic>
          <a:graphicData uri="http://schemas.openxmlformats.org/presentationml/2006/ole">
            <mc:AlternateContent xmlns:mc="http://schemas.openxmlformats.org/markup-compatibility/2006">
              <mc:Choice xmlns:v="urn:schemas-microsoft-com:vml" Requires="v">
                <p:oleObj spid="_x0000_s178252" name="Equation" r:id="rId4" imgW="3886200" imgH="3098520" progId="Equation.DSMT4">
                  <p:embed/>
                </p:oleObj>
              </mc:Choice>
              <mc:Fallback>
                <p:oleObj name="Equation" r:id="rId4" imgW="3886200" imgH="3098520" progId="Equation.DSMT4">
                  <p:embed/>
                  <p:pic>
                    <p:nvPicPr>
                      <p:cNvPr id="0" name=""/>
                      <p:cNvPicPr>
                        <a:picLocks noChangeAspect="1" noChangeArrowheads="1"/>
                      </p:cNvPicPr>
                      <p:nvPr/>
                    </p:nvPicPr>
                    <p:blipFill>
                      <a:blip r:embed="rId5"/>
                      <a:srcRect/>
                      <a:stretch>
                        <a:fillRect/>
                      </a:stretch>
                    </p:blipFill>
                    <p:spPr bwMode="auto">
                      <a:xfrm>
                        <a:off x="609600" y="198437"/>
                        <a:ext cx="7726363" cy="615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95013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609600" y="150167"/>
            <a:ext cx="7239000" cy="461665"/>
          </a:xfrm>
          <a:prstGeom prst="rect">
            <a:avLst/>
          </a:prstGeom>
          <a:noFill/>
        </p:spPr>
        <p:txBody>
          <a:bodyPr wrap="square" rtlCol="0">
            <a:spAutoFit/>
          </a:bodyPr>
          <a:lstStyle/>
          <a:p>
            <a:r>
              <a:rPr lang="en-US" sz="2400" dirty="0">
                <a:latin typeface="+mj-lt"/>
              </a:rPr>
              <a:t>Velocity transformations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140150850"/>
              </p:ext>
            </p:extLst>
          </p:nvPr>
        </p:nvGraphicFramePr>
        <p:xfrm>
          <a:off x="304800" y="577731"/>
          <a:ext cx="8744320" cy="3299171"/>
        </p:xfrm>
        <a:graphic>
          <a:graphicData uri="http://schemas.openxmlformats.org/presentationml/2006/ole">
            <mc:AlternateContent xmlns:mc="http://schemas.openxmlformats.org/markup-compatibility/2006">
              <mc:Choice xmlns:v="urn:schemas-microsoft-com:vml" Requires="v">
                <p:oleObj spid="_x0000_s169130" name="Equation" r:id="rId4" imgW="7137360" imgH="2692080" progId="Equation.DSMT4">
                  <p:embed/>
                </p:oleObj>
              </mc:Choice>
              <mc:Fallback>
                <p:oleObj name="Equation" r:id="rId4" imgW="7137360" imgH="2692080" progId="Equation.DSMT4">
                  <p:embed/>
                  <p:pic>
                    <p:nvPicPr>
                      <p:cNvPr id="0" name=""/>
                      <p:cNvPicPr>
                        <a:picLocks noChangeAspect="1" noChangeArrowheads="1"/>
                      </p:cNvPicPr>
                      <p:nvPr/>
                    </p:nvPicPr>
                    <p:blipFill>
                      <a:blip r:embed="rId5"/>
                      <a:srcRect/>
                      <a:stretch>
                        <a:fillRect/>
                      </a:stretch>
                    </p:blipFill>
                    <p:spPr bwMode="auto">
                      <a:xfrm>
                        <a:off x="304800" y="577731"/>
                        <a:ext cx="8744320" cy="3299171"/>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28083535"/>
              </p:ext>
            </p:extLst>
          </p:nvPr>
        </p:nvGraphicFramePr>
        <p:xfrm>
          <a:off x="3127375" y="3887788"/>
          <a:ext cx="3990975" cy="2701925"/>
        </p:xfrm>
        <a:graphic>
          <a:graphicData uri="http://schemas.openxmlformats.org/presentationml/2006/ole">
            <mc:AlternateContent xmlns:mc="http://schemas.openxmlformats.org/markup-compatibility/2006">
              <mc:Choice xmlns:v="urn:schemas-microsoft-com:vml" Requires="v">
                <p:oleObj spid="_x0000_s169131" name="Equation" r:id="rId6" imgW="2006280" imgH="1358640" progId="Equation.DSMT4">
                  <p:embed/>
                </p:oleObj>
              </mc:Choice>
              <mc:Fallback>
                <p:oleObj name="Equation" r:id="rId6" imgW="2006280" imgH="1358640" progId="Equation.DSMT4">
                  <p:embed/>
                  <p:pic>
                    <p:nvPicPr>
                      <p:cNvPr id="0" name=""/>
                      <p:cNvPicPr>
                        <a:picLocks noChangeAspect="1" noChangeArrowheads="1"/>
                      </p:cNvPicPr>
                      <p:nvPr/>
                    </p:nvPicPr>
                    <p:blipFill>
                      <a:blip r:embed="rId7"/>
                      <a:srcRect/>
                      <a:stretch>
                        <a:fillRect/>
                      </a:stretch>
                    </p:blipFill>
                    <p:spPr bwMode="auto">
                      <a:xfrm>
                        <a:off x="3127375" y="3887788"/>
                        <a:ext cx="3990975" cy="270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762000" y="4948535"/>
            <a:ext cx="2667000" cy="461665"/>
          </a:xfrm>
          <a:prstGeom prst="rect">
            <a:avLst/>
          </a:prstGeom>
          <a:noFill/>
        </p:spPr>
        <p:txBody>
          <a:bodyPr wrap="square" rtlCol="0">
            <a:spAutoFit/>
          </a:bodyPr>
          <a:lstStyle/>
          <a:p>
            <a:r>
              <a:rPr lang="en-US" sz="2400" dirty="0">
                <a:latin typeface="+mj-lt"/>
              </a:rPr>
              <a:t>Velocity 4-vector:</a:t>
            </a:r>
          </a:p>
        </p:txBody>
      </p:sp>
    </p:spTree>
    <p:extLst>
      <p:ext uri="{BB962C8B-B14F-4D97-AF65-F5344CB8AC3E}">
        <p14:creationId xmlns:p14="http://schemas.microsoft.com/office/powerpoint/2010/main" val="7793063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152400" y="228600"/>
            <a:ext cx="6705600" cy="461665"/>
          </a:xfrm>
          <a:prstGeom prst="rect">
            <a:avLst/>
          </a:prstGeom>
          <a:noFill/>
        </p:spPr>
        <p:txBody>
          <a:bodyPr wrap="square" rtlCol="0">
            <a:spAutoFit/>
          </a:bodyPr>
          <a:lstStyle/>
          <a:p>
            <a:r>
              <a:rPr lang="en-US" sz="2400" dirty="0">
                <a:latin typeface="+mj-lt"/>
              </a:rPr>
              <a:t>Some details:</a:t>
            </a:r>
          </a:p>
        </p:txBody>
      </p:sp>
      <p:graphicFrame>
        <p:nvGraphicFramePr>
          <p:cNvPr id="6" name="Object 5"/>
          <p:cNvGraphicFramePr>
            <a:graphicFrameLocks noChangeAspect="1"/>
          </p:cNvGraphicFramePr>
          <p:nvPr>
            <p:extLst>
              <p:ext uri="{D42A27DB-BD31-4B8C-83A1-F6EECF244321}">
                <p14:modId xmlns:p14="http://schemas.microsoft.com/office/powerpoint/2010/main" val="1012414232"/>
              </p:ext>
            </p:extLst>
          </p:nvPr>
        </p:nvGraphicFramePr>
        <p:xfrm>
          <a:off x="478971" y="1109662"/>
          <a:ext cx="8277225" cy="4638676"/>
        </p:xfrm>
        <a:graphic>
          <a:graphicData uri="http://schemas.openxmlformats.org/presentationml/2006/ole">
            <mc:AlternateContent xmlns:mc="http://schemas.openxmlformats.org/markup-compatibility/2006">
              <mc:Choice xmlns:v="urn:schemas-microsoft-com:vml" Requires="v">
                <p:oleObj spid="_x0000_s179271" name="Equation" r:id="rId4" imgW="6756120" imgH="3784320" progId="Equation.DSMT4">
                  <p:embed/>
                </p:oleObj>
              </mc:Choice>
              <mc:Fallback>
                <p:oleObj name="Equation" r:id="rId4" imgW="6756120" imgH="3784320" progId="Equation.DSMT4">
                  <p:embed/>
                  <p:pic>
                    <p:nvPicPr>
                      <p:cNvPr id="0" name=""/>
                      <p:cNvPicPr>
                        <a:picLocks noChangeAspect="1" noChangeArrowheads="1"/>
                      </p:cNvPicPr>
                      <p:nvPr/>
                    </p:nvPicPr>
                    <p:blipFill>
                      <a:blip r:embed="rId5"/>
                      <a:srcRect/>
                      <a:stretch>
                        <a:fillRect/>
                      </a:stretch>
                    </p:blipFill>
                    <p:spPr bwMode="auto">
                      <a:xfrm>
                        <a:off x="478971" y="1109662"/>
                        <a:ext cx="8277225" cy="463867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188458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304800" y="226367"/>
            <a:ext cx="6858000" cy="461665"/>
          </a:xfrm>
          <a:prstGeom prst="rect">
            <a:avLst/>
          </a:prstGeom>
          <a:noFill/>
        </p:spPr>
        <p:txBody>
          <a:bodyPr wrap="square" rtlCol="0">
            <a:spAutoFit/>
          </a:bodyPr>
          <a:lstStyle/>
          <a:p>
            <a:r>
              <a:rPr lang="en-US" sz="2400" dirty="0">
                <a:latin typeface="+mj-lt"/>
              </a:rPr>
              <a:t>Significance of 4-velocity vector:</a:t>
            </a:r>
          </a:p>
        </p:txBody>
      </p:sp>
      <p:graphicFrame>
        <p:nvGraphicFramePr>
          <p:cNvPr id="6" name="Object 5"/>
          <p:cNvGraphicFramePr>
            <a:graphicFrameLocks noChangeAspect="1"/>
          </p:cNvGraphicFramePr>
          <p:nvPr>
            <p:extLst>
              <p:ext uri="{D42A27DB-BD31-4B8C-83A1-F6EECF244321}">
                <p14:modId xmlns:p14="http://schemas.microsoft.com/office/powerpoint/2010/main" val="2380140962"/>
              </p:ext>
            </p:extLst>
          </p:nvPr>
        </p:nvGraphicFramePr>
        <p:xfrm>
          <a:off x="4989513" y="30163"/>
          <a:ext cx="1011237" cy="1868487"/>
        </p:xfrm>
        <a:graphic>
          <a:graphicData uri="http://schemas.openxmlformats.org/presentationml/2006/ole">
            <mc:AlternateContent xmlns:mc="http://schemas.openxmlformats.org/markup-compatibility/2006">
              <mc:Choice xmlns:v="urn:schemas-microsoft-com:vml" Requires="v">
                <p:oleObj spid="_x0000_s170229" name="数式" r:id="rId4" imgW="507960" imgH="939600" progId="Equation.3">
                  <p:embed/>
                </p:oleObj>
              </mc:Choice>
              <mc:Fallback>
                <p:oleObj name="数式" r:id="rId4" imgW="507960" imgH="939600" progId="Equation.3">
                  <p:embed/>
                  <p:pic>
                    <p:nvPicPr>
                      <p:cNvPr id="0" name=""/>
                      <p:cNvPicPr>
                        <a:picLocks noChangeAspect="1" noChangeArrowheads="1"/>
                      </p:cNvPicPr>
                      <p:nvPr/>
                    </p:nvPicPr>
                    <p:blipFill>
                      <a:blip r:embed="rId5"/>
                      <a:srcRect/>
                      <a:stretch>
                        <a:fillRect/>
                      </a:stretch>
                    </p:blipFill>
                    <p:spPr bwMode="auto">
                      <a:xfrm>
                        <a:off x="4989513" y="30163"/>
                        <a:ext cx="1011237" cy="186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158699371"/>
              </p:ext>
            </p:extLst>
          </p:nvPr>
        </p:nvGraphicFramePr>
        <p:xfrm>
          <a:off x="2538413" y="2341563"/>
          <a:ext cx="3789362" cy="1868487"/>
        </p:xfrm>
        <a:graphic>
          <a:graphicData uri="http://schemas.openxmlformats.org/presentationml/2006/ole">
            <mc:AlternateContent xmlns:mc="http://schemas.openxmlformats.org/markup-compatibility/2006">
              <mc:Choice xmlns:v="urn:schemas-microsoft-com:vml" Requires="v">
                <p:oleObj spid="_x0000_s170230" name="数式" r:id="rId6" imgW="1904760" imgH="939600" progId="Equation.3">
                  <p:embed/>
                </p:oleObj>
              </mc:Choice>
              <mc:Fallback>
                <p:oleObj name="数式" r:id="rId6" imgW="1904760" imgH="939600" progId="Equation.3">
                  <p:embed/>
                  <p:pic>
                    <p:nvPicPr>
                      <p:cNvPr id="0" name=""/>
                      <p:cNvPicPr>
                        <a:picLocks noChangeAspect="1" noChangeArrowheads="1"/>
                      </p:cNvPicPr>
                      <p:nvPr/>
                    </p:nvPicPr>
                    <p:blipFill>
                      <a:blip r:embed="rId7"/>
                      <a:srcRect/>
                      <a:stretch>
                        <a:fillRect/>
                      </a:stretch>
                    </p:blipFill>
                    <p:spPr bwMode="auto">
                      <a:xfrm>
                        <a:off x="2538413" y="2341563"/>
                        <a:ext cx="3789362" cy="186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320040" y="1900981"/>
            <a:ext cx="7391400" cy="830997"/>
          </a:xfrm>
          <a:prstGeom prst="rect">
            <a:avLst/>
          </a:prstGeom>
          <a:noFill/>
        </p:spPr>
        <p:txBody>
          <a:bodyPr wrap="square" rtlCol="0">
            <a:spAutoFit/>
          </a:bodyPr>
          <a:lstStyle/>
          <a:p>
            <a:r>
              <a:rPr lang="en-US" sz="2400" dirty="0">
                <a:latin typeface="+mj-lt"/>
              </a:rPr>
              <a:t>Introduce the “rest” mass</a:t>
            </a:r>
            <a:r>
              <a:rPr lang="en-US" sz="2400" i="1" dirty="0">
                <a:latin typeface="+mj-lt"/>
              </a:rPr>
              <a:t> m </a:t>
            </a:r>
            <a:r>
              <a:rPr lang="en-US" sz="2400" dirty="0">
                <a:latin typeface="+mj-lt"/>
              </a:rPr>
              <a:t>of  particle characterized by velocity </a:t>
            </a:r>
            <a:r>
              <a:rPr lang="en-US" sz="2400" b="1" dirty="0">
                <a:latin typeface="+mj-lt"/>
              </a:rPr>
              <a:t>u</a:t>
            </a:r>
            <a:r>
              <a:rPr lang="en-US" sz="2400" dirty="0">
                <a:latin typeface="+mj-lt"/>
              </a:rPr>
              <a:t>:</a:t>
            </a:r>
            <a:r>
              <a:rPr lang="en-US" sz="2400" b="1" dirty="0">
                <a:latin typeface="+mj-lt"/>
              </a:rPr>
              <a:t>     </a:t>
            </a:r>
          </a:p>
        </p:txBody>
      </p:sp>
      <p:sp>
        <p:nvSpPr>
          <p:cNvPr id="9" name="TextBox 8"/>
          <p:cNvSpPr txBox="1"/>
          <p:nvPr/>
        </p:nvSpPr>
        <p:spPr>
          <a:xfrm>
            <a:off x="381000" y="4122003"/>
            <a:ext cx="7391400" cy="461665"/>
          </a:xfrm>
          <a:prstGeom prst="rect">
            <a:avLst/>
          </a:prstGeom>
          <a:noFill/>
        </p:spPr>
        <p:txBody>
          <a:bodyPr wrap="square" rtlCol="0">
            <a:spAutoFit/>
          </a:bodyPr>
          <a:lstStyle/>
          <a:p>
            <a:r>
              <a:rPr lang="en-US" sz="2400" dirty="0">
                <a:latin typeface="+mj-lt"/>
              </a:rPr>
              <a:t>Properties of energy-moment 4-vector:</a:t>
            </a:r>
            <a:endParaRPr lang="en-US" sz="2400" b="1"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2715382826"/>
              </p:ext>
            </p:extLst>
          </p:nvPr>
        </p:nvGraphicFramePr>
        <p:xfrm>
          <a:off x="515938" y="4667250"/>
          <a:ext cx="8475662" cy="1581150"/>
        </p:xfrm>
        <a:graphic>
          <a:graphicData uri="http://schemas.openxmlformats.org/presentationml/2006/ole">
            <mc:AlternateContent xmlns:mc="http://schemas.openxmlformats.org/markup-compatibility/2006">
              <mc:Choice xmlns:v="urn:schemas-microsoft-com:vml" Requires="v">
                <p:oleObj spid="_x0000_s170231" name="数式" r:id="rId8" imgW="5041800" imgH="939600" progId="Equation.3">
                  <p:embed/>
                </p:oleObj>
              </mc:Choice>
              <mc:Fallback>
                <p:oleObj name="数式" r:id="rId8" imgW="5041800" imgH="9396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5938" y="4667250"/>
                        <a:ext cx="8475662"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020552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990600" y="152400"/>
            <a:ext cx="7447042" cy="830997"/>
          </a:xfrm>
          <a:prstGeom prst="rect">
            <a:avLst/>
          </a:prstGeom>
          <a:noFill/>
        </p:spPr>
        <p:txBody>
          <a:bodyPr wrap="square" rtlCol="0">
            <a:spAutoFit/>
          </a:bodyPr>
          <a:lstStyle/>
          <a:p>
            <a:pPr algn="ctr"/>
            <a:r>
              <a:rPr lang="en-US" sz="2400" dirty="0">
                <a:latin typeface="+mj-lt"/>
              </a:rPr>
              <a:t>Properties of Energy-momentum 4-vector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368066319"/>
              </p:ext>
            </p:extLst>
          </p:nvPr>
        </p:nvGraphicFramePr>
        <p:xfrm>
          <a:off x="465138" y="2667000"/>
          <a:ext cx="7955493" cy="938213"/>
        </p:xfrm>
        <a:graphic>
          <a:graphicData uri="http://schemas.openxmlformats.org/presentationml/2006/ole">
            <mc:AlternateContent xmlns:mc="http://schemas.openxmlformats.org/markup-compatibility/2006">
              <mc:Choice xmlns:v="urn:schemas-microsoft-com:vml" Requires="v">
                <p:oleObj spid="_x0000_s171253" name="数式" r:id="rId4" imgW="4889160" imgH="558720" progId="Equation.3">
                  <p:embed/>
                </p:oleObj>
              </mc:Choice>
              <mc:Fallback>
                <p:oleObj name="数式" r:id="rId4" imgW="4889160" imgH="558720" progId="Equation.3">
                  <p:embed/>
                  <p:pic>
                    <p:nvPicPr>
                      <p:cNvPr id="0" name=""/>
                      <p:cNvPicPr>
                        <a:picLocks noChangeAspect="1" noChangeArrowheads="1"/>
                      </p:cNvPicPr>
                      <p:nvPr/>
                    </p:nvPicPr>
                    <p:blipFill>
                      <a:blip r:embed="rId5"/>
                      <a:srcRect/>
                      <a:stretch>
                        <a:fillRect/>
                      </a:stretch>
                    </p:blipFill>
                    <p:spPr bwMode="auto">
                      <a:xfrm>
                        <a:off x="465138" y="2667000"/>
                        <a:ext cx="7955493" cy="938213"/>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7606491"/>
              </p:ext>
            </p:extLst>
          </p:nvPr>
        </p:nvGraphicFramePr>
        <p:xfrm>
          <a:off x="838200" y="644545"/>
          <a:ext cx="2224282" cy="1868488"/>
        </p:xfrm>
        <a:graphic>
          <a:graphicData uri="http://schemas.openxmlformats.org/presentationml/2006/ole">
            <mc:AlternateContent xmlns:mc="http://schemas.openxmlformats.org/markup-compatibility/2006">
              <mc:Choice xmlns:v="urn:schemas-microsoft-com:vml" Requires="v">
                <p:oleObj spid="_x0000_s171254" name="数式" r:id="rId6" imgW="1155600" imgH="939600" progId="Equation.3">
                  <p:embed/>
                </p:oleObj>
              </mc:Choice>
              <mc:Fallback>
                <p:oleObj name="数式" r:id="rId6" imgW="1155600" imgH="939600" progId="Equation.3">
                  <p:embed/>
                  <p:pic>
                    <p:nvPicPr>
                      <p:cNvPr id="0" name=""/>
                      <p:cNvPicPr>
                        <a:picLocks noChangeAspect="1" noChangeArrowheads="1"/>
                      </p:cNvPicPr>
                      <p:nvPr/>
                    </p:nvPicPr>
                    <p:blipFill>
                      <a:blip r:embed="rId7"/>
                      <a:srcRect/>
                      <a:stretch>
                        <a:fillRect/>
                      </a:stretch>
                    </p:blipFill>
                    <p:spPr bwMode="auto">
                      <a:xfrm>
                        <a:off x="838200" y="644545"/>
                        <a:ext cx="2224282" cy="1868488"/>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03845758"/>
              </p:ext>
            </p:extLst>
          </p:nvPr>
        </p:nvGraphicFramePr>
        <p:xfrm>
          <a:off x="661821" y="3474084"/>
          <a:ext cx="8104600" cy="3074988"/>
        </p:xfrm>
        <a:graphic>
          <a:graphicData uri="http://schemas.openxmlformats.org/presentationml/2006/ole">
            <mc:AlternateContent xmlns:mc="http://schemas.openxmlformats.org/markup-compatibility/2006">
              <mc:Choice xmlns:v="urn:schemas-microsoft-com:vml" Requires="v">
                <p:oleObj spid="_x0000_s171255" name="Equation" r:id="rId8" imgW="6045120" imgH="2298600" progId="Equation.DSMT4">
                  <p:embed/>
                </p:oleObj>
              </mc:Choice>
              <mc:Fallback>
                <p:oleObj name="Equation" r:id="rId8" imgW="6045120" imgH="2298600" progId="Equation.DSMT4">
                  <p:embed/>
                  <p:pic>
                    <p:nvPicPr>
                      <p:cNvPr id="0" name=""/>
                      <p:cNvPicPr>
                        <a:picLocks noChangeAspect="1" noChangeArrowheads="1"/>
                      </p:cNvPicPr>
                      <p:nvPr/>
                    </p:nvPicPr>
                    <p:blipFill>
                      <a:blip r:embed="rId9"/>
                      <a:srcRect/>
                      <a:stretch>
                        <a:fillRect/>
                      </a:stretch>
                    </p:blipFill>
                    <p:spPr bwMode="auto">
                      <a:xfrm>
                        <a:off x="661821" y="3474084"/>
                        <a:ext cx="8104600" cy="30749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3411494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9" name="TextBox 8"/>
          <p:cNvSpPr txBox="1"/>
          <p:nvPr/>
        </p:nvSpPr>
        <p:spPr>
          <a:xfrm>
            <a:off x="685800" y="381000"/>
            <a:ext cx="7620000" cy="461665"/>
          </a:xfrm>
          <a:prstGeom prst="rect">
            <a:avLst/>
          </a:prstGeom>
          <a:noFill/>
        </p:spPr>
        <p:txBody>
          <a:bodyPr wrap="square" rtlCol="0">
            <a:spAutoFit/>
          </a:bodyPr>
          <a:lstStyle/>
          <a:p>
            <a:r>
              <a:rPr lang="en-US" sz="2400" dirty="0">
                <a:latin typeface="+mj-lt"/>
              </a:rPr>
              <a:t>Summary of relativistic energy relationships</a:t>
            </a:r>
          </a:p>
        </p:txBody>
      </p:sp>
      <p:graphicFrame>
        <p:nvGraphicFramePr>
          <p:cNvPr id="10" name="Object 9"/>
          <p:cNvGraphicFramePr>
            <a:graphicFrameLocks noChangeAspect="1"/>
          </p:cNvGraphicFramePr>
          <p:nvPr>
            <p:extLst>
              <p:ext uri="{D42A27DB-BD31-4B8C-83A1-F6EECF244321}">
                <p14:modId xmlns:p14="http://schemas.microsoft.com/office/powerpoint/2010/main" val="31142159"/>
              </p:ext>
            </p:extLst>
          </p:nvPr>
        </p:nvGraphicFramePr>
        <p:xfrm>
          <a:off x="838200" y="644525"/>
          <a:ext cx="2298700" cy="1868488"/>
        </p:xfrm>
        <a:graphic>
          <a:graphicData uri="http://schemas.openxmlformats.org/presentationml/2006/ole">
            <mc:AlternateContent xmlns:mc="http://schemas.openxmlformats.org/markup-compatibility/2006">
              <mc:Choice xmlns:v="urn:schemas-microsoft-com:vml" Requires="v">
                <p:oleObj spid="_x0000_s172274" name="数式" r:id="rId4" imgW="1155600" imgH="939600" progId="Equation.3">
                  <p:embed/>
                </p:oleObj>
              </mc:Choice>
              <mc:Fallback>
                <p:oleObj name="数式" r:id="rId4" imgW="1155600" imgH="939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44525"/>
                        <a:ext cx="2298700" cy="186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944014519"/>
              </p:ext>
            </p:extLst>
          </p:nvPr>
        </p:nvGraphicFramePr>
        <p:xfrm>
          <a:off x="990600" y="2971800"/>
          <a:ext cx="5146675" cy="981075"/>
        </p:xfrm>
        <a:graphic>
          <a:graphicData uri="http://schemas.openxmlformats.org/presentationml/2006/ole">
            <mc:AlternateContent xmlns:mc="http://schemas.openxmlformats.org/markup-compatibility/2006">
              <mc:Choice xmlns:v="urn:schemas-microsoft-com:vml" Requires="v">
                <p:oleObj spid="_x0000_s172275" name="数式" r:id="rId6" imgW="3060360" imgH="583920" progId="Equation.3">
                  <p:embed/>
                </p:oleObj>
              </mc:Choice>
              <mc:Fallback>
                <p:oleObj name="数式" r:id="rId6" imgW="3060360" imgH="583920" progId="Equation.3">
                  <p:embed/>
                  <p:pic>
                    <p:nvPicPr>
                      <p:cNvPr id="0" name=""/>
                      <p:cNvPicPr>
                        <a:picLocks noChangeAspect="1" noChangeArrowheads="1"/>
                      </p:cNvPicPr>
                      <p:nvPr/>
                    </p:nvPicPr>
                    <p:blipFill>
                      <a:blip r:embed="rId7"/>
                      <a:srcRect/>
                      <a:stretch>
                        <a:fillRect/>
                      </a:stretch>
                    </p:blipFill>
                    <p:spPr bwMode="auto">
                      <a:xfrm>
                        <a:off x="990600" y="2971800"/>
                        <a:ext cx="5146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886508751"/>
              </p:ext>
            </p:extLst>
          </p:nvPr>
        </p:nvGraphicFramePr>
        <p:xfrm>
          <a:off x="963613" y="4094163"/>
          <a:ext cx="6427787" cy="2306637"/>
        </p:xfrm>
        <a:graphic>
          <a:graphicData uri="http://schemas.openxmlformats.org/presentationml/2006/ole">
            <mc:AlternateContent xmlns:mc="http://schemas.openxmlformats.org/markup-compatibility/2006">
              <mc:Choice xmlns:v="urn:schemas-microsoft-com:vml" Requires="v">
                <p:oleObj spid="_x0000_s172276" name="数式" r:id="rId8" imgW="3822480" imgH="1371600" progId="Equation.3">
                  <p:embed/>
                </p:oleObj>
              </mc:Choice>
              <mc:Fallback>
                <p:oleObj name="数式" r:id="rId8" imgW="3822480" imgH="1371600" progId="Equation.3">
                  <p:embed/>
                  <p:pic>
                    <p:nvPicPr>
                      <p:cNvPr id="0" name=""/>
                      <p:cNvPicPr>
                        <a:picLocks noChangeAspect="1" noChangeArrowheads="1"/>
                      </p:cNvPicPr>
                      <p:nvPr/>
                    </p:nvPicPr>
                    <p:blipFill>
                      <a:blip r:embed="rId9"/>
                      <a:srcRect/>
                      <a:stretch>
                        <a:fillRect/>
                      </a:stretch>
                    </p:blipFill>
                    <p:spPr bwMode="auto">
                      <a:xfrm>
                        <a:off x="963613" y="4094163"/>
                        <a:ext cx="6427787" cy="230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5265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Special theory of relativity and Maxwell’s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4159083521"/>
              </p:ext>
            </p:extLst>
          </p:nvPr>
        </p:nvGraphicFramePr>
        <p:xfrm>
          <a:off x="682625" y="1295400"/>
          <a:ext cx="6850063" cy="4684713"/>
        </p:xfrm>
        <a:graphic>
          <a:graphicData uri="http://schemas.openxmlformats.org/presentationml/2006/ole">
            <mc:AlternateContent xmlns:mc="http://schemas.openxmlformats.org/markup-compatibility/2006">
              <mc:Choice xmlns:v="urn:schemas-microsoft-com:vml" Requires="v">
                <p:oleObj spid="_x0000_s175183" name="Equation" r:id="rId4" imgW="3301920" imgH="2260440" progId="Equation.DSMT4">
                  <p:embed/>
                </p:oleObj>
              </mc:Choice>
              <mc:Fallback>
                <p:oleObj name="Equation" r:id="rId4" imgW="3301920" imgH="2260440" progId="Equation.DSMT4">
                  <p:embed/>
                  <p:pic>
                    <p:nvPicPr>
                      <p:cNvPr id="0" name=""/>
                      <p:cNvPicPr>
                        <a:picLocks noChangeAspect="1" noChangeArrowheads="1"/>
                      </p:cNvPicPr>
                      <p:nvPr/>
                    </p:nvPicPr>
                    <p:blipFill>
                      <a:blip r:embed="rId5"/>
                      <a:srcRect/>
                      <a:stretch>
                        <a:fillRect/>
                      </a:stretch>
                    </p:blipFill>
                    <p:spPr bwMode="auto">
                      <a:xfrm>
                        <a:off x="682625" y="1295400"/>
                        <a:ext cx="6850063" cy="46847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89464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Rectangle 4">
            <a:extLst>
              <a:ext uri="{FF2B5EF4-FFF2-40B4-BE49-F238E27FC236}">
                <a16:creationId xmlns:a16="http://schemas.microsoft.com/office/drawing/2014/main" id="{11C3A0BB-F284-4D59-B484-469C4302BA0E}"/>
              </a:ext>
            </a:extLst>
          </p:cNvPr>
          <p:cNvSpPr/>
          <p:nvPr/>
        </p:nvSpPr>
        <p:spPr>
          <a:xfrm>
            <a:off x="533400" y="5470257"/>
            <a:ext cx="10591800" cy="830997"/>
          </a:xfrm>
          <a:prstGeom prst="rect">
            <a:avLst/>
          </a:prstGeom>
        </p:spPr>
        <p:txBody>
          <a:bodyPr wrap="square">
            <a:spAutoFit/>
          </a:bodyPr>
          <a:lstStyle/>
          <a:p>
            <a:r>
              <a:rPr lang="en-US" sz="2400" dirty="0"/>
              <a:t>Video conference link:  (available starting at 2:50 PM)</a:t>
            </a:r>
          </a:p>
          <a:p>
            <a:r>
              <a:rPr lang="en-US" sz="2400" dirty="0">
                <a:hlinkClick r:id="rId3"/>
              </a:rPr>
              <a:t>https://wakeforest-university.zoom.us/j/534312421</a:t>
            </a:r>
            <a:endParaRPr lang="en-US" sz="2400" dirty="0"/>
          </a:p>
        </p:txBody>
      </p:sp>
      <p:pic>
        <p:nvPicPr>
          <p:cNvPr id="8" name="Picture 7">
            <a:extLst>
              <a:ext uri="{FF2B5EF4-FFF2-40B4-BE49-F238E27FC236}">
                <a16:creationId xmlns:a16="http://schemas.microsoft.com/office/drawing/2014/main" id="{23C11040-B1DF-4618-BDF5-CAF55767658D}"/>
              </a:ext>
            </a:extLst>
          </p:cNvPr>
          <p:cNvPicPr>
            <a:picLocks noChangeAspect="1"/>
          </p:cNvPicPr>
          <p:nvPr/>
        </p:nvPicPr>
        <p:blipFill>
          <a:blip r:embed="rId4"/>
          <a:stretch>
            <a:fillRect/>
          </a:stretch>
        </p:blipFill>
        <p:spPr>
          <a:xfrm>
            <a:off x="509752" y="1219200"/>
            <a:ext cx="7962766" cy="4104883"/>
          </a:xfrm>
          <a:prstGeom prst="rect">
            <a:avLst/>
          </a:prstGeom>
        </p:spPr>
      </p:pic>
      <p:sp>
        <p:nvSpPr>
          <p:cNvPr id="9" name="TextBox 8">
            <a:extLst>
              <a:ext uri="{FF2B5EF4-FFF2-40B4-BE49-F238E27FC236}">
                <a16:creationId xmlns:a16="http://schemas.microsoft.com/office/drawing/2014/main" id="{B9D3632D-25BD-4B37-BDD3-7D9AAF5F760F}"/>
              </a:ext>
            </a:extLst>
          </p:cNvPr>
          <p:cNvSpPr txBox="1"/>
          <p:nvPr/>
        </p:nvSpPr>
        <p:spPr>
          <a:xfrm>
            <a:off x="457200" y="304800"/>
            <a:ext cx="8686800" cy="830997"/>
          </a:xfrm>
          <a:prstGeom prst="rect">
            <a:avLst/>
          </a:prstGeom>
          <a:noFill/>
        </p:spPr>
        <p:txBody>
          <a:bodyPr wrap="square" rtlCol="0">
            <a:spAutoFit/>
          </a:bodyPr>
          <a:lstStyle/>
          <a:p>
            <a:r>
              <a:rPr lang="en-US" sz="2400" dirty="0">
                <a:latin typeface="+mj-lt"/>
              </a:rPr>
              <a:t>Online colloquium scheduled for Wednesday,  April 1, 2020 --</a:t>
            </a:r>
            <a:r>
              <a:rPr lang="en-US" sz="1200" b="1" dirty="0">
                <a:latin typeface="+mj-lt"/>
                <a:hlinkClick r:id="rId5"/>
              </a:rPr>
              <a:t>https://www.physics.wfu.edu/events/colloquium-microstructure-control-in-organic-and-hybrid-semiconductors-and-its-impact-on-device-performance</a:t>
            </a:r>
            <a:endParaRPr lang="en-US" sz="2400" dirty="0">
              <a:latin typeface="+mj-lt"/>
            </a:endParaRPr>
          </a:p>
        </p:txBody>
      </p:sp>
      <p:sp>
        <p:nvSpPr>
          <p:cNvPr id="10" name="TextBox 9">
            <a:extLst>
              <a:ext uri="{FF2B5EF4-FFF2-40B4-BE49-F238E27FC236}">
                <a16:creationId xmlns:a16="http://schemas.microsoft.com/office/drawing/2014/main" id="{E9A01F31-3D09-4563-9064-5B89A8EB645A}"/>
              </a:ext>
            </a:extLst>
          </p:cNvPr>
          <p:cNvSpPr txBox="1"/>
          <p:nvPr/>
        </p:nvSpPr>
        <p:spPr>
          <a:xfrm>
            <a:off x="449317" y="2933694"/>
            <a:ext cx="5715000" cy="461665"/>
          </a:xfrm>
          <a:prstGeom prst="rect">
            <a:avLst/>
          </a:prstGeom>
          <a:noFill/>
        </p:spPr>
        <p:txBody>
          <a:bodyPr wrap="square" rtlCol="0">
            <a:spAutoFit/>
          </a:bodyPr>
          <a:lstStyle/>
          <a:p>
            <a:r>
              <a:rPr lang="en-US" sz="2400" b="1" dirty="0">
                <a:latin typeface="+mj-lt"/>
              </a:rPr>
              <a:t>Public talk for Ph. D. defense</a:t>
            </a:r>
          </a:p>
        </p:txBody>
      </p:sp>
    </p:spTree>
    <p:extLst>
      <p:ext uri="{BB962C8B-B14F-4D97-AF65-F5344CB8AC3E}">
        <p14:creationId xmlns:p14="http://schemas.microsoft.com/office/powerpoint/2010/main" val="29098132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95999885"/>
              </p:ext>
            </p:extLst>
          </p:nvPr>
        </p:nvGraphicFramePr>
        <p:xfrm>
          <a:off x="2079625" y="817563"/>
          <a:ext cx="5453063" cy="5607050"/>
        </p:xfrm>
        <a:graphic>
          <a:graphicData uri="http://schemas.openxmlformats.org/presentationml/2006/ole">
            <mc:AlternateContent xmlns:mc="http://schemas.openxmlformats.org/markup-compatibility/2006">
              <mc:Choice xmlns:v="urn:schemas-microsoft-com:vml" Requires="v">
                <p:oleObj spid="_x0000_s176206" name="数式" r:id="rId4" imgW="2743200" imgH="2819160" progId="Equation.3">
                  <p:embed/>
                </p:oleObj>
              </mc:Choice>
              <mc:Fallback>
                <p:oleObj name="数式" r:id="rId4" imgW="2743200" imgH="2819160" progId="Equation.3">
                  <p:embed/>
                  <p:pic>
                    <p:nvPicPr>
                      <p:cNvPr id="0" name=""/>
                      <p:cNvPicPr>
                        <a:picLocks noChangeAspect="1" noChangeArrowheads="1"/>
                      </p:cNvPicPr>
                      <p:nvPr/>
                    </p:nvPicPr>
                    <p:blipFill>
                      <a:blip r:embed="rId5"/>
                      <a:srcRect/>
                      <a:stretch>
                        <a:fillRect/>
                      </a:stretch>
                    </p:blipFill>
                    <p:spPr bwMode="auto">
                      <a:xfrm>
                        <a:off x="2079625" y="817563"/>
                        <a:ext cx="5453063" cy="560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533400" y="243840"/>
            <a:ext cx="7924800" cy="457200"/>
          </a:xfrm>
          <a:prstGeom prst="rect">
            <a:avLst/>
          </a:prstGeom>
          <a:noFill/>
        </p:spPr>
        <p:txBody>
          <a:bodyPr wrap="square" rtlCol="0">
            <a:spAutoFit/>
          </a:bodyPr>
          <a:lstStyle/>
          <a:p>
            <a:r>
              <a:rPr lang="en-US" sz="2400" dirty="0">
                <a:latin typeface="+mj-lt"/>
              </a:rPr>
              <a:t>More 4-vectors:</a:t>
            </a:r>
          </a:p>
        </p:txBody>
      </p:sp>
    </p:spTree>
    <p:extLst>
      <p:ext uri="{BB962C8B-B14F-4D97-AF65-F5344CB8AC3E}">
        <p14:creationId xmlns:p14="http://schemas.microsoft.com/office/powerpoint/2010/main" val="30100259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sp>
        <p:nvSpPr>
          <p:cNvPr id="5" name="TextBox 4"/>
          <p:cNvSpPr txBox="1"/>
          <p:nvPr/>
        </p:nvSpPr>
        <p:spPr>
          <a:xfrm>
            <a:off x="304800" y="381000"/>
            <a:ext cx="8229600" cy="461665"/>
          </a:xfrm>
          <a:prstGeom prst="rect">
            <a:avLst/>
          </a:prstGeom>
          <a:noFill/>
        </p:spPr>
        <p:txBody>
          <a:bodyPr wrap="square" rtlCol="0">
            <a:spAutoFit/>
          </a:bodyPr>
          <a:lstStyle/>
          <a:p>
            <a:r>
              <a:rPr lang="en-US" sz="2400" dirty="0">
                <a:latin typeface="+mj-lt"/>
              </a:rPr>
              <a:t>Lorentz transformations</a:t>
            </a:r>
          </a:p>
        </p:txBody>
      </p:sp>
      <p:graphicFrame>
        <p:nvGraphicFramePr>
          <p:cNvPr id="6" name="Object 5"/>
          <p:cNvGraphicFramePr>
            <a:graphicFrameLocks noChangeAspect="1"/>
          </p:cNvGraphicFramePr>
          <p:nvPr>
            <p:extLst>
              <p:ext uri="{D42A27DB-BD31-4B8C-83A1-F6EECF244321}">
                <p14:modId xmlns:p14="http://schemas.microsoft.com/office/powerpoint/2010/main" val="915004094"/>
              </p:ext>
            </p:extLst>
          </p:nvPr>
        </p:nvGraphicFramePr>
        <p:xfrm>
          <a:off x="4419600" y="228600"/>
          <a:ext cx="3308350" cy="1817688"/>
        </p:xfrm>
        <a:graphic>
          <a:graphicData uri="http://schemas.openxmlformats.org/presentationml/2006/ole">
            <mc:AlternateContent xmlns:mc="http://schemas.openxmlformats.org/markup-compatibility/2006">
              <mc:Choice xmlns:v="urn:schemas-microsoft-com:vml" Requires="v">
                <p:oleObj spid="_x0000_s177306" name="数式" r:id="rId4" imgW="1663560" imgH="914400" progId="Equation.3">
                  <p:embed/>
                </p:oleObj>
              </mc:Choice>
              <mc:Fallback>
                <p:oleObj name="数式" r:id="rId4" imgW="1663560" imgH="914400" progId="Equation.3">
                  <p:embed/>
                  <p:pic>
                    <p:nvPicPr>
                      <p:cNvPr id="0" name=""/>
                      <p:cNvPicPr>
                        <a:picLocks noChangeAspect="1" noChangeArrowheads="1"/>
                      </p:cNvPicPr>
                      <p:nvPr/>
                    </p:nvPicPr>
                    <p:blipFill>
                      <a:blip r:embed="rId5"/>
                      <a:srcRect/>
                      <a:stretch>
                        <a:fillRect/>
                      </a:stretch>
                    </p:blipFill>
                    <p:spPr bwMode="auto">
                      <a:xfrm>
                        <a:off x="4419600" y="228600"/>
                        <a:ext cx="3308350" cy="181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88306840"/>
              </p:ext>
            </p:extLst>
          </p:nvPr>
        </p:nvGraphicFramePr>
        <p:xfrm>
          <a:off x="1143000" y="2590800"/>
          <a:ext cx="6235701" cy="1539875"/>
        </p:xfrm>
        <a:graphic>
          <a:graphicData uri="http://schemas.openxmlformats.org/presentationml/2006/ole">
            <mc:AlternateContent xmlns:mc="http://schemas.openxmlformats.org/markup-compatibility/2006">
              <mc:Choice xmlns:v="urn:schemas-microsoft-com:vml" Requires="v">
                <p:oleObj spid="_x0000_s177307" name="数式" r:id="rId6" imgW="3136680" imgH="774360" progId="Equation.3">
                  <p:embed/>
                </p:oleObj>
              </mc:Choice>
              <mc:Fallback>
                <p:oleObj name="数式" r:id="rId6" imgW="3136680" imgH="774360" progId="Equation.3">
                  <p:embed/>
                  <p:pic>
                    <p:nvPicPr>
                      <p:cNvPr id="0" name=""/>
                      <p:cNvPicPr>
                        <a:picLocks noChangeAspect="1" noChangeArrowheads="1"/>
                      </p:cNvPicPr>
                      <p:nvPr/>
                    </p:nvPicPr>
                    <p:blipFill>
                      <a:blip r:embed="rId7"/>
                      <a:srcRect/>
                      <a:stretch>
                        <a:fillRect/>
                      </a:stretch>
                    </p:blipFill>
                    <p:spPr bwMode="auto">
                      <a:xfrm>
                        <a:off x="1143000" y="2590800"/>
                        <a:ext cx="6235701"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51658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FD1174-13BC-4FC4-8978-E88932F061A3}"/>
              </a:ext>
            </a:extLst>
          </p:cNvPr>
          <p:cNvSpPr>
            <a:spLocks noGrp="1"/>
          </p:cNvSpPr>
          <p:nvPr>
            <p:ph type="dt" sz="half" idx="10"/>
          </p:nvPr>
        </p:nvSpPr>
        <p:spPr/>
        <p:txBody>
          <a:bodyPr/>
          <a:lstStyle/>
          <a:p>
            <a:r>
              <a:rPr lang="en-US"/>
              <a:t>03/30/20120</a:t>
            </a:r>
            <a:endParaRPr lang="en-US" dirty="0"/>
          </a:p>
        </p:txBody>
      </p:sp>
      <p:sp>
        <p:nvSpPr>
          <p:cNvPr id="3" name="Footer Placeholder 2">
            <a:extLst>
              <a:ext uri="{FF2B5EF4-FFF2-40B4-BE49-F238E27FC236}">
                <a16:creationId xmlns:a16="http://schemas.microsoft.com/office/drawing/2014/main" id="{DEF6C83E-23D7-42F1-A8E8-3D139819BE76}"/>
              </a:ext>
            </a:extLst>
          </p:cNvPr>
          <p:cNvSpPr>
            <a:spLocks noGrp="1"/>
          </p:cNvSpPr>
          <p:nvPr>
            <p:ph type="ftr" sz="quarter" idx="11"/>
          </p:nvPr>
        </p:nvSpPr>
        <p:spPr/>
        <p:txBody>
          <a:bodyPr/>
          <a:lstStyle/>
          <a:p>
            <a:r>
              <a:rPr lang="en-US"/>
              <a:t>PHY 712  Spring 2020 -- Lecture 24</a:t>
            </a:r>
            <a:endParaRPr lang="en-US" dirty="0"/>
          </a:p>
        </p:txBody>
      </p:sp>
      <p:sp>
        <p:nvSpPr>
          <p:cNvPr id="4" name="Slide Number Placeholder 3">
            <a:extLst>
              <a:ext uri="{FF2B5EF4-FFF2-40B4-BE49-F238E27FC236}">
                <a16:creationId xmlns:a16="http://schemas.microsoft.com/office/drawing/2014/main" id="{5F6C1CFC-4C2C-4BB5-B7B2-0269162D54E5}"/>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D3C7BDD7-0A8C-4C27-BD5A-B3890D81408B}"/>
              </a:ext>
            </a:extLst>
          </p:cNvPr>
          <p:cNvSpPr txBox="1"/>
          <p:nvPr/>
        </p:nvSpPr>
        <p:spPr>
          <a:xfrm>
            <a:off x="228600" y="228600"/>
            <a:ext cx="8686800" cy="830997"/>
          </a:xfrm>
          <a:prstGeom prst="rect">
            <a:avLst/>
          </a:prstGeom>
          <a:noFill/>
        </p:spPr>
        <p:txBody>
          <a:bodyPr wrap="square" rtlCol="0">
            <a:spAutoFit/>
          </a:bodyPr>
          <a:lstStyle/>
          <a:p>
            <a:r>
              <a:rPr lang="en-US" sz="2400" b="1" dirty="0">
                <a:solidFill>
                  <a:schemeClr val="folHlink"/>
                </a:solidFill>
              </a:rPr>
              <a:t>Brief comment on pure time harmonic radiation from Chap. 9 and HW 18</a:t>
            </a:r>
            <a:endParaRPr lang="en-US" sz="2400" dirty="0">
              <a:latin typeface="+mj-lt"/>
            </a:endParaRPr>
          </a:p>
        </p:txBody>
      </p:sp>
      <p:sp>
        <p:nvSpPr>
          <p:cNvPr id="6" name="TextBox 5">
            <a:extLst>
              <a:ext uri="{FF2B5EF4-FFF2-40B4-BE49-F238E27FC236}">
                <a16:creationId xmlns:a16="http://schemas.microsoft.com/office/drawing/2014/main" id="{E3005BB8-FA42-4B64-9DDE-A1F29EF66104}"/>
              </a:ext>
            </a:extLst>
          </p:cNvPr>
          <p:cNvSpPr txBox="1"/>
          <p:nvPr/>
        </p:nvSpPr>
        <p:spPr>
          <a:xfrm>
            <a:off x="228600" y="1964716"/>
            <a:ext cx="7391400" cy="830997"/>
          </a:xfrm>
          <a:prstGeom prst="rect">
            <a:avLst/>
          </a:prstGeom>
          <a:noFill/>
        </p:spPr>
        <p:txBody>
          <a:bodyPr wrap="square" rtlCol="0">
            <a:spAutoFit/>
          </a:bodyPr>
          <a:lstStyle/>
          <a:p>
            <a:r>
              <a:rPr lang="en-US" sz="2400" dirty="0">
                <a:latin typeface="+mj-lt"/>
              </a:rPr>
              <a:t>From Lecture 23  -- </a:t>
            </a:r>
          </a:p>
          <a:p>
            <a:r>
              <a:rPr lang="en-US" sz="2400" dirty="0">
                <a:latin typeface="+mj-lt"/>
              </a:rPr>
              <a:t>Exact equations:</a:t>
            </a:r>
          </a:p>
        </p:txBody>
      </p:sp>
      <p:graphicFrame>
        <p:nvGraphicFramePr>
          <p:cNvPr id="7" name="Object 6">
            <a:extLst>
              <a:ext uri="{FF2B5EF4-FFF2-40B4-BE49-F238E27FC236}">
                <a16:creationId xmlns:a16="http://schemas.microsoft.com/office/drawing/2014/main" id="{AF6B0633-2C89-4811-8597-E30D51B66472}"/>
              </a:ext>
            </a:extLst>
          </p:cNvPr>
          <p:cNvGraphicFramePr>
            <a:graphicFrameLocks noChangeAspect="1"/>
          </p:cNvGraphicFramePr>
          <p:nvPr>
            <p:extLst>
              <p:ext uri="{D42A27DB-BD31-4B8C-83A1-F6EECF244321}">
                <p14:modId xmlns:p14="http://schemas.microsoft.com/office/powerpoint/2010/main" val="554536513"/>
              </p:ext>
            </p:extLst>
          </p:nvPr>
        </p:nvGraphicFramePr>
        <p:xfrm>
          <a:off x="580899" y="2696318"/>
          <a:ext cx="6454775" cy="2465388"/>
        </p:xfrm>
        <a:graphic>
          <a:graphicData uri="http://schemas.openxmlformats.org/presentationml/2006/ole">
            <mc:AlternateContent xmlns:mc="http://schemas.openxmlformats.org/markup-compatibility/2006">
              <mc:Choice xmlns:v="urn:schemas-microsoft-com:vml" Requires="v">
                <p:oleObj spid="_x0000_s182338" name="数式" r:id="rId4" imgW="2831760" imgH="1079280" progId="Equation.3">
                  <p:embed/>
                </p:oleObj>
              </mc:Choice>
              <mc:Fallback>
                <p:oleObj name="数式" r:id="rId4" imgW="2831760" imgH="1079280" progId="Equation.3">
                  <p:embed/>
                  <p:pic>
                    <p:nvPicPr>
                      <p:cNvPr id="6" name="Object 5">
                        <a:extLst>
                          <a:ext uri="{FF2B5EF4-FFF2-40B4-BE49-F238E27FC236}">
                            <a16:creationId xmlns:a16="http://schemas.microsoft.com/office/drawing/2014/main" id="{DCD7DD14-8EEF-49FD-AE64-C6C885F5276F}"/>
                          </a:ext>
                        </a:extLst>
                      </p:cNvPr>
                      <p:cNvPicPr>
                        <a:picLocks noChangeAspect="1" noChangeArrowheads="1"/>
                      </p:cNvPicPr>
                      <p:nvPr/>
                    </p:nvPicPr>
                    <p:blipFill>
                      <a:blip r:embed="rId5"/>
                      <a:srcRect/>
                      <a:stretch>
                        <a:fillRect/>
                      </a:stretch>
                    </p:blipFill>
                    <p:spPr bwMode="auto">
                      <a:xfrm>
                        <a:off x="580899" y="2696318"/>
                        <a:ext cx="6454775" cy="246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a:extLst>
              <a:ext uri="{FF2B5EF4-FFF2-40B4-BE49-F238E27FC236}">
                <a16:creationId xmlns:a16="http://schemas.microsoft.com/office/drawing/2014/main" id="{575D38E3-611F-4FFD-8C2B-6F97A950F1B5}"/>
              </a:ext>
            </a:extLst>
          </p:cNvPr>
          <p:cNvGraphicFramePr>
            <a:graphicFrameLocks noChangeAspect="1"/>
          </p:cNvGraphicFramePr>
          <p:nvPr>
            <p:extLst>
              <p:ext uri="{D42A27DB-BD31-4B8C-83A1-F6EECF244321}">
                <p14:modId xmlns:p14="http://schemas.microsoft.com/office/powerpoint/2010/main" val="2061792708"/>
              </p:ext>
            </p:extLst>
          </p:nvPr>
        </p:nvGraphicFramePr>
        <p:xfrm>
          <a:off x="580899" y="4492733"/>
          <a:ext cx="6454775" cy="2030413"/>
        </p:xfrm>
        <a:graphic>
          <a:graphicData uri="http://schemas.openxmlformats.org/presentationml/2006/ole">
            <mc:AlternateContent xmlns:mc="http://schemas.openxmlformats.org/markup-compatibility/2006">
              <mc:Choice xmlns:v="urn:schemas-microsoft-com:vml" Requires="v">
                <p:oleObj spid="_x0000_s182339" name="Equation" r:id="rId6" imgW="2831760" imgH="888840" progId="Equation.DSMT4">
                  <p:embed/>
                </p:oleObj>
              </mc:Choice>
              <mc:Fallback>
                <p:oleObj name="Equation" r:id="rId6" imgW="2831760" imgH="888840" progId="Equation.DSMT4">
                  <p:embed/>
                  <p:pic>
                    <p:nvPicPr>
                      <p:cNvPr id="7" name="Object 6">
                        <a:extLst>
                          <a:ext uri="{FF2B5EF4-FFF2-40B4-BE49-F238E27FC236}">
                            <a16:creationId xmlns:a16="http://schemas.microsoft.com/office/drawing/2014/main" id="{C9AD294F-6D00-42B2-BD93-D1F4F644E77B}"/>
                          </a:ext>
                        </a:extLst>
                      </p:cNvPr>
                      <p:cNvPicPr>
                        <a:picLocks noChangeAspect="1" noChangeArrowheads="1"/>
                      </p:cNvPicPr>
                      <p:nvPr/>
                    </p:nvPicPr>
                    <p:blipFill>
                      <a:blip r:embed="rId7"/>
                      <a:srcRect/>
                      <a:stretch>
                        <a:fillRect/>
                      </a:stretch>
                    </p:blipFill>
                    <p:spPr bwMode="auto">
                      <a:xfrm>
                        <a:off x="580899" y="4492733"/>
                        <a:ext cx="6454775"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42012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57A5C6-AA4B-4354-BAFE-2723BB80D886}"/>
              </a:ext>
            </a:extLst>
          </p:cNvPr>
          <p:cNvSpPr>
            <a:spLocks noGrp="1"/>
          </p:cNvSpPr>
          <p:nvPr>
            <p:ph type="dt" sz="half" idx="10"/>
          </p:nvPr>
        </p:nvSpPr>
        <p:spPr/>
        <p:txBody>
          <a:bodyPr/>
          <a:lstStyle/>
          <a:p>
            <a:r>
              <a:rPr lang="en-US"/>
              <a:t>03/30/20120</a:t>
            </a:r>
            <a:endParaRPr lang="en-US" dirty="0"/>
          </a:p>
        </p:txBody>
      </p:sp>
      <p:sp>
        <p:nvSpPr>
          <p:cNvPr id="3" name="Footer Placeholder 2">
            <a:extLst>
              <a:ext uri="{FF2B5EF4-FFF2-40B4-BE49-F238E27FC236}">
                <a16:creationId xmlns:a16="http://schemas.microsoft.com/office/drawing/2014/main" id="{A84ACAA5-8E3F-4E31-B84D-5498A8B56D60}"/>
              </a:ext>
            </a:extLst>
          </p:cNvPr>
          <p:cNvSpPr>
            <a:spLocks noGrp="1"/>
          </p:cNvSpPr>
          <p:nvPr>
            <p:ph type="ftr" sz="quarter" idx="11"/>
          </p:nvPr>
        </p:nvSpPr>
        <p:spPr/>
        <p:txBody>
          <a:bodyPr/>
          <a:lstStyle/>
          <a:p>
            <a:r>
              <a:rPr lang="en-US"/>
              <a:t>PHY 712  Spring 2020 -- Lecture 24</a:t>
            </a:r>
            <a:endParaRPr lang="en-US" dirty="0"/>
          </a:p>
        </p:txBody>
      </p:sp>
      <p:sp>
        <p:nvSpPr>
          <p:cNvPr id="4" name="Slide Number Placeholder 3">
            <a:extLst>
              <a:ext uri="{FF2B5EF4-FFF2-40B4-BE49-F238E27FC236}">
                <a16:creationId xmlns:a16="http://schemas.microsoft.com/office/drawing/2014/main" id="{8FA0B1E9-8A44-4449-AFAD-7458A0ED5869}"/>
              </a:ext>
            </a:extLst>
          </p:cNvPr>
          <p:cNvSpPr>
            <a:spLocks noGrp="1"/>
          </p:cNvSpPr>
          <p:nvPr>
            <p:ph type="sldNum" sz="quarter" idx="12"/>
          </p:nvPr>
        </p:nvSpPr>
        <p:spPr/>
        <p:txBody>
          <a:bodyPr/>
          <a:lstStyle/>
          <a:p>
            <a:fld id="{CE368B07-CEBF-4C80-90AF-53B34FA04CF3}" type="slidenum">
              <a:rPr lang="en-US" smtClean="0"/>
              <a:t>5</a:t>
            </a:fld>
            <a:endParaRPr lang="en-US" dirty="0"/>
          </a:p>
        </p:txBody>
      </p:sp>
      <p:graphicFrame>
        <p:nvGraphicFramePr>
          <p:cNvPr id="5" name="Object 4">
            <a:extLst>
              <a:ext uri="{FF2B5EF4-FFF2-40B4-BE49-F238E27FC236}">
                <a16:creationId xmlns:a16="http://schemas.microsoft.com/office/drawing/2014/main" id="{FCB12FCF-336C-452B-8737-E2724E54B6DD}"/>
              </a:ext>
            </a:extLst>
          </p:cNvPr>
          <p:cNvGraphicFramePr>
            <a:graphicFrameLocks noChangeAspect="1"/>
          </p:cNvGraphicFramePr>
          <p:nvPr>
            <p:extLst>
              <p:ext uri="{D42A27DB-BD31-4B8C-83A1-F6EECF244321}">
                <p14:modId xmlns:p14="http://schemas.microsoft.com/office/powerpoint/2010/main" val="1315968163"/>
              </p:ext>
            </p:extLst>
          </p:nvPr>
        </p:nvGraphicFramePr>
        <p:xfrm>
          <a:off x="838200" y="762000"/>
          <a:ext cx="5981700" cy="2019300"/>
        </p:xfrm>
        <a:graphic>
          <a:graphicData uri="http://schemas.openxmlformats.org/presentationml/2006/ole">
            <mc:AlternateContent xmlns:mc="http://schemas.openxmlformats.org/markup-compatibility/2006">
              <mc:Choice xmlns:v="urn:schemas-microsoft-com:vml" Requires="v">
                <p:oleObj spid="_x0000_s183360" name="Equation" r:id="rId4" imgW="5981544" imgH="2019494" progId="Equation.DSMT4">
                  <p:embed/>
                </p:oleObj>
              </mc:Choice>
              <mc:Fallback>
                <p:oleObj name="Equation" r:id="rId4" imgW="5981544" imgH="2019494" progId="Equation.DSMT4">
                  <p:embed/>
                  <p:pic>
                    <p:nvPicPr>
                      <p:cNvPr id="5" name="Object 4">
                        <a:extLst>
                          <a:ext uri="{FF2B5EF4-FFF2-40B4-BE49-F238E27FC236}">
                            <a16:creationId xmlns:a16="http://schemas.microsoft.com/office/drawing/2014/main" id="{CFAE9571-A212-43EB-93C9-677ECAB90164}"/>
                          </a:ext>
                        </a:extLst>
                      </p:cNvPr>
                      <p:cNvPicPr/>
                      <p:nvPr/>
                    </p:nvPicPr>
                    <p:blipFill>
                      <a:blip r:embed="rId5"/>
                      <a:stretch>
                        <a:fillRect/>
                      </a:stretch>
                    </p:blipFill>
                    <p:spPr>
                      <a:xfrm>
                        <a:off x="838200" y="762000"/>
                        <a:ext cx="5981700" cy="2019300"/>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33C31F0C-D34C-4DE2-BD23-B7A58F34103B}"/>
              </a:ext>
            </a:extLst>
          </p:cNvPr>
          <p:cNvSpPr txBox="1"/>
          <p:nvPr/>
        </p:nvSpPr>
        <p:spPr>
          <a:xfrm>
            <a:off x="228600" y="136525"/>
            <a:ext cx="4648200" cy="461665"/>
          </a:xfrm>
          <a:prstGeom prst="rect">
            <a:avLst/>
          </a:prstGeom>
          <a:noFill/>
        </p:spPr>
        <p:txBody>
          <a:bodyPr wrap="square" rtlCol="0">
            <a:spAutoFit/>
          </a:bodyPr>
          <a:lstStyle/>
          <a:p>
            <a:r>
              <a:rPr lang="en-US" sz="2400" dirty="0">
                <a:latin typeface="+mj-lt"/>
              </a:rPr>
              <a:t>Still exact</a:t>
            </a:r>
          </a:p>
        </p:txBody>
      </p:sp>
      <p:graphicFrame>
        <p:nvGraphicFramePr>
          <p:cNvPr id="7" name="Object 6">
            <a:extLst>
              <a:ext uri="{FF2B5EF4-FFF2-40B4-BE49-F238E27FC236}">
                <a16:creationId xmlns:a16="http://schemas.microsoft.com/office/drawing/2014/main" id="{61DE0A94-72A5-45C8-82C6-BD4EF2A5EAEA}"/>
              </a:ext>
            </a:extLst>
          </p:cNvPr>
          <p:cNvGraphicFramePr>
            <a:graphicFrameLocks noChangeAspect="1"/>
          </p:cNvGraphicFramePr>
          <p:nvPr>
            <p:extLst>
              <p:ext uri="{D42A27DB-BD31-4B8C-83A1-F6EECF244321}">
                <p14:modId xmlns:p14="http://schemas.microsoft.com/office/powerpoint/2010/main" val="3166804632"/>
              </p:ext>
            </p:extLst>
          </p:nvPr>
        </p:nvGraphicFramePr>
        <p:xfrm>
          <a:off x="2642734" y="3044458"/>
          <a:ext cx="4198937" cy="2484437"/>
        </p:xfrm>
        <a:graphic>
          <a:graphicData uri="http://schemas.openxmlformats.org/presentationml/2006/ole">
            <mc:AlternateContent xmlns:mc="http://schemas.openxmlformats.org/markup-compatibility/2006">
              <mc:Choice xmlns:v="urn:schemas-microsoft-com:vml" Requires="v">
                <p:oleObj spid="_x0000_s183361" name="Equation" r:id="rId6" imgW="4198527" imgH="2484342" progId="Equation.DSMT4">
                  <p:embed/>
                </p:oleObj>
              </mc:Choice>
              <mc:Fallback>
                <p:oleObj name="Equation" r:id="rId6" imgW="4198527" imgH="2484342" progId="Equation.DSMT4">
                  <p:embed/>
                  <p:pic>
                    <p:nvPicPr>
                      <p:cNvPr id="7" name="Object 6">
                        <a:extLst>
                          <a:ext uri="{FF2B5EF4-FFF2-40B4-BE49-F238E27FC236}">
                            <a16:creationId xmlns:a16="http://schemas.microsoft.com/office/drawing/2014/main" id="{A8046120-5F6B-4212-84F7-8A72B5439A2C}"/>
                          </a:ext>
                        </a:extLst>
                      </p:cNvPr>
                      <p:cNvPicPr/>
                      <p:nvPr/>
                    </p:nvPicPr>
                    <p:blipFill>
                      <a:blip r:embed="rId7"/>
                      <a:stretch>
                        <a:fillRect/>
                      </a:stretch>
                    </p:blipFill>
                    <p:spPr>
                      <a:xfrm>
                        <a:off x="2642734" y="3044458"/>
                        <a:ext cx="4198937" cy="2484437"/>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326E1C70-49EE-4D84-9B35-11D71220162C}"/>
              </a:ext>
            </a:extLst>
          </p:cNvPr>
          <p:cNvSpPr txBox="1"/>
          <p:nvPr/>
        </p:nvSpPr>
        <p:spPr>
          <a:xfrm>
            <a:off x="228600" y="2514600"/>
            <a:ext cx="8229600" cy="830997"/>
          </a:xfrm>
          <a:prstGeom prst="rect">
            <a:avLst/>
          </a:prstGeom>
          <a:noFill/>
        </p:spPr>
        <p:txBody>
          <a:bodyPr wrap="square" rtlCol="0">
            <a:spAutoFit/>
          </a:bodyPr>
          <a:lstStyle/>
          <a:p>
            <a:r>
              <a:rPr lang="en-US" sz="2400" dirty="0">
                <a:latin typeface="+mj-lt"/>
              </a:rPr>
              <a:t>Within this exact expansion we can sometimes make use of the following </a:t>
            </a:r>
          </a:p>
        </p:txBody>
      </p:sp>
      <p:sp>
        <p:nvSpPr>
          <p:cNvPr id="9" name="TextBox 8">
            <a:extLst>
              <a:ext uri="{FF2B5EF4-FFF2-40B4-BE49-F238E27FC236}">
                <a16:creationId xmlns:a16="http://schemas.microsoft.com/office/drawing/2014/main" id="{8ED67253-7A98-46E6-A351-C1BFF4B0F63A}"/>
              </a:ext>
            </a:extLst>
          </p:cNvPr>
          <p:cNvSpPr txBox="1"/>
          <p:nvPr/>
        </p:nvSpPr>
        <p:spPr>
          <a:xfrm>
            <a:off x="304800" y="5514159"/>
            <a:ext cx="8229600" cy="830997"/>
          </a:xfrm>
          <a:prstGeom prst="rect">
            <a:avLst/>
          </a:prstGeom>
          <a:noFill/>
        </p:spPr>
        <p:txBody>
          <a:bodyPr wrap="square" rtlCol="0">
            <a:spAutoFit/>
          </a:bodyPr>
          <a:lstStyle/>
          <a:p>
            <a:r>
              <a:rPr lang="en-US" sz="2400" dirty="0">
                <a:latin typeface="+mj-lt"/>
              </a:rPr>
              <a:t>Note that this approach is well controlled because it uses a convergent orthogonal function expansion.</a:t>
            </a:r>
          </a:p>
        </p:txBody>
      </p:sp>
    </p:spTree>
    <p:extLst>
      <p:ext uri="{BB962C8B-B14F-4D97-AF65-F5344CB8AC3E}">
        <p14:creationId xmlns:p14="http://schemas.microsoft.com/office/powerpoint/2010/main" val="1072680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83F413-4235-428A-80DC-C9CBCCF66528}"/>
              </a:ext>
            </a:extLst>
          </p:cNvPr>
          <p:cNvSpPr>
            <a:spLocks noGrp="1"/>
          </p:cNvSpPr>
          <p:nvPr>
            <p:ph type="dt" sz="half" idx="10"/>
          </p:nvPr>
        </p:nvSpPr>
        <p:spPr/>
        <p:txBody>
          <a:bodyPr/>
          <a:lstStyle/>
          <a:p>
            <a:r>
              <a:rPr lang="en-US"/>
              <a:t>03/30/20120</a:t>
            </a:r>
            <a:endParaRPr lang="en-US" dirty="0"/>
          </a:p>
        </p:txBody>
      </p:sp>
      <p:sp>
        <p:nvSpPr>
          <p:cNvPr id="3" name="Footer Placeholder 2">
            <a:extLst>
              <a:ext uri="{FF2B5EF4-FFF2-40B4-BE49-F238E27FC236}">
                <a16:creationId xmlns:a16="http://schemas.microsoft.com/office/drawing/2014/main" id="{7DB06817-9330-4A1D-96EA-ADD1B1791B60}"/>
              </a:ext>
            </a:extLst>
          </p:cNvPr>
          <p:cNvSpPr>
            <a:spLocks noGrp="1"/>
          </p:cNvSpPr>
          <p:nvPr>
            <p:ph type="ftr" sz="quarter" idx="11"/>
          </p:nvPr>
        </p:nvSpPr>
        <p:spPr/>
        <p:txBody>
          <a:bodyPr/>
          <a:lstStyle/>
          <a:p>
            <a:r>
              <a:rPr lang="en-US"/>
              <a:t>PHY 712  Spring 2020 -- Lecture 24</a:t>
            </a:r>
            <a:endParaRPr lang="en-US" dirty="0"/>
          </a:p>
        </p:txBody>
      </p:sp>
      <p:sp>
        <p:nvSpPr>
          <p:cNvPr id="4" name="Slide Number Placeholder 3">
            <a:extLst>
              <a:ext uri="{FF2B5EF4-FFF2-40B4-BE49-F238E27FC236}">
                <a16:creationId xmlns:a16="http://schemas.microsoft.com/office/drawing/2014/main" id="{1ABD7221-1AC6-49A6-A92A-590D4F040540}"/>
              </a:ext>
            </a:extLst>
          </p:cNvPr>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5" name="Object 4">
            <a:extLst>
              <a:ext uri="{FF2B5EF4-FFF2-40B4-BE49-F238E27FC236}">
                <a16:creationId xmlns:a16="http://schemas.microsoft.com/office/drawing/2014/main" id="{8B699F46-BDE6-4EE9-AAE2-EC4D48D7288B}"/>
              </a:ext>
            </a:extLst>
          </p:cNvPr>
          <p:cNvGraphicFramePr>
            <a:graphicFrameLocks noChangeAspect="1"/>
          </p:cNvGraphicFramePr>
          <p:nvPr>
            <p:extLst>
              <p:ext uri="{D42A27DB-BD31-4B8C-83A1-F6EECF244321}">
                <p14:modId xmlns:p14="http://schemas.microsoft.com/office/powerpoint/2010/main" val="1981677128"/>
              </p:ext>
            </p:extLst>
          </p:nvPr>
        </p:nvGraphicFramePr>
        <p:xfrm>
          <a:off x="1219200" y="1012855"/>
          <a:ext cx="5210175" cy="2030412"/>
        </p:xfrm>
        <a:graphic>
          <a:graphicData uri="http://schemas.openxmlformats.org/presentationml/2006/ole">
            <mc:AlternateContent xmlns:mc="http://schemas.openxmlformats.org/markup-compatibility/2006">
              <mc:Choice xmlns:v="urn:schemas-microsoft-com:vml" Requires="v">
                <p:oleObj spid="_x0000_s184384" name="Equation" r:id="rId4" imgW="2286000" imgH="888840" progId="Equation.DSMT4">
                  <p:embed/>
                </p:oleObj>
              </mc:Choice>
              <mc:Fallback>
                <p:oleObj name="Equation" r:id="rId4" imgW="2286000" imgH="888840" progId="Equation.DSMT4">
                  <p:embed/>
                  <p:pic>
                    <p:nvPicPr>
                      <p:cNvPr id="6" name="Object 5">
                        <a:extLst>
                          <a:ext uri="{FF2B5EF4-FFF2-40B4-BE49-F238E27FC236}">
                            <a16:creationId xmlns:a16="http://schemas.microsoft.com/office/drawing/2014/main" id="{F5A7E9E0-9067-42CA-B9C2-A73C1C6833B1}"/>
                          </a:ext>
                        </a:extLst>
                      </p:cNvPr>
                      <p:cNvPicPr>
                        <a:picLocks noChangeAspect="1" noChangeArrowheads="1"/>
                      </p:cNvPicPr>
                      <p:nvPr/>
                    </p:nvPicPr>
                    <p:blipFill>
                      <a:blip r:embed="rId5"/>
                      <a:srcRect/>
                      <a:stretch>
                        <a:fillRect/>
                      </a:stretch>
                    </p:blipFill>
                    <p:spPr bwMode="auto">
                      <a:xfrm>
                        <a:off x="1219200" y="1012855"/>
                        <a:ext cx="5210175" cy="203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a:extLst>
              <a:ext uri="{FF2B5EF4-FFF2-40B4-BE49-F238E27FC236}">
                <a16:creationId xmlns:a16="http://schemas.microsoft.com/office/drawing/2014/main" id="{F3919AB0-C2C7-409D-97E9-57AEA84EE1D3}"/>
              </a:ext>
            </a:extLst>
          </p:cNvPr>
          <p:cNvGraphicFramePr>
            <a:graphicFrameLocks noChangeAspect="1"/>
          </p:cNvGraphicFramePr>
          <p:nvPr>
            <p:extLst>
              <p:ext uri="{D42A27DB-BD31-4B8C-83A1-F6EECF244321}">
                <p14:modId xmlns:p14="http://schemas.microsoft.com/office/powerpoint/2010/main" val="3177128462"/>
              </p:ext>
            </p:extLst>
          </p:nvPr>
        </p:nvGraphicFramePr>
        <p:xfrm>
          <a:off x="1019175" y="3830965"/>
          <a:ext cx="8655050" cy="2554288"/>
        </p:xfrm>
        <a:graphic>
          <a:graphicData uri="http://schemas.openxmlformats.org/presentationml/2006/ole">
            <mc:AlternateContent xmlns:mc="http://schemas.openxmlformats.org/markup-compatibility/2006">
              <mc:Choice xmlns:v="urn:schemas-microsoft-com:vml" Requires="v">
                <p:oleObj spid="_x0000_s184385" name="Equation" r:id="rId6" imgW="3797280" imgH="1117440" progId="Equation.DSMT4">
                  <p:embed/>
                </p:oleObj>
              </mc:Choice>
              <mc:Fallback>
                <p:oleObj name="Equation" r:id="rId6" imgW="3797280" imgH="1117440" progId="Equation.DSMT4">
                  <p:embed/>
                  <p:pic>
                    <p:nvPicPr>
                      <p:cNvPr id="7" name="Object 6">
                        <a:extLst>
                          <a:ext uri="{FF2B5EF4-FFF2-40B4-BE49-F238E27FC236}">
                            <a16:creationId xmlns:a16="http://schemas.microsoft.com/office/drawing/2014/main" id="{ECFA4749-1EFB-4382-9D3B-691C00D82826}"/>
                          </a:ext>
                        </a:extLst>
                      </p:cNvPr>
                      <p:cNvPicPr>
                        <a:picLocks noChangeAspect="1" noChangeArrowheads="1"/>
                      </p:cNvPicPr>
                      <p:nvPr/>
                    </p:nvPicPr>
                    <p:blipFill>
                      <a:blip r:embed="rId7"/>
                      <a:srcRect/>
                      <a:stretch>
                        <a:fillRect/>
                      </a:stretch>
                    </p:blipFill>
                    <p:spPr bwMode="auto">
                      <a:xfrm>
                        <a:off x="1019175" y="3830965"/>
                        <a:ext cx="865505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E8FA1E05-2E11-4316-9943-A7652D7016B3}"/>
              </a:ext>
            </a:extLst>
          </p:cNvPr>
          <p:cNvSpPr txBox="1"/>
          <p:nvPr/>
        </p:nvSpPr>
        <p:spPr>
          <a:xfrm>
            <a:off x="228600" y="230515"/>
            <a:ext cx="8153400" cy="461665"/>
          </a:xfrm>
          <a:prstGeom prst="rect">
            <a:avLst/>
          </a:prstGeom>
          <a:noFill/>
        </p:spPr>
        <p:txBody>
          <a:bodyPr wrap="square" rtlCol="0">
            <a:spAutoFit/>
          </a:bodyPr>
          <a:lstStyle/>
          <a:p>
            <a:r>
              <a:rPr lang="en-US" sz="2400" dirty="0">
                <a:latin typeface="+mj-lt"/>
              </a:rPr>
              <a:t>Another approximation;  useful, but not as well controlled</a:t>
            </a:r>
          </a:p>
        </p:txBody>
      </p:sp>
    </p:spTree>
    <p:extLst>
      <p:ext uri="{BB962C8B-B14F-4D97-AF65-F5344CB8AC3E}">
        <p14:creationId xmlns:p14="http://schemas.microsoft.com/office/powerpoint/2010/main" val="3436008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2A63B0-47F7-4E73-8E2E-C6689A458D84}"/>
              </a:ext>
            </a:extLst>
          </p:cNvPr>
          <p:cNvSpPr>
            <a:spLocks noGrp="1"/>
          </p:cNvSpPr>
          <p:nvPr>
            <p:ph type="dt" sz="half" idx="10"/>
          </p:nvPr>
        </p:nvSpPr>
        <p:spPr/>
        <p:txBody>
          <a:bodyPr/>
          <a:lstStyle/>
          <a:p>
            <a:r>
              <a:rPr lang="en-US"/>
              <a:t>03/30/20120</a:t>
            </a:r>
            <a:endParaRPr lang="en-US" dirty="0"/>
          </a:p>
        </p:txBody>
      </p:sp>
      <p:sp>
        <p:nvSpPr>
          <p:cNvPr id="3" name="Footer Placeholder 2">
            <a:extLst>
              <a:ext uri="{FF2B5EF4-FFF2-40B4-BE49-F238E27FC236}">
                <a16:creationId xmlns:a16="http://schemas.microsoft.com/office/drawing/2014/main" id="{A167985D-BBFD-4CBF-AB2A-A42069E95C60}"/>
              </a:ext>
            </a:extLst>
          </p:cNvPr>
          <p:cNvSpPr>
            <a:spLocks noGrp="1"/>
          </p:cNvSpPr>
          <p:nvPr>
            <p:ph type="ftr" sz="quarter" idx="11"/>
          </p:nvPr>
        </p:nvSpPr>
        <p:spPr/>
        <p:txBody>
          <a:bodyPr/>
          <a:lstStyle/>
          <a:p>
            <a:r>
              <a:rPr lang="en-US"/>
              <a:t>PHY 712  Spring 2020 -- Lecture 24</a:t>
            </a:r>
            <a:endParaRPr lang="en-US" dirty="0"/>
          </a:p>
        </p:txBody>
      </p:sp>
      <p:sp>
        <p:nvSpPr>
          <p:cNvPr id="4" name="Slide Number Placeholder 3">
            <a:extLst>
              <a:ext uri="{FF2B5EF4-FFF2-40B4-BE49-F238E27FC236}">
                <a16:creationId xmlns:a16="http://schemas.microsoft.com/office/drawing/2014/main" id="{A1F8F632-FDCD-4801-9D9C-DEDC1053B6D6}"/>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2ED2B36D-1558-41C5-A867-26DF04C3C7A4}"/>
              </a:ext>
            </a:extLst>
          </p:cNvPr>
          <p:cNvSpPr txBox="1"/>
          <p:nvPr/>
        </p:nvSpPr>
        <p:spPr>
          <a:xfrm>
            <a:off x="304800" y="228600"/>
            <a:ext cx="8488221" cy="1938992"/>
          </a:xfrm>
          <a:prstGeom prst="rect">
            <a:avLst/>
          </a:prstGeom>
          <a:noFill/>
        </p:spPr>
        <p:txBody>
          <a:bodyPr wrap="none" rtlCol="0">
            <a:spAutoFit/>
          </a:bodyPr>
          <a:lstStyle/>
          <a:p>
            <a:r>
              <a:rPr lang="en-US" sz="2400" dirty="0">
                <a:latin typeface="+mj-lt"/>
              </a:rPr>
              <a:t>For HW 18, you are given the following charge density </a:t>
            </a:r>
          </a:p>
          <a:p>
            <a:r>
              <a:rPr lang="en-US" sz="2400" dirty="0">
                <a:latin typeface="+mj-lt"/>
              </a:rPr>
              <a:t>distribution and asked to evaluate the scalar potential using</a:t>
            </a:r>
          </a:p>
          <a:p>
            <a:r>
              <a:rPr lang="en-US" sz="2400" dirty="0">
                <a:latin typeface="+mj-lt"/>
              </a:rPr>
              <a:t>the exact and dipole approximations.   It might be interesting</a:t>
            </a:r>
          </a:p>
          <a:p>
            <a:r>
              <a:rPr lang="en-US" sz="2400" dirty="0">
                <a:latin typeface="+mj-lt"/>
              </a:rPr>
              <a:t>to see what happens when you use the “Born” approximation</a:t>
            </a:r>
          </a:p>
          <a:p>
            <a:r>
              <a:rPr lang="en-US" sz="2400" dirty="0">
                <a:latin typeface="+mj-lt"/>
              </a:rPr>
              <a:t>expression.</a:t>
            </a:r>
          </a:p>
        </p:txBody>
      </p:sp>
      <p:pic>
        <p:nvPicPr>
          <p:cNvPr id="6" name="Picture 5">
            <a:extLst>
              <a:ext uri="{FF2B5EF4-FFF2-40B4-BE49-F238E27FC236}">
                <a16:creationId xmlns:a16="http://schemas.microsoft.com/office/drawing/2014/main" id="{E4920CCF-69C3-4CE2-99FA-D7A27B924140}"/>
              </a:ext>
            </a:extLst>
          </p:cNvPr>
          <p:cNvPicPr>
            <a:picLocks noChangeAspect="1"/>
          </p:cNvPicPr>
          <p:nvPr/>
        </p:nvPicPr>
        <p:blipFill>
          <a:blip r:embed="rId4"/>
          <a:stretch>
            <a:fillRect/>
          </a:stretch>
        </p:blipFill>
        <p:spPr>
          <a:xfrm>
            <a:off x="2794438" y="1923498"/>
            <a:ext cx="5905500" cy="1009650"/>
          </a:xfrm>
          <a:prstGeom prst="rect">
            <a:avLst/>
          </a:prstGeom>
        </p:spPr>
      </p:pic>
      <p:sp>
        <p:nvSpPr>
          <p:cNvPr id="7" name="TextBox 6">
            <a:extLst>
              <a:ext uri="{FF2B5EF4-FFF2-40B4-BE49-F238E27FC236}">
                <a16:creationId xmlns:a16="http://schemas.microsoft.com/office/drawing/2014/main" id="{7BD50F47-F381-4727-85F4-081F2E513D44}"/>
              </a:ext>
            </a:extLst>
          </p:cNvPr>
          <p:cNvSpPr txBox="1"/>
          <p:nvPr/>
        </p:nvSpPr>
        <p:spPr>
          <a:xfrm>
            <a:off x="352846" y="2197491"/>
            <a:ext cx="2342308" cy="461665"/>
          </a:xfrm>
          <a:prstGeom prst="rect">
            <a:avLst/>
          </a:prstGeom>
          <a:noFill/>
        </p:spPr>
        <p:txBody>
          <a:bodyPr wrap="none" rtlCol="0">
            <a:spAutoFit/>
          </a:bodyPr>
          <a:lstStyle/>
          <a:p>
            <a:r>
              <a:rPr lang="en-US" sz="2400" dirty="0">
                <a:latin typeface="+mj-lt"/>
              </a:rPr>
              <a:t>Charge density:</a:t>
            </a:r>
          </a:p>
        </p:txBody>
      </p:sp>
      <p:pic>
        <p:nvPicPr>
          <p:cNvPr id="8" name="Picture 7">
            <a:extLst>
              <a:ext uri="{FF2B5EF4-FFF2-40B4-BE49-F238E27FC236}">
                <a16:creationId xmlns:a16="http://schemas.microsoft.com/office/drawing/2014/main" id="{C5AAC79A-0E24-434F-B72E-22CE42BC5DEC}"/>
              </a:ext>
            </a:extLst>
          </p:cNvPr>
          <p:cNvPicPr>
            <a:picLocks noChangeAspect="1"/>
          </p:cNvPicPr>
          <p:nvPr/>
        </p:nvPicPr>
        <p:blipFill>
          <a:blip r:embed="rId5"/>
          <a:stretch>
            <a:fillRect/>
          </a:stretch>
        </p:blipFill>
        <p:spPr>
          <a:xfrm>
            <a:off x="1133054" y="3048000"/>
            <a:ext cx="1562100" cy="3086100"/>
          </a:xfrm>
          <a:prstGeom prst="rect">
            <a:avLst/>
          </a:prstGeom>
        </p:spPr>
      </p:pic>
      <p:sp>
        <p:nvSpPr>
          <p:cNvPr id="9" name="TextBox 8">
            <a:extLst>
              <a:ext uri="{FF2B5EF4-FFF2-40B4-BE49-F238E27FC236}">
                <a16:creationId xmlns:a16="http://schemas.microsoft.com/office/drawing/2014/main" id="{FCE19155-2A2D-471A-BACA-310217F8A1C7}"/>
              </a:ext>
            </a:extLst>
          </p:cNvPr>
          <p:cNvSpPr txBox="1"/>
          <p:nvPr/>
        </p:nvSpPr>
        <p:spPr>
          <a:xfrm>
            <a:off x="1676400" y="2689055"/>
            <a:ext cx="533400" cy="461665"/>
          </a:xfrm>
          <a:prstGeom prst="rect">
            <a:avLst/>
          </a:prstGeom>
          <a:noFill/>
        </p:spPr>
        <p:txBody>
          <a:bodyPr wrap="square" rtlCol="0">
            <a:spAutoFit/>
          </a:bodyPr>
          <a:lstStyle/>
          <a:p>
            <a:r>
              <a:rPr lang="en-US" sz="2400" b="1" dirty="0">
                <a:latin typeface="+mj-lt"/>
              </a:rPr>
              <a:t>z</a:t>
            </a:r>
          </a:p>
        </p:txBody>
      </p:sp>
      <p:cxnSp>
        <p:nvCxnSpPr>
          <p:cNvPr id="11" name="Straight Connector 10">
            <a:extLst>
              <a:ext uri="{FF2B5EF4-FFF2-40B4-BE49-F238E27FC236}">
                <a16:creationId xmlns:a16="http://schemas.microsoft.com/office/drawing/2014/main" id="{88413C01-3D71-4777-9E09-B0D9EFEBED2A}"/>
              </a:ext>
            </a:extLst>
          </p:cNvPr>
          <p:cNvCxnSpPr>
            <a:cxnSpLocks/>
          </p:cNvCxnSpPr>
          <p:nvPr/>
        </p:nvCxnSpPr>
        <p:spPr>
          <a:xfrm flipV="1">
            <a:off x="1133054" y="4548350"/>
            <a:ext cx="3134146" cy="19050"/>
          </a:xfrm>
          <a:prstGeom prst="line">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6A4E890-3191-443E-875C-740EAC8283D9}"/>
              </a:ext>
            </a:extLst>
          </p:cNvPr>
          <p:cNvCxnSpPr>
            <a:cxnSpLocks/>
          </p:cNvCxnSpPr>
          <p:nvPr/>
        </p:nvCxnSpPr>
        <p:spPr>
          <a:xfrm flipV="1">
            <a:off x="1905000" y="3048000"/>
            <a:ext cx="0" cy="302170"/>
          </a:xfrm>
          <a:prstGeom prst="line">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079249D-7112-442C-B0D9-FAADE367B666}"/>
              </a:ext>
            </a:extLst>
          </p:cNvPr>
          <p:cNvCxnSpPr>
            <a:cxnSpLocks/>
          </p:cNvCxnSpPr>
          <p:nvPr/>
        </p:nvCxnSpPr>
        <p:spPr>
          <a:xfrm flipH="1">
            <a:off x="152400" y="4369920"/>
            <a:ext cx="2286000" cy="740694"/>
          </a:xfrm>
          <a:prstGeom prst="line">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9793070-CB11-46FB-8025-F888C0E0C50D}"/>
              </a:ext>
            </a:extLst>
          </p:cNvPr>
          <p:cNvSpPr txBox="1"/>
          <p:nvPr/>
        </p:nvSpPr>
        <p:spPr>
          <a:xfrm>
            <a:off x="0" y="5110614"/>
            <a:ext cx="533400" cy="461665"/>
          </a:xfrm>
          <a:prstGeom prst="rect">
            <a:avLst/>
          </a:prstGeom>
          <a:noFill/>
        </p:spPr>
        <p:txBody>
          <a:bodyPr wrap="square" rtlCol="0">
            <a:spAutoFit/>
          </a:bodyPr>
          <a:lstStyle/>
          <a:p>
            <a:r>
              <a:rPr lang="en-US" sz="2400" b="1" dirty="0">
                <a:latin typeface="+mj-lt"/>
              </a:rPr>
              <a:t>x</a:t>
            </a:r>
          </a:p>
        </p:txBody>
      </p:sp>
      <p:sp>
        <p:nvSpPr>
          <p:cNvPr id="19" name="TextBox 18">
            <a:extLst>
              <a:ext uri="{FF2B5EF4-FFF2-40B4-BE49-F238E27FC236}">
                <a16:creationId xmlns:a16="http://schemas.microsoft.com/office/drawing/2014/main" id="{B8CB5174-7D60-457A-B9DE-5F4B4F442902}"/>
              </a:ext>
            </a:extLst>
          </p:cNvPr>
          <p:cNvSpPr txBox="1"/>
          <p:nvPr/>
        </p:nvSpPr>
        <p:spPr>
          <a:xfrm>
            <a:off x="4419600" y="4267200"/>
            <a:ext cx="533400" cy="461665"/>
          </a:xfrm>
          <a:prstGeom prst="rect">
            <a:avLst/>
          </a:prstGeom>
          <a:noFill/>
        </p:spPr>
        <p:txBody>
          <a:bodyPr wrap="square" rtlCol="0">
            <a:spAutoFit/>
          </a:bodyPr>
          <a:lstStyle/>
          <a:p>
            <a:r>
              <a:rPr lang="en-US" sz="2400" b="1" dirty="0">
                <a:latin typeface="+mj-lt"/>
              </a:rPr>
              <a:t>y</a:t>
            </a:r>
          </a:p>
        </p:txBody>
      </p:sp>
      <p:cxnSp>
        <p:nvCxnSpPr>
          <p:cNvPr id="20" name="Straight Connector 19">
            <a:extLst>
              <a:ext uri="{FF2B5EF4-FFF2-40B4-BE49-F238E27FC236}">
                <a16:creationId xmlns:a16="http://schemas.microsoft.com/office/drawing/2014/main" id="{ED8A3DCC-8027-414F-84E1-11FE9CEC7A49}"/>
              </a:ext>
            </a:extLst>
          </p:cNvPr>
          <p:cNvCxnSpPr>
            <a:cxnSpLocks/>
          </p:cNvCxnSpPr>
          <p:nvPr/>
        </p:nvCxnSpPr>
        <p:spPr>
          <a:xfrm flipV="1">
            <a:off x="1905000" y="3429000"/>
            <a:ext cx="1600200" cy="1162050"/>
          </a:xfrm>
          <a:prstGeom prst="line">
            <a:avLst/>
          </a:prstGeom>
          <a:ln w="508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2FEC1C1-B458-40B8-8FDB-43685E560DE6}"/>
              </a:ext>
            </a:extLst>
          </p:cNvPr>
          <p:cNvCxnSpPr/>
          <p:nvPr/>
        </p:nvCxnSpPr>
        <p:spPr>
          <a:xfrm>
            <a:off x="3505200" y="3429000"/>
            <a:ext cx="0" cy="15240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1C4BE8-EF16-408A-A4E0-2D5D5C804F0F}"/>
              </a:ext>
            </a:extLst>
          </p:cNvPr>
          <p:cNvCxnSpPr>
            <a:cxnSpLocks/>
          </p:cNvCxnSpPr>
          <p:nvPr/>
        </p:nvCxnSpPr>
        <p:spPr>
          <a:xfrm>
            <a:off x="1914104" y="4557875"/>
            <a:ext cx="1552996" cy="35863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Arc 28">
            <a:extLst>
              <a:ext uri="{FF2B5EF4-FFF2-40B4-BE49-F238E27FC236}">
                <a16:creationId xmlns:a16="http://schemas.microsoft.com/office/drawing/2014/main" id="{4DDBE9A6-D758-4A54-B4D7-3A602CEADAC1}"/>
              </a:ext>
            </a:extLst>
          </p:cNvPr>
          <p:cNvSpPr/>
          <p:nvPr/>
        </p:nvSpPr>
        <p:spPr>
          <a:xfrm rot="20320707">
            <a:off x="1573013" y="3279470"/>
            <a:ext cx="1351702" cy="1781464"/>
          </a:xfrm>
          <a:prstGeom prst="arc">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Arc 29">
            <a:extLst>
              <a:ext uri="{FF2B5EF4-FFF2-40B4-BE49-F238E27FC236}">
                <a16:creationId xmlns:a16="http://schemas.microsoft.com/office/drawing/2014/main" id="{7AB0B57B-A98C-4B7E-B4CC-6EBF7749E1DF}"/>
              </a:ext>
            </a:extLst>
          </p:cNvPr>
          <p:cNvSpPr/>
          <p:nvPr/>
        </p:nvSpPr>
        <p:spPr>
          <a:xfrm rot="2902458" flipV="1">
            <a:off x="12607" y="2104495"/>
            <a:ext cx="3530056" cy="3524080"/>
          </a:xfrm>
          <a:prstGeom prst="arc">
            <a:avLst>
              <a:gd name="adj1" fmla="val 16200000"/>
              <a:gd name="adj2" fmla="val 873605"/>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31" name="Object 30">
            <a:extLst>
              <a:ext uri="{FF2B5EF4-FFF2-40B4-BE49-F238E27FC236}">
                <a16:creationId xmlns:a16="http://schemas.microsoft.com/office/drawing/2014/main" id="{4755ABF8-1B4C-42DF-87B2-9BACD4AD8A82}"/>
              </a:ext>
            </a:extLst>
          </p:cNvPr>
          <p:cNvGraphicFramePr>
            <a:graphicFrameLocks noChangeAspect="1"/>
          </p:cNvGraphicFramePr>
          <p:nvPr>
            <p:extLst>
              <p:ext uri="{D42A27DB-BD31-4B8C-83A1-F6EECF244321}">
                <p14:modId xmlns:p14="http://schemas.microsoft.com/office/powerpoint/2010/main" val="3616829858"/>
              </p:ext>
            </p:extLst>
          </p:nvPr>
        </p:nvGraphicFramePr>
        <p:xfrm>
          <a:off x="2364128" y="2922055"/>
          <a:ext cx="609600" cy="557871"/>
        </p:xfrm>
        <a:graphic>
          <a:graphicData uri="http://schemas.openxmlformats.org/presentationml/2006/ole">
            <mc:AlternateContent xmlns:mc="http://schemas.openxmlformats.org/markup-compatibility/2006">
              <mc:Choice xmlns:v="urn:schemas-microsoft-com:vml" Requires="v">
                <p:oleObj spid="_x0000_s185434" name="Equation" r:id="rId6" imgW="126720" imgH="177480" progId="Equation.DSMT4">
                  <p:embed/>
                </p:oleObj>
              </mc:Choice>
              <mc:Fallback>
                <p:oleObj name="Equation" r:id="rId6" imgW="126720" imgH="177480" progId="Equation.DSMT4">
                  <p:embed/>
                  <p:pic>
                    <p:nvPicPr>
                      <p:cNvPr id="0" name=""/>
                      <p:cNvPicPr/>
                      <p:nvPr/>
                    </p:nvPicPr>
                    <p:blipFill>
                      <a:blip r:embed="rId7"/>
                      <a:stretch>
                        <a:fillRect/>
                      </a:stretch>
                    </p:blipFill>
                    <p:spPr>
                      <a:xfrm>
                        <a:off x="2364128" y="2922055"/>
                        <a:ext cx="609600" cy="557871"/>
                      </a:xfrm>
                      <a:prstGeom prst="rect">
                        <a:avLst/>
                      </a:prstGeom>
                    </p:spPr>
                  </p:pic>
                </p:oleObj>
              </mc:Fallback>
            </mc:AlternateContent>
          </a:graphicData>
        </a:graphic>
      </p:graphicFrame>
      <p:graphicFrame>
        <p:nvGraphicFramePr>
          <p:cNvPr id="32" name="Object 31">
            <a:extLst>
              <a:ext uri="{FF2B5EF4-FFF2-40B4-BE49-F238E27FC236}">
                <a16:creationId xmlns:a16="http://schemas.microsoft.com/office/drawing/2014/main" id="{AAB41F17-5D04-4586-A671-CCDE1AAE7A86}"/>
              </a:ext>
            </a:extLst>
          </p:cNvPr>
          <p:cNvGraphicFramePr>
            <a:graphicFrameLocks noChangeAspect="1"/>
          </p:cNvGraphicFramePr>
          <p:nvPr>
            <p:extLst>
              <p:ext uri="{D42A27DB-BD31-4B8C-83A1-F6EECF244321}">
                <p14:modId xmlns:p14="http://schemas.microsoft.com/office/powerpoint/2010/main" val="3224174085"/>
              </p:ext>
            </p:extLst>
          </p:nvPr>
        </p:nvGraphicFramePr>
        <p:xfrm>
          <a:off x="2567742" y="5305034"/>
          <a:ext cx="533399" cy="630381"/>
        </p:xfrm>
        <a:graphic>
          <a:graphicData uri="http://schemas.openxmlformats.org/presentationml/2006/ole">
            <mc:AlternateContent xmlns:mc="http://schemas.openxmlformats.org/markup-compatibility/2006">
              <mc:Choice xmlns:v="urn:schemas-microsoft-com:vml" Requires="v">
                <p:oleObj spid="_x0000_s185435" name="Equation" r:id="rId8" imgW="139680" imgH="164880" progId="Equation.DSMT4">
                  <p:embed/>
                </p:oleObj>
              </mc:Choice>
              <mc:Fallback>
                <p:oleObj name="Equation" r:id="rId8" imgW="139680" imgH="164880" progId="Equation.DSMT4">
                  <p:embed/>
                  <p:pic>
                    <p:nvPicPr>
                      <p:cNvPr id="0" name=""/>
                      <p:cNvPicPr/>
                      <p:nvPr/>
                    </p:nvPicPr>
                    <p:blipFill>
                      <a:blip r:embed="rId9"/>
                      <a:stretch>
                        <a:fillRect/>
                      </a:stretch>
                    </p:blipFill>
                    <p:spPr>
                      <a:xfrm>
                        <a:off x="2567742" y="5305034"/>
                        <a:ext cx="533399" cy="630381"/>
                      </a:xfrm>
                      <a:prstGeom prst="rect">
                        <a:avLst/>
                      </a:prstGeom>
                    </p:spPr>
                  </p:pic>
                </p:oleObj>
              </mc:Fallback>
            </mc:AlternateContent>
          </a:graphicData>
        </a:graphic>
      </p:graphicFrame>
      <p:sp>
        <p:nvSpPr>
          <p:cNvPr id="33" name="TextBox 32">
            <a:extLst>
              <a:ext uri="{FF2B5EF4-FFF2-40B4-BE49-F238E27FC236}">
                <a16:creationId xmlns:a16="http://schemas.microsoft.com/office/drawing/2014/main" id="{E20E9DE0-DD20-4590-BFBF-7F1D40684E5E}"/>
              </a:ext>
            </a:extLst>
          </p:cNvPr>
          <p:cNvSpPr txBox="1"/>
          <p:nvPr/>
        </p:nvSpPr>
        <p:spPr>
          <a:xfrm>
            <a:off x="3451220" y="3084879"/>
            <a:ext cx="392867" cy="461665"/>
          </a:xfrm>
          <a:prstGeom prst="rect">
            <a:avLst/>
          </a:prstGeom>
          <a:noFill/>
        </p:spPr>
        <p:txBody>
          <a:bodyPr wrap="square" rtlCol="0">
            <a:spAutoFit/>
          </a:bodyPr>
          <a:lstStyle/>
          <a:p>
            <a:r>
              <a:rPr lang="en-US" sz="2400" b="1" dirty="0">
                <a:latin typeface="+mj-lt"/>
              </a:rPr>
              <a:t>r</a:t>
            </a:r>
          </a:p>
        </p:txBody>
      </p:sp>
      <p:graphicFrame>
        <p:nvGraphicFramePr>
          <p:cNvPr id="34" name="Object 33">
            <a:extLst>
              <a:ext uri="{FF2B5EF4-FFF2-40B4-BE49-F238E27FC236}">
                <a16:creationId xmlns:a16="http://schemas.microsoft.com/office/drawing/2014/main" id="{05413E39-AEF3-4FE8-BF6C-D0EB3EEFC1BC}"/>
              </a:ext>
            </a:extLst>
          </p:cNvPr>
          <p:cNvGraphicFramePr>
            <a:graphicFrameLocks noChangeAspect="1"/>
          </p:cNvGraphicFramePr>
          <p:nvPr>
            <p:extLst>
              <p:ext uri="{D42A27DB-BD31-4B8C-83A1-F6EECF244321}">
                <p14:modId xmlns:p14="http://schemas.microsoft.com/office/powerpoint/2010/main" val="607250631"/>
              </p:ext>
            </p:extLst>
          </p:nvPr>
        </p:nvGraphicFramePr>
        <p:xfrm>
          <a:off x="3246748" y="5402814"/>
          <a:ext cx="5730875" cy="1044575"/>
        </p:xfrm>
        <a:graphic>
          <a:graphicData uri="http://schemas.openxmlformats.org/presentationml/2006/ole">
            <mc:AlternateContent xmlns:mc="http://schemas.openxmlformats.org/markup-compatibility/2006">
              <mc:Choice xmlns:v="urn:schemas-microsoft-com:vml" Requires="v">
                <p:oleObj spid="_x0000_s185436" name="Equation" r:id="rId10" imgW="2514600" imgH="457200" progId="Equation.DSMT4">
                  <p:embed/>
                </p:oleObj>
              </mc:Choice>
              <mc:Fallback>
                <p:oleObj name="Equation" r:id="rId10" imgW="2514600" imgH="457200" progId="Equation.DSMT4">
                  <p:embed/>
                  <p:pic>
                    <p:nvPicPr>
                      <p:cNvPr id="6" name="Object 5">
                        <a:extLst>
                          <a:ext uri="{FF2B5EF4-FFF2-40B4-BE49-F238E27FC236}">
                            <a16:creationId xmlns:a16="http://schemas.microsoft.com/office/drawing/2014/main" id="{F3919AB0-C2C7-409D-97E9-57AEA84EE1D3}"/>
                          </a:ext>
                        </a:extLst>
                      </p:cNvPr>
                      <p:cNvPicPr>
                        <a:picLocks noChangeAspect="1" noChangeArrowheads="1"/>
                      </p:cNvPicPr>
                      <p:nvPr/>
                    </p:nvPicPr>
                    <p:blipFill>
                      <a:blip r:embed="rId11"/>
                      <a:srcRect/>
                      <a:stretch>
                        <a:fillRect/>
                      </a:stretch>
                    </p:blipFill>
                    <p:spPr bwMode="auto">
                      <a:xfrm>
                        <a:off x="3246748" y="5402814"/>
                        <a:ext cx="57308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5" name="Object 34">
            <a:extLst>
              <a:ext uri="{FF2B5EF4-FFF2-40B4-BE49-F238E27FC236}">
                <a16:creationId xmlns:a16="http://schemas.microsoft.com/office/drawing/2014/main" id="{362F9B83-CA47-40E5-895E-66E08DBE305B}"/>
              </a:ext>
            </a:extLst>
          </p:cNvPr>
          <p:cNvGraphicFramePr>
            <a:graphicFrameLocks noChangeAspect="1"/>
          </p:cNvGraphicFramePr>
          <p:nvPr>
            <p:extLst>
              <p:ext uri="{D42A27DB-BD31-4B8C-83A1-F6EECF244321}">
                <p14:modId xmlns:p14="http://schemas.microsoft.com/office/powerpoint/2010/main" val="4140129781"/>
              </p:ext>
            </p:extLst>
          </p:nvPr>
        </p:nvGraphicFramePr>
        <p:xfrm>
          <a:off x="4300819" y="3275159"/>
          <a:ext cx="4605095" cy="986806"/>
        </p:xfrm>
        <a:graphic>
          <a:graphicData uri="http://schemas.openxmlformats.org/presentationml/2006/ole">
            <mc:AlternateContent xmlns:mc="http://schemas.openxmlformats.org/markup-compatibility/2006">
              <mc:Choice xmlns:v="urn:schemas-microsoft-com:vml" Requires="v">
                <p:oleObj spid="_x0000_s185437" name="Equation" r:id="rId12" imgW="2133360" imgH="457200" progId="Equation.DSMT4">
                  <p:embed/>
                </p:oleObj>
              </mc:Choice>
              <mc:Fallback>
                <p:oleObj name="Equation" r:id="rId12" imgW="2133360" imgH="457200" progId="Equation.DSMT4">
                  <p:embed/>
                  <p:pic>
                    <p:nvPicPr>
                      <p:cNvPr id="0" name=""/>
                      <p:cNvPicPr/>
                      <p:nvPr/>
                    </p:nvPicPr>
                    <p:blipFill>
                      <a:blip r:embed="rId13"/>
                      <a:stretch>
                        <a:fillRect/>
                      </a:stretch>
                    </p:blipFill>
                    <p:spPr>
                      <a:xfrm>
                        <a:off x="4300819" y="3275159"/>
                        <a:ext cx="4605095" cy="986806"/>
                      </a:xfrm>
                      <a:prstGeom prst="rect">
                        <a:avLst/>
                      </a:prstGeom>
                    </p:spPr>
                  </p:pic>
                </p:oleObj>
              </mc:Fallback>
            </mc:AlternateContent>
          </a:graphicData>
        </a:graphic>
      </p:graphicFrame>
    </p:spTree>
    <p:extLst>
      <p:ext uri="{BB962C8B-B14F-4D97-AF65-F5344CB8AC3E}">
        <p14:creationId xmlns:p14="http://schemas.microsoft.com/office/powerpoint/2010/main" val="2362540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2A63B0-47F7-4E73-8E2E-C6689A458D84}"/>
              </a:ext>
            </a:extLst>
          </p:cNvPr>
          <p:cNvSpPr>
            <a:spLocks noGrp="1"/>
          </p:cNvSpPr>
          <p:nvPr>
            <p:ph type="dt" sz="half" idx="10"/>
          </p:nvPr>
        </p:nvSpPr>
        <p:spPr/>
        <p:txBody>
          <a:bodyPr/>
          <a:lstStyle/>
          <a:p>
            <a:r>
              <a:rPr lang="en-US"/>
              <a:t>03/30/20120</a:t>
            </a:r>
            <a:endParaRPr lang="en-US" dirty="0"/>
          </a:p>
        </p:txBody>
      </p:sp>
      <p:sp>
        <p:nvSpPr>
          <p:cNvPr id="3" name="Footer Placeholder 2">
            <a:extLst>
              <a:ext uri="{FF2B5EF4-FFF2-40B4-BE49-F238E27FC236}">
                <a16:creationId xmlns:a16="http://schemas.microsoft.com/office/drawing/2014/main" id="{A167985D-BBFD-4CBF-AB2A-A42069E95C60}"/>
              </a:ext>
            </a:extLst>
          </p:cNvPr>
          <p:cNvSpPr>
            <a:spLocks noGrp="1"/>
          </p:cNvSpPr>
          <p:nvPr>
            <p:ph type="ftr" sz="quarter" idx="11"/>
          </p:nvPr>
        </p:nvSpPr>
        <p:spPr/>
        <p:txBody>
          <a:bodyPr/>
          <a:lstStyle/>
          <a:p>
            <a:r>
              <a:rPr lang="en-US"/>
              <a:t>PHY 712  Spring 2020 -- Lecture 24</a:t>
            </a:r>
            <a:endParaRPr lang="en-US" dirty="0"/>
          </a:p>
        </p:txBody>
      </p:sp>
      <p:sp>
        <p:nvSpPr>
          <p:cNvPr id="4" name="Slide Number Placeholder 3">
            <a:extLst>
              <a:ext uri="{FF2B5EF4-FFF2-40B4-BE49-F238E27FC236}">
                <a16:creationId xmlns:a16="http://schemas.microsoft.com/office/drawing/2014/main" id="{A1F8F632-FDCD-4801-9D9C-DEDC1053B6D6}"/>
              </a:ext>
            </a:extLst>
          </p:cNvPr>
          <p:cNvSpPr>
            <a:spLocks noGrp="1"/>
          </p:cNvSpPr>
          <p:nvPr>
            <p:ph type="sldNum" sz="quarter" idx="12"/>
          </p:nvPr>
        </p:nvSpPr>
        <p:spPr/>
        <p:txBody>
          <a:bodyPr/>
          <a:lstStyle/>
          <a:p>
            <a:fld id="{CE368B07-CEBF-4C80-90AF-53B34FA04CF3}" type="slidenum">
              <a:rPr lang="en-US" smtClean="0"/>
              <a:t>8</a:t>
            </a:fld>
            <a:endParaRPr lang="en-US" dirty="0"/>
          </a:p>
        </p:txBody>
      </p:sp>
      <p:pic>
        <p:nvPicPr>
          <p:cNvPr id="6" name="Picture 5">
            <a:extLst>
              <a:ext uri="{FF2B5EF4-FFF2-40B4-BE49-F238E27FC236}">
                <a16:creationId xmlns:a16="http://schemas.microsoft.com/office/drawing/2014/main" id="{E4920CCF-69C3-4CE2-99FA-D7A27B924140}"/>
              </a:ext>
            </a:extLst>
          </p:cNvPr>
          <p:cNvPicPr>
            <a:picLocks noChangeAspect="1"/>
          </p:cNvPicPr>
          <p:nvPr/>
        </p:nvPicPr>
        <p:blipFill>
          <a:blip r:embed="rId4"/>
          <a:stretch>
            <a:fillRect/>
          </a:stretch>
        </p:blipFill>
        <p:spPr>
          <a:xfrm>
            <a:off x="2637909" y="-102869"/>
            <a:ext cx="5905500" cy="1009650"/>
          </a:xfrm>
          <a:prstGeom prst="rect">
            <a:avLst/>
          </a:prstGeom>
        </p:spPr>
      </p:pic>
      <p:sp>
        <p:nvSpPr>
          <p:cNvPr id="7" name="TextBox 6">
            <a:extLst>
              <a:ext uri="{FF2B5EF4-FFF2-40B4-BE49-F238E27FC236}">
                <a16:creationId xmlns:a16="http://schemas.microsoft.com/office/drawing/2014/main" id="{7BD50F47-F381-4727-85F4-081F2E513D44}"/>
              </a:ext>
            </a:extLst>
          </p:cNvPr>
          <p:cNvSpPr txBox="1"/>
          <p:nvPr/>
        </p:nvSpPr>
        <p:spPr>
          <a:xfrm>
            <a:off x="248492" y="18197"/>
            <a:ext cx="2342308" cy="461665"/>
          </a:xfrm>
          <a:prstGeom prst="rect">
            <a:avLst/>
          </a:prstGeom>
          <a:noFill/>
        </p:spPr>
        <p:txBody>
          <a:bodyPr wrap="none" rtlCol="0">
            <a:spAutoFit/>
          </a:bodyPr>
          <a:lstStyle/>
          <a:p>
            <a:r>
              <a:rPr lang="en-US" sz="2400" dirty="0">
                <a:latin typeface="+mj-lt"/>
              </a:rPr>
              <a:t>Charge density:</a:t>
            </a:r>
          </a:p>
        </p:txBody>
      </p:sp>
      <p:pic>
        <p:nvPicPr>
          <p:cNvPr id="8" name="Picture 7">
            <a:extLst>
              <a:ext uri="{FF2B5EF4-FFF2-40B4-BE49-F238E27FC236}">
                <a16:creationId xmlns:a16="http://schemas.microsoft.com/office/drawing/2014/main" id="{C5AAC79A-0E24-434F-B72E-22CE42BC5DEC}"/>
              </a:ext>
            </a:extLst>
          </p:cNvPr>
          <p:cNvPicPr>
            <a:picLocks noChangeAspect="1"/>
          </p:cNvPicPr>
          <p:nvPr/>
        </p:nvPicPr>
        <p:blipFill>
          <a:blip r:embed="rId5"/>
          <a:stretch>
            <a:fillRect/>
          </a:stretch>
        </p:blipFill>
        <p:spPr>
          <a:xfrm>
            <a:off x="1133054" y="739945"/>
            <a:ext cx="1562100" cy="3086100"/>
          </a:xfrm>
          <a:prstGeom prst="rect">
            <a:avLst/>
          </a:prstGeom>
        </p:spPr>
      </p:pic>
      <p:sp>
        <p:nvSpPr>
          <p:cNvPr id="9" name="TextBox 8">
            <a:extLst>
              <a:ext uri="{FF2B5EF4-FFF2-40B4-BE49-F238E27FC236}">
                <a16:creationId xmlns:a16="http://schemas.microsoft.com/office/drawing/2014/main" id="{FCE19155-2A2D-471A-BACA-310217F8A1C7}"/>
              </a:ext>
            </a:extLst>
          </p:cNvPr>
          <p:cNvSpPr txBox="1"/>
          <p:nvPr/>
        </p:nvSpPr>
        <p:spPr>
          <a:xfrm>
            <a:off x="1676400" y="381000"/>
            <a:ext cx="533400" cy="461665"/>
          </a:xfrm>
          <a:prstGeom prst="rect">
            <a:avLst/>
          </a:prstGeom>
          <a:noFill/>
        </p:spPr>
        <p:txBody>
          <a:bodyPr wrap="square" rtlCol="0">
            <a:spAutoFit/>
          </a:bodyPr>
          <a:lstStyle/>
          <a:p>
            <a:r>
              <a:rPr lang="en-US" sz="2400" b="1" dirty="0">
                <a:latin typeface="+mj-lt"/>
              </a:rPr>
              <a:t>z</a:t>
            </a:r>
          </a:p>
        </p:txBody>
      </p:sp>
      <p:cxnSp>
        <p:nvCxnSpPr>
          <p:cNvPr id="11" name="Straight Connector 10">
            <a:extLst>
              <a:ext uri="{FF2B5EF4-FFF2-40B4-BE49-F238E27FC236}">
                <a16:creationId xmlns:a16="http://schemas.microsoft.com/office/drawing/2014/main" id="{88413C01-3D71-4777-9E09-B0D9EFEBED2A}"/>
              </a:ext>
            </a:extLst>
          </p:cNvPr>
          <p:cNvCxnSpPr>
            <a:cxnSpLocks/>
          </p:cNvCxnSpPr>
          <p:nvPr/>
        </p:nvCxnSpPr>
        <p:spPr>
          <a:xfrm flipV="1">
            <a:off x="1133054" y="2240295"/>
            <a:ext cx="3134146" cy="19050"/>
          </a:xfrm>
          <a:prstGeom prst="line">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6A4E890-3191-443E-875C-740EAC8283D9}"/>
              </a:ext>
            </a:extLst>
          </p:cNvPr>
          <p:cNvCxnSpPr>
            <a:cxnSpLocks/>
          </p:cNvCxnSpPr>
          <p:nvPr/>
        </p:nvCxnSpPr>
        <p:spPr>
          <a:xfrm flipV="1">
            <a:off x="1905000" y="739945"/>
            <a:ext cx="0" cy="302170"/>
          </a:xfrm>
          <a:prstGeom prst="line">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079249D-7112-442C-B0D9-FAADE367B666}"/>
              </a:ext>
            </a:extLst>
          </p:cNvPr>
          <p:cNvCxnSpPr>
            <a:cxnSpLocks/>
          </p:cNvCxnSpPr>
          <p:nvPr/>
        </p:nvCxnSpPr>
        <p:spPr>
          <a:xfrm flipH="1">
            <a:off x="152400" y="2061865"/>
            <a:ext cx="2286000" cy="740694"/>
          </a:xfrm>
          <a:prstGeom prst="line">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9793070-CB11-46FB-8025-F888C0E0C50D}"/>
              </a:ext>
            </a:extLst>
          </p:cNvPr>
          <p:cNvSpPr txBox="1"/>
          <p:nvPr/>
        </p:nvSpPr>
        <p:spPr>
          <a:xfrm>
            <a:off x="0" y="2802559"/>
            <a:ext cx="533400" cy="461665"/>
          </a:xfrm>
          <a:prstGeom prst="rect">
            <a:avLst/>
          </a:prstGeom>
          <a:noFill/>
        </p:spPr>
        <p:txBody>
          <a:bodyPr wrap="square" rtlCol="0">
            <a:spAutoFit/>
          </a:bodyPr>
          <a:lstStyle/>
          <a:p>
            <a:r>
              <a:rPr lang="en-US" sz="2400" b="1" dirty="0">
                <a:latin typeface="+mj-lt"/>
              </a:rPr>
              <a:t>x</a:t>
            </a:r>
          </a:p>
        </p:txBody>
      </p:sp>
      <p:sp>
        <p:nvSpPr>
          <p:cNvPr id="19" name="TextBox 18">
            <a:extLst>
              <a:ext uri="{FF2B5EF4-FFF2-40B4-BE49-F238E27FC236}">
                <a16:creationId xmlns:a16="http://schemas.microsoft.com/office/drawing/2014/main" id="{B8CB5174-7D60-457A-B9DE-5F4B4F442902}"/>
              </a:ext>
            </a:extLst>
          </p:cNvPr>
          <p:cNvSpPr txBox="1"/>
          <p:nvPr/>
        </p:nvSpPr>
        <p:spPr>
          <a:xfrm>
            <a:off x="4419600" y="1959145"/>
            <a:ext cx="533400" cy="461665"/>
          </a:xfrm>
          <a:prstGeom prst="rect">
            <a:avLst/>
          </a:prstGeom>
          <a:noFill/>
        </p:spPr>
        <p:txBody>
          <a:bodyPr wrap="square" rtlCol="0">
            <a:spAutoFit/>
          </a:bodyPr>
          <a:lstStyle/>
          <a:p>
            <a:r>
              <a:rPr lang="en-US" sz="2400" b="1" dirty="0">
                <a:latin typeface="+mj-lt"/>
              </a:rPr>
              <a:t>y</a:t>
            </a:r>
          </a:p>
        </p:txBody>
      </p:sp>
      <p:cxnSp>
        <p:nvCxnSpPr>
          <p:cNvPr id="20" name="Straight Connector 19">
            <a:extLst>
              <a:ext uri="{FF2B5EF4-FFF2-40B4-BE49-F238E27FC236}">
                <a16:creationId xmlns:a16="http://schemas.microsoft.com/office/drawing/2014/main" id="{ED8A3DCC-8027-414F-84E1-11FE9CEC7A49}"/>
              </a:ext>
            </a:extLst>
          </p:cNvPr>
          <p:cNvCxnSpPr>
            <a:cxnSpLocks/>
          </p:cNvCxnSpPr>
          <p:nvPr/>
        </p:nvCxnSpPr>
        <p:spPr>
          <a:xfrm flipV="1">
            <a:off x="1905000" y="1120945"/>
            <a:ext cx="1600200" cy="1162050"/>
          </a:xfrm>
          <a:prstGeom prst="line">
            <a:avLst/>
          </a:prstGeom>
          <a:ln w="508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2FEC1C1-B458-40B8-8FDB-43685E560DE6}"/>
              </a:ext>
            </a:extLst>
          </p:cNvPr>
          <p:cNvCxnSpPr/>
          <p:nvPr/>
        </p:nvCxnSpPr>
        <p:spPr>
          <a:xfrm>
            <a:off x="3505200" y="1120945"/>
            <a:ext cx="0" cy="15240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1C4BE8-EF16-408A-A4E0-2D5D5C804F0F}"/>
              </a:ext>
            </a:extLst>
          </p:cNvPr>
          <p:cNvCxnSpPr>
            <a:cxnSpLocks/>
          </p:cNvCxnSpPr>
          <p:nvPr/>
        </p:nvCxnSpPr>
        <p:spPr>
          <a:xfrm>
            <a:off x="1914104" y="2249820"/>
            <a:ext cx="1552996" cy="35863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Arc 28">
            <a:extLst>
              <a:ext uri="{FF2B5EF4-FFF2-40B4-BE49-F238E27FC236}">
                <a16:creationId xmlns:a16="http://schemas.microsoft.com/office/drawing/2014/main" id="{4DDBE9A6-D758-4A54-B4D7-3A602CEADAC1}"/>
              </a:ext>
            </a:extLst>
          </p:cNvPr>
          <p:cNvSpPr/>
          <p:nvPr/>
        </p:nvSpPr>
        <p:spPr>
          <a:xfrm rot="20320707">
            <a:off x="1573013" y="971415"/>
            <a:ext cx="1351702" cy="1781464"/>
          </a:xfrm>
          <a:prstGeom prst="arc">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Arc 29">
            <a:extLst>
              <a:ext uri="{FF2B5EF4-FFF2-40B4-BE49-F238E27FC236}">
                <a16:creationId xmlns:a16="http://schemas.microsoft.com/office/drawing/2014/main" id="{7AB0B57B-A98C-4B7E-B4CC-6EBF7749E1DF}"/>
              </a:ext>
            </a:extLst>
          </p:cNvPr>
          <p:cNvSpPr/>
          <p:nvPr/>
        </p:nvSpPr>
        <p:spPr>
          <a:xfrm rot="2902458" flipV="1">
            <a:off x="12607" y="-186625"/>
            <a:ext cx="3530056" cy="3524080"/>
          </a:xfrm>
          <a:prstGeom prst="arc">
            <a:avLst>
              <a:gd name="adj1" fmla="val 16200000"/>
              <a:gd name="adj2" fmla="val 873605"/>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31" name="Object 30">
            <a:extLst>
              <a:ext uri="{FF2B5EF4-FFF2-40B4-BE49-F238E27FC236}">
                <a16:creationId xmlns:a16="http://schemas.microsoft.com/office/drawing/2014/main" id="{4755ABF8-1B4C-42DF-87B2-9BACD4AD8A82}"/>
              </a:ext>
            </a:extLst>
          </p:cNvPr>
          <p:cNvGraphicFramePr>
            <a:graphicFrameLocks noChangeAspect="1"/>
          </p:cNvGraphicFramePr>
          <p:nvPr>
            <p:extLst>
              <p:ext uri="{D42A27DB-BD31-4B8C-83A1-F6EECF244321}">
                <p14:modId xmlns:p14="http://schemas.microsoft.com/office/powerpoint/2010/main" val="2422437881"/>
              </p:ext>
            </p:extLst>
          </p:nvPr>
        </p:nvGraphicFramePr>
        <p:xfrm>
          <a:off x="2364128" y="614000"/>
          <a:ext cx="609600" cy="557871"/>
        </p:xfrm>
        <a:graphic>
          <a:graphicData uri="http://schemas.openxmlformats.org/presentationml/2006/ole">
            <mc:AlternateContent xmlns:mc="http://schemas.openxmlformats.org/markup-compatibility/2006">
              <mc:Choice xmlns:v="urn:schemas-microsoft-com:vml" Requires="v">
                <p:oleObj spid="_x0000_s186477" name="Equation" r:id="rId6" imgW="126720" imgH="177480" progId="Equation.DSMT4">
                  <p:embed/>
                </p:oleObj>
              </mc:Choice>
              <mc:Fallback>
                <p:oleObj name="Equation" r:id="rId6" imgW="126720" imgH="177480" progId="Equation.DSMT4">
                  <p:embed/>
                  <p:pic>
                    <p:nvPicPr>
                      <p:cNvPr id="31" name="Object 30">
                        <a:extLst>
                          <a:ext uri="{FF2B5EF4-FFF2-40B4-BE49-F238E27FC236}">
                            <a16:creationId xmlns:a16="http://schemas.microsoft.com/office/drawing/2014/main" id="{4755ABF8-1B4C-42DF-87B2-9BACD4AD8A82}"/>
                          </a:ext>
                        </a:extLst>
                      </p:cNvPr>
                      <p:cNvPicPr/>
                      <p:nvPr/>
                    </p:nvPicPr>
                    <p:blipFill>
                      <a:blip r:embed="rId7"/>
                      <a:stretch>
                        <a:fillRect/>
                      </a:stretch>
                    </p:blipFill>
                    <p:spPr>
                      <a:xfrm>
                        <a:off x="2364128" y="614000"/>
                        <a:ext cx="609600" cy="557871"/>
                      </a:xfrm>
                      <a:prstGeom prst="rect">
                        <a:avLst/>
                      </a:prstGeom>
                    </p:spPr>
                  </p:pic>
                </p:oleObj>
              </mc:Fallback>
            </mc:AlternateContent>
          </a:graphicData>
        </a:graphic>
      </p:graphicFrame>
      <p:graphicFrame>
        <p:nvGraphicFramePr>
          <p:cNvPr id="32" name="Object 31">
            <a:extLst>
              <a:ext uri="{FF2B5EF4-FFF2-40B4-BE49-F238E27FC236}">
                <a16:creationId xmlns:a16="http://schemas.microsoft.com/office/drawing/2014/main" id="{AAB41F17-5D04-4586-A671-CCDE1AAE7A86}"/>
              </a:ext>
            </a:extLst>
          </p:cNvPr>
          <p:cNvGraphicFramePr>
            <a:graphicFrameLocks noChangeAspect="1"/>
          </p:cNvGraphicFramePr>
          <p:nvPr>
            <p:extLst>
              <p:ext uri="{D42A27DB-BD31-4B8C-83A1-F6EECF244321}">
                <p14:modId xmlns:p14="http://schemas.microsoft.com/office/powerpoint/2010/main" val="3398468148"/>
              </p:ext>
            </p:extLst>
          </p:nvPr>
        </p:nvGraphicFramePr>
        <p:xfrm>
          <a:off x="2567742" y="2996979"/>
          <a:ext cx="533399" cy="630381"/>
        </p:xfrm>
        <a:graphic>
          <a:graphicData uri="http://schemas.openxmlformats.org/presentationml/2006/ole">
            <mc:AlternateContent xmlns:mc="http://schemas.openxmlformats.org/markup-compatibility/2006">
              <mc:Choice xmlns:v="urn:schemas-microsoft-com:vml" Requires="v">
                <p:oleObj spid="_x0000_s186478" name="Equation" r:id="rId8" imgW="139680" imgH="164880" progId="Equation.DSMT4">
                  <p:embed/>
                </p:oleObj>
              </mc:Choice>
              <mc:Fallback>
                <p:oleObj name="Equation" r:id="rId8" imgW="139680" imgH="164880" progId="Equation.DSMT4">
                  <p:embed/>
                  <p:pic>
                    <p:nvPicPr>
                      <p:cNvPr id="32" name="Object 31">
                        <a:extLst>
                          <a:ext uri="{FF2B5EF4-FFF2-40B4-BE49-F238E27FC236}">
                            <a16:creationId xmlns:a16="http://schemas.microsoft.com/office/drawing/2014/main" id="{AAB41F17-5D04-4586-A671-CCDE1AAE7A86}"/>
                          </a:ext>
                        </a:extLst>
                      </p:cNvPr>
                      <p:cNvPicPr/>
                      <p:nvPr/>
                    </p:nvPicPr>
                    <p:blipFill>
                      <a:blip r:embed="rId9"/>
                      <a:stretch>
                        <a:fillRect/>
                      </a:stretch>
                    </p:blipFill>
                    <p:spPr>
                      <a:xfrm>
                        <a:off x="2567742" y="2996979"/>
                        <a:ext cx="533399" cy="630381"/>
                      </a:xfrm>
                      <a:prstGeom prst="rect">
                        <a:avLst/>
                      </a:prstGeom>
                    </p:spPr>
                  </p:pic>
                </p:oleObj>
              </mc:Fallback>
            </mc:AlternateContent>
          </a:graphicData>
        </a:graphic>
      </p:graphicFrame>
      <p:sp>
        <p:nvSpPr>
          <p:cNvPr id="33" name="TextBox 32">
            <a:extLst>
              <a:ext uri="{FF2B5EF4-FFF2-40B4-BE49-F238E27FC236}">
                <a16:creationId xmlns:a16="http://schemas.microsoft.com/office/drawing/2014/main" id="{E20E9DE0-DD20-4590-BFBF-7F1D40684E5E}"/>
              </a:ext>
            </a:extLst>
          </p:cNvPr>
          <p:cNvSpPr txBox="1"/>
          <p:nvPr/>
        </p:nvSpPr>
        <p:spPr>
          <a:xfrm>
            <a:off x="3451220" y="776824"/>
            <a:ext cx="392867" cy="461665"/>
          </a:xfrm>
          <a:prstGeom prst="rect">
            <a:avLst/>
          </a:prstGeom>
          <a:noFill/>
        </p:spPr>
        <p:txBody>
          <a:bodyPr wrap="square" rtlCol="0">
            <a:spAutoFit/>
          </a:bodyPr>
          <a:lstStyle/>
          <a:p>
            <a:r>
              <a:rPr lang="en-US" sz="2400" b="1" dirty="0">
                <a:latin typeface="+mj-lt"/>
              </a:rPr>
              <a:t>r</a:t>
            </a:r>
          </a:p>
        </p:txBody>
      </p:sp>
      <p:graphicFrame>
        <p:nvGraphicFramePr>
          <p:cNvPr id="34" name="Object 33">
            <a:extLst>
              <a:ext uri="{FF2B5EF4-FFF2-40B4-BE49-F238E27FC236}">
                <a16:creationId xmlns:a16="http://schemas.microsoft.com/office/drawing/2014/main" id="{05413E39-AEF3-4FE8-BF6C-D0EB3EEFC1BC}"/>
              </a:ext>
            </a:extLst>
          </p:cNvPr>
          <p:cNvGraphicFramePr>
            <a:graphicFrameLocks noChangeAspect="1"/>
          </p:cNvGraphicFramePr>
          <p:nvPr>
            <p:extLst>
              <p:ext uri="{D42A27DB-BD31-4B8C-83A1-F6EECF244321}">
                <p14:modId xmlns:p14="http://schemas.microsoft.com/office/powerpoint/2010/main" val="249627726"/>
              </p:ext>
            </p:extLst>
          </p:nvPr>
        </p:nvGraphicFramePr>
        <p:xfrm>
          <a:off x="3034162" y="3191081"/>
          <a:ext cx="5730875" cy="1044575"/>
        </p:xfrm>
        <a:graphic>
          <a:graphicData uri="http://schemas.openxmlformats.org/presentationml/2006/ole">
            <mc:AlternateContent xmlns:mc="http://schemas.openxmlformats.org/markup-compatibility/2006">
              <mc:Choice xmlns:v="urn:schemas-microsoft-com:vml" Requires="v">
                <p:oleObj spid="_x0000_s186479" name="Equation" r:id="rId10" imgW="2514600" imgH="457200" progId="Equation.DSMT4">
                  <p:embed/>
                </p:oleObj>
              </mc:Choice>
              <mc:Fallback>
                <p:oleObj name="Equation" r:id="rId10" imgW="2514600" imgH="457200" progId="Equation.DSMT4">
                  <p:embed/>
                  <p:pic>
                    <p:nvPicPr>
                      <p:cNvPr id="34" name="Object 33">
                        <a:extLst>
                          <a:ext uri="{FF2B5EF4-FFF2-40B4-BE49-F238E27FC236}">
                            <a16:creationId xmlns:a16="http://schemas.microsoft.com/office/drawing/2014/main" id="{05413E39-AEF3-4FE8-BF6C-D0EB3EEFC1BC}"/>
                          </a:ext>
                        </a:extLst>
                      </p:cNvPr>
                      <p:cNvPicPr>
                        <a:picLocks noChangeAspect="1" noChangeArrowheads="1"/>
                      </p:cNvPicPr>
                      <p:nvPr/>
                    </p:nvPicPr>
                    <p:blipFill>
                      <a:blip r:embed="rId11"/>
                      <a:srcRect/>
                      <a:stretch>
                        <a:fillRect/>
                      </a:stretch>
                    </p:blipFill>
                    <p:spPr bwMode="auto">
                      <a:xfrm>
                        <a:off x="3034162" y="3191081"/>
                        <a:ext cx="57308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5" name="Object 34">
            <a:extLst>
              <a:ext uri="{FF2B5EF4-FFF2-40B4-BE49-F238E27FC236}">
                <a16:creationId xmlns:a16="http://schemas.microsoft.com/office/drawing/2014/main" id="{362F9B83-CA47-40E5-895E-66E08DBE305B}"/>
              </a:ext>
            </a:extLst>
          </p:cNvPr>
          <p:cNvGraphicFramePr>
            <a:graphicFrameLocks noChangeAspect="1"/>
          </p:cNvGraphicFramePr>
          <p:nvPr>
            <p:extLst>
              <p:ext uri="{D42A27DB-BD31-4B8C-83A1-F6EECF244321}">
                <p14:modId xmlns:p14="http://schemas.microsoft.com/office/powerpoint/2010/main" val="1668443936"/>
              </p:ext>
            </p:extLst>
          </p:nvPr>
        </p:nvGraphicFramePr>
        <p:xfrm>
          <a:off x="4415695" y="859911"/>
          <a:ext cx="4605095" cy="986806"/>
        </p:xfrm>
        <a:graphic>
          <a:graphicData uri="http://schemas.openxmlformats.org/presentationml/2006/ole">
            <mc:AlternateContent xmlns:mc="http://schemas.openxmlformats.org/markup-compatibility/2006">
              <mc:Choice xmlns:v="urn:schemas-microsoft-com:vml" Requires="v">
                <p:oleObj spid="_x0000_s186480" name="Equation" r:id="rId12" imgW="2133360" imgH="457200" progId="Equation.DSMT4">
                  <p:embed/>
                </p:oleObj>
              </mc:Choice>
              <mc:Fallback>
                <p:oleObj name="Equation" r:id="rId12" imgW="2133360" imgH="457200" progId="Equation.DSMT4">
                  <p:embed/>
                  <p:pic>
                    <p:nvPicPr>
                      <p:cNvPr id="35" name="Object 34">
                        <a:extLst>
                          <a:ext uri="{FF2B5EF4-FFF2-40B4-BE49-F238E27FC236}">
                            <a16:creationId xmlns:a16="http://schemas.microsoft.com/office/drawing/2014/main" id="{362F9B83-CA47-40E5-895E-66E08DBE305B}"/>
                          </a:ext>
                        </a:extLst>
                      </p:cNvPr>
                      <p:cNvPicPr/>
                      <p:nvPr/>
                    </p:nvPicPr>
                    <p:blipFill>
                      <a:blip r:embed="rId13"/>
                      <a:stretch>
                        <a:fillRect/>
                      </a:stretch>
                    </p:blipFill>
                    <p:spPr>
                      <a:xfrm>
                        <a:off x="4415695" y="859911"/>
                        <a:ext cx="4605095" cy="986806"/>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68C43454-3892-42BD-988A-AD576AA3AF96}"/>
              </a:ext>
            </a:extLst>
          </p:cNvPr>
          <p:cNvGraphicFramePr>
            <a:graphicFrameLocks noChangeAspect="1"/>
          </p:cNvGraphicFramePr>
          <p:nvPr>
            <p:extLst>
              <p:ext uri="{D42A27DB-BD31-4B8C-83A1-F6EECF244321}">
                <p14:modId xmlns:p14="http://schemas.microsoft.com/office/powerpoint/2010/main" val="1061587127"/>
              </p:ext>
            </p:extLst>
          </p:nvPr>
        </p:nvGraphicFramePr>
        <p:xfrm>
          <a:off x="1012825" y="4251325"/>
          <a:ext cx="5532438" cy="2176463"/>
        </p:xfrm>
        <a:graphic>
          <a:graphicData uri="http://schemas.openxmlformats.org/presentationml/2006/ole">
            <mc:AlternateContent xmlns:mc="http://schemas.openxmlformats.org/markup-compatibility/2006">
              <mc:Choice xmlns:v="urn:schemas-microsoft-com:vml" Requires="v">
                <p:oleObj spid="_x0000_s186481" name="Equation" r:id="rId14" imgW="2806560" imgH="1104840" progId="Equation.DSMT4">
                  <p:embed/>
                </p:oleObj>
              </mc:Choice>
              <mc:Fallback>
                <p:oleObj name="Equation" r:id="rId14" imgW="2806560" imgH="1104840" progId="Equation.DSMT4">
                  <p:embed/>
                  <p:pic>
                    <p:nvPicPr>
                      <p:cNvPr id="0" name=""/>
                      <p:cNvPicPr/>
                      <p:nvPr/>
                    </p:nvPicPr>
                    <p:blipFill>
                      <a:blip r:embed="rId15"/>
                      <a:stretch>
                        <a:fillRect/>
                      </a:stretch>
                    </p:blipFill>
                    <p:spPr>
                      <a:xfrm>
                        <a:off x="1012825" y="4251325"/>
                        <a:ext cx="5532438" cy="2176463"/>
                      </a:xfrm>
                      <a:prstGeom prst="rect">
                        <a:avLst/>
                      </a:prstGeom>
                    </p:spPr>
                  </p:pic>
                </p:oleObj>
              </mc:Fallback>
            </mc:AlternateContent>
          </a:graphicData>
        </a:graphic>
      </p:graphicFrame>
      <p:sp>
        <p:nvSpPr>
          <p:cNvPr id="13" name="TextBox 12">
            <a:extLst>
              <a:ext uri="{FF2B5EF4-FFF2-40B4-BE49-F238E27FC236}">
                <a16:creationId xmlns:a16="http://schemas.microsoft.com/office/drawing/2014/main" id="{D363E77B-C04D-4D41-9D3E-FE9DC685F92E}"/>
              </a:ext>
            </a:extLst>
          </p:cNvPr>
          <p:cNvSpPr txBox="1"/>
          <p:nvPr/>
        </p:nvSpPr>
        <p:spPr>
          <a:xfrm>
            <a:off x="6554988" y="5426096"/>
            <a:ext cx="1903212" cy="830997"/>
          </a:xfrm>
          <a:prstGeom prst="rect">
            <a:avLst/>
          </a:prstGeom>
          <a:noFill/>
        </p:spPr>
        <p:txBody>
          <a:bodyPr wrap="square" rtlCol="0">
            <a:spAutoFit/>
          </a:bodyPr>
          <a:lstStyle/>
          <a:p>
            <a:r>
              <a:rPr lang="en-US" sz="2400" dirty="0">
                <a:latin typeface="+mj-lt"/>
              </a:rPr>
              <a:t>different from HW 18</a:t>
            </a:r>
          </a:p>
        </p:txBody>
      </p:sp>
    </p:spTree>
    <p:extLst>
      <p:ext uri="{BB962C8B-B14F-4D97-AF65-F5344CB8AC3E}">
        <p14:creationId xmlns:p14="http://schemas.microsoft.com/office/powerpoint/2010/main" val="988561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19062" y="14287"/>
            <a:ext cx="8905875" cy="6829425"/>
          </a:xfrm>
          <a:prstGeom prst="rect">
            <a:avLst/>
          </a:prstGeom>
        </p:spPr>
      </p:pic>
      <p:sp>
        <p:nvSpPr>
          <p:cNvPr id="2" name="Date Placeholder 1"/>
          <p:cNvSpPr>
            <a:spLocks noGrp="1"/>
          </p:cNvSpPr>
          <p:nvPr>
            <p:ph type="dt" sz="half" idx="10"/>
          </p:nvPr>
        </p:nvSpPr>
        <p:spPr/>
        <p:txBody>
          <a:bodyPr/>
          <a:lstStyle/>
          <a:p>
            <a:r>
              <a:rPr lang="en-US"/>
              <a:t>03/30/20120</a:t>
            </a:r>
            <a:endParaRPr lang="en-US" dirty="0"/>
          </a:p>
        </p:txBody>
      </p:sp>
      <p:sp>
        <p:nvSpPr>
          <p:cNvPr id="3" name="Footer Placeholder 2"/>
          <p:cNvSpPr>
            <a:spLocks noGrp="1"/>
          </p:cNvSpPr>
          <p:nvPr>
            <p:ph type="ftr" sz="quarter" idx="11"/>
          </p:nvPr>
        </p:nvSpPr>
        <p:spPr/>
        <p:txBody>
          <a:bodyPr/>
          <a:lstStyle/>
          <a:p>
            <a:r>
              <a:rPr lang="en-US"/>
              <a:t>PHY 712  Spring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6" name="Rectangle 5"/>
          <p:cNvSpPr/>
          <p:nvPr/>
        </p:nvSpPr>
        <p:spPr>
          <a:xfrm>
            <a:off x="5410200" y="76200"/>
            <a:ext cx="16002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53035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20332</TotalTime>
  <Words>1610</Words>
  <Application>Microsoft Office PowerPoint</Application>
  <PresentationFormat>On-screen Show (4:3)</PresentationFormat>
  <Paragraphs>250</Paragraphs>
  <Slides>31</Slides>
  <Notes>31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31</vt:i4>
      </vt:variant>
    </vt:vector>
  </HeadingPairs>
  <TitlesOfParts>
    <vt:vector size="39" baseType="lpstr">
      <vt:lpstr>Arial</vt:lpstr>
      <vt:lpstr>Calibri</vt:lpstr>
      <vt:lpstr>Symbol</vt:lpstr>
      <vt:lpstr>Wingdings</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1201</cp:revision>
  <cp:lastPrinted>2020-03-30T17:45:20Z</cp:lastPrinted>
  <dcterms:created xsi:type="dcterms:W3CDTF">2012-01-10T18:32:24Z</dcterms:created>
  <dcterms:modified xsi:type="dcterms:W3CDTF">2020-03-30T17:45:31Z</dcterms:modified>
</cp:coreProperties>
</file>