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6" r:id="rId2"/>
    <p:sldId id="354" r:id="rId3"/>
    <p:sldId id="409" r:id="rId4"/>
    <p:sldId id="372" r:id="rId5"/>
    <p:sldId id="387" r:id="rId6"/>
    <p:sldId id="388" r:id="rId7"/>
    <p:sldId id="380" r:id="rId8"/>
    <p:sldId id="389" r:id="rId9"/>
    <p:sldId id="410" r:id="rId10"/>
    <p:sldId id="412" r:id="rId11"/>
    <p:sldId id="384" r:id="rId12"/>
    <p:sldId id="385" r:id="rId13"/>
    <p:sldId id="390" r:id="rId14"/>
    <p:sldId id="404" r:id="rId15"/>
    <p:sldId id="413" r:id="rId16"/>
    <p:sldId id="405" r:id="rId17"/>
    <p:sldId id="406" r:id="rId18"/>
    <p:sldId id="407" r:id="rId19"/>
    <p:sldId id="408" r:id="rId20"/>
    <p:sldId id="414" r:id="rId21"/>
    <p:sldId id="393" r:id="rId22"/>
    <p:sldId id="394" r:id="rId23"/>
    <p:sldId id="395" r:id="rId24"/>
    <p:sldId id="396" r:id="rId25"/>
    <p:sldId id="397" r:id="rId26"/>
    <p:sldId id="398"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2" autoAdjust="0"/>
    <p:restoredTop sz="86389" autoAdjust="0"/>
  </p:normalViewPr>
  <p:slideViewPr>
    <p:cSldViewPr>
      <p:cViewPr varScale="1">
        <p:scale>
          <a:sx n="67" d="100"/>
          <a:sy n="67" d="100"/>
        </p:scale>
        <p:origin x="461" y="53"/>
      </p:cViewPr>
      <p:guideLst>
        <p:guide orient="horz" pos="2160"/>
        <p:guide pos="2880"/>
      </p:guideLst>
    </p:cSldViewPr>
  </p:slideViewPr>
  <p:outlineViewPr>
    <p:cViewPr>
      <p:scale>
        <a:sx n="33" d="100"/>
        <a:sy n="33" d="100"/>
      </p:scale>
      <p:origin x="0" y="-499"/>
    </p:cViewPr>
  </p:outlineViewPr>
  <p:notesTextViewPr>
    <p:cViewPr>
      <p:scale>
        <a:sx n="1" d="1"/>
        <a:sy n="1" d="1"/>
      </p:scale>
      <p:origin x="0" y="0"/>
    </p:cViewPr>
  </p:notesTextViewPr>
  <p:sorterViewPr>
    <p:cViewPr>
      <p:scale>
        <a:sx n="60" d="100"/>
        <a:sy n="60" d="100"/>
      </p:scale>
      <p:origin x="0" y="0"/>
    </p:cViewPr>
  </p:sorterViewPr>
  <p:notesViewPr>
    <p:cSldViewPr>
      <p:cViewPr>
        <p:scale>
          <a:sx n="203" d="100"/>
          <a:sy n="203" d="100"/>
        </p:scale>
        <p:origin x="-3139" y="-1795"/>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6" Type="http://schemas.openxmlformats.org/officeDocument/2006/relationships/image" Target="../media/image53.wmf"/><Relationship Id="rId5" Type="http://schemas.openxmlformats.org/officeDocument/2006/relationships/image" Target="../media/image52.wmf"/><Relationship Id="rId4"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 Id="rId5" Type="http://schemas.openxmlformats.org/officeDocument/2006/relationships/image" Target="../media/image54.wmf"/><Relationship Id="rId4" Type="http://schemas.openxmlformats.org/officeDocument/2006/relationships/image" Target="../media/image5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3/25/2020</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3/25/2020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second annotated lecture for PHY 712.     This lecture continues our discussion of electromagnetic waves produced by sources with reference to Jackson’s textbook, Chapter 9.</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2146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values of the vector potential calculated using the asymptotic expansion (</a:t>
            </a:r>
            <a:r>
              <a:rPr lang="en-US" dirty="0" err="1"/>
              <a:t>r</a:t>
            </a:r>
            <a:r>
              <a:rPr lang="en-US" dirty="0" err="1">
                <a:sym typeface="Wingdings" panose="05000000000000000000" pitchFamily="2" charset="2"/>
              </a:rPr>
              <a:t>infinity</a:t>
            </a:r>
            <a:r>
              <a:rPr lang="en-US" dirty="0">
                <a:sym typeface="Wingdings" panose="05000000000000000000" pitchFamily="2" charset="2"/>
              </a:rPr>
              <a:t>)</a:t>
            </a:r>
            <a:r>
              <a:rPr lang="en-US" baseline="0" dirty="0">
                <a:sym typeface="Wingdings" panose="05000000000000000000" pitchFamily="2" charset="2"/>
              </a:rPr>
              <a:t> with the exact evaluation.   You see that the difference occurs only within the source extent.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263806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long wavelength limit, the dipole approximation is numerically close to the physical situation.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884407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vector</a:t>
            </a:r>
            <a:r>
              <a:rPr lang="en-US" baseline="0" dirty="0"/>
              <a:t> and scalar potential fields following Jackson Section 9.2.</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6090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Geometric properties of dipolar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47513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 we</a:t>
            </a:r>
            <a:r>
              <a:rPr lang="en-US" baseline="0" dirty="0"/>
              <a:t> have worked with the exact spherical harmonic expansion, evaluating the results in certain limits.    Now consider analyzing the Green’s function integral directly without use of Bessel functions.    You may recognize this treatment as the Born approximation encountered in quantum mechanical scattering theory.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1740491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approach is similar to the Bessel function expansion if more terms were used.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527334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to now,</a:t>
            </a:r>
            <a:r>
              <a:rPr lang="en-US" baseline="0" dirty="0"/>
              <a:t> we have been thinking about sources on the atomic scale.    The analysis also works for macroscopic sources such as antennas.    This example which follows your textbook is called a center fed antenna.</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969542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vector</a:t>
            </a:r>
            <a:r>
              <a:rPr lang="en-US" baseline="0" dirty="0"/>
              <a:t> potential in this “Born” approximation, we obtain an analytic result for the radiation distribution.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985419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a:t>
            </a:r>
            <a:r>
              <a:rPr lang="en-US" baseline="0" dirty="0"/>
              <a:t> pattern is quite sensitive to the relationship between the antenna length d and the wavelength of the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371695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polar plots</a:t>
            </a:r>
            <a:r>
              <a:rPr lang="en-US" baseline="0" dirty="0"/>
              <a:t> of the radiation patterns for various cases.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502922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new assignment #18 builds on the analysis from the previous homework (#17)..</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another radiation source – scattered light.     We will introduce</a:t>
            </a:r>
            <a:r>
              <a:rPr lang="en-US" baseline="0" dirty="0"/>
              <a:t> the topic (covered in Chapter 10) today, but discuss it more thoroughly on Friday.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877480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a plane wave of light incident</a:t>
            </a:r>
            <a:r>
              <a:rPr lang="en-US" baseline="0" dirty="0"/>
              <a:t> on a sphere.    The incident light produces oscillating dipoles within the sphere which in turn produce dipole radiation.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532103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radiation depends on the initial polarization of the scattered polarization.</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121460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results from</a:t>
            </a:r>
            <a:r>
              <a:rPr lang="en-US" baseline="0" dirty="0"/>
              <a:t> the electrostatic polarization analysis, we can deduce the polarization amplitude.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578132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this discussion on Friday, considering</a:t>
            </a:r>
            <a:r>
              <a:rPr lang="en-US" baseline="0" dirty="0"/>
              <a:t> the </a:t>
            </a:r>
            <a:r>
              <a:rPr lang="en-US" baseline="0"/>
              <a:t>geometrical effects.</a:t>
            </a:r>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7742936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1768004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432084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link to the first online colloquium from Professor Rick Matthews at 3 PM.</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92568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need to review the equations and results from last time.   Here we are working with Maxwell’s equation for the E and B fields responding to sources as characterized by their charge and current densities.  It is assume  that polarization and magnetization is zero.</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916479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analyze the equations in terms of the scalar of vector potentials using the Lorenz gauge.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20184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consider sources with pure harmonic time dependence with the notion that any real source can be represented by a linear combination of these pure sources via  a </a:t>
            </a:r>
            <a:r>
              <a:rPr lang="en-US"/>
              <a:t>Fourier transform.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30910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identity</a:t>
            </a:r>
            <a:r>
              <a:rPr lang="en-US" baseline="0" dirty="0"/>
              <a:t> was introduced last time, allowing us to represent the scalar and vector potentials as a spherical harmonic expansion.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554756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are given in Jackson’s text.</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494814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t>
            </a:r>
            <a:r>
              <a:rPr lang="en-US" baseline="0" dirty="0"/>
              <a:t> example of using the spherical harmonic expansion to analyze “exact” expressions for the scalar and vector potentials.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210118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03/25/2020</a:t>
            </a:r>
            <a:endParaRPr lang="en-US" dirty="0"/>
          </a:p>
        </p:txBody>
      </p:sp>
      <p:sp>
        <p:nvSpPr>
          <p:cNvPr id="5" name="Footer Placeholder 4"/>
          <p:cNvSpPr>
            <a:spLocks noGrp="1"/>
          </p:cNvSpPr>
          <p:nvPr>
            <p:ph type="ftr" sz="quarter" idx="11"/>
          </p:nvPr>
        </p:nvSpPr>
        <p:spPr/>
        <p:txBody>
          <a:bodyPr/>
          <a:lstStyle/>
          <a:p>
            <a:r>
              <a:rPr lang="en-US"/>
              <a:t>PHY 712  Spring 2020--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03/25/2020</a:t>
            </a:r>
            <a:endParaRPr lang="en-US" dirty="0"/>
          </a:p>
        </p:txBody>
      </p:sp>
      <p:sp>
        <p:nvSpPr>
          <p:cNvPr id="5" name="Footer Placeholder 4"/>
          <p:cNvSpPr>
            <a:spLocks noGrp="1"/>
          </p:cNvSpPr>
          <p:nvPr>
            <p:ph type="ftr" sz="quarter" idx="11"/>
          </p:nvPr>
        </p:nvSpPr>
        <p:spPr/>
        <p:txBody>
          <a:bodyPr/>
          <a:lstStyle/>
          <a:p>
            <a:r>
              <a:rPr lang="en-US"/>
              <a:t>PHY 712  Spring 2020--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03/25/2020</a:t>
            </a:r>
            <a:endParaRPr lang="en-US" dirty="0"/>
          </a:p>
        </p:txBody>
      </p:sp>
      <p:sp>
        <p:nvSpPr>
          <p:cNvPr id="5" name="Footer Placeholder 4"/>
          <p:cNvSpPr>
            <a:spLocks noGrp="1"/>
          </p:cNvSpPr>
          <p:nvPr>
            <p:ph type="ftr" sz="quarter" idx="11"/>
          </p:nvPr>
        </p:nvSpPr>
        <p:spPr/>
        <p:txBody>
          <a:bodyPr/>
          <a:lstStyle/>
          <a:p>
            <a:r>
              <a:rPr lang="en-US"/>
              <a:t>PHY 712  Spring 2020--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03/25/2020</a:t>
            </a:r>
            <a:endParaRPr lang="en-US" dirty="0"/>
          </a:p>
        </p:txBody>
      </p:sp>
      <p:sp>
        <p:nvSpPr>
          <p:cNvPr id="5" name="Footer Placeholder 4"/>
          <p:cNvSpPr>
            <a:spLocks noGrp="1"/>
          </p:cNvSpPr>
          <p:nvPr>
            <p:ph type="ftr" sz="quarter" idx="11"/>
          </p:nvPr>
        </p:nvSpPr>
        <p:spPr/>
        <p:txBody>
          <a:bodyPr/>
          <a:lstStyle/>
          <a:p>
            <a:r>
              <a:rPr lang="en-US"/>
              <a:t>PHY 712  Spring 2020--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03/25/2020</a:t>
            </a:r>
            <a:endParaRPr lang="en-US" dirty="0"/>
          </a:p>
        </p:txBody>
      </p:sp>
      <p:sp>
        <p:nvSpPr>
          <p:cNvPr id="5" name="Footer Placeholder 4"/>
          <p:cNvSpPr>
            <a:spLocks noGrp="1"/>
          </p:cNvSpPr>
          <p:nvPr>
            <p:ph type="ftr" sz="quarter" idx="11"/>
          </p:nvPr>
        </p:nvSpPr>
        <p:spPr/>
        <p:txBody>
          <a:bodyPr/>
          <a:lstStyle/>
          <a:p>
            <a:r>
              <a:rPr lang="en-US"/>
              <a:t>PHY 712  Spring 2020-- Lecture 22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03/25/2020</a:t>
            </a:r>
            <a:endParaRPr lang="en-US" dirty="0"/>
          </a:p>
        </p:txBody>
      </p:sp>
      <p:sp>
        <p:nvSpPr>
          <p:cNvPr id="6" name="Footer Placeholder 5"/>
          <p:cNvSpPr>
            <a:spLocks noGrp="1"/>
          </p:cNvSpPr>
          <p:nvPr>
            <p:ph type="ftr" sz="quarter" idx="11"/>
          </p:nvPr>
        </p:nvSpPr>
        <p:spPr/>
        <p:txBody>
          <a:bodyPr/>
          <a:lstStyle/>
          <a:p>
            <a:r>
              <a:rPr lang="en-US"/>
              <a:t>PHY 712  Spring 2020--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03/25/2020</a:t>
            </a:r>
            <a:endParaRPr lang="en-US" dirty="0"/>
          </a:p>
        </p:txBody>
      </p:sp>
      <p:sp>
        <p:nvSpPr>
          <p:cNvPr id="8" name="Footer Placeholder 7"/>
          <p:cNvSpPr>
            <a:spLocks noGrp="1"/>
          </p:cNvSpPr>
          <p:nvPr>
            <p:ph type="ftr" sz="quarter" idx="11"/>
          </p:nvPr>
        </p:nvSpPr>
        <p:spPr/>
        <p:txBody>
          <a:bodyPr/>
          <a:lstStyle/>
          <a:p>
            <a:r>
              <a:rPr lang="en-US"/>
              <a:t>PHY 712  Spring 2020-- Lecture 22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03/25/2020</a:t>
            </a:r>
            <a:endParaRPr lang="en-US" dirty="0"/>
          </a:p>
        </p:txBody>
      </p:sp>
      <p:sp>
        <p:nvSpPr>
          <p:cNvPr id="4" name="Footer Placeholder 3"/>
          <p:cNvSpPr>
            <a:spLocks noGrp="1"/>
          </p:cNvSpPr>
          <p:nvPr>
            <p:ph type="ftr" sz="quarter" idx="11"/>
          </p:nvPr>
        </p:nvSpPr>
        <p:spPr/>
        <p:txBody>
          <a:bodyPr/>
          <a:lstStyle/>
          <a:p>
            <a:r>
              <a:rPr lang="en-US"/>
              <a:t>PHY 712  Spring 2020-- Lecture 22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03/25/2020</a:t>
            </a:r>
            <a:endParaRPr lang="en-US" dirty="0"/>
          </a:p>
        </p:txBody>
      </p:sp>
      <p:sp>
        <p:nvSpPr>
          <p:cNvPr id="6" name="Footer Placeholder 5"/>
          <p:cNvSpPr>
            <a:spLocks noGrp="1"/>
          </p:cNvSpPr>
          <p:nvPr>
            <p:ph type="ftr" sz="quarter" idx="11"/>
          </p:nvPr>
        </p:nvSpPr>
        <p:spPr/>
        <p:txBody>
          <a:bodyPr/>
          <a:lstStyle/>
          <a:p>
            <a:r>
              <a:rPr lang="en-US"/>
              <a:t>PHY 712  Spring 2020--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03/25/2020</a:t>
            </a:r>
            <a:endParaRPr lang="en-US" dirty="0"/>
          </a:p>
        </p:txBody>
      </p:sp>
      <p:sp>
        <p:nvSpPr>
          <p:cNvPr id="6" name="Footer Placeholder 5"/>
          <p:cNvSpPr>
            <a:spLocks noGrp="1"/>
          </p:cNvSpPr>
          <p:nvPr>
            <p:ph type="ftr" sz="quarter" idx="11"/>
          </p:nvPr>
        </p:nvSpPr>
        <p:spPr/>
        <p:txBody>
          <a:bodyPr/>
          <a:lstStyle/>
          <a:p>
            <a:r>
              <a:rPr lang="en-US"/>
              <a:t>PHY 712  Spring 2020-- Lecture 22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03/25/2020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Lecture 22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1.wmf"/><Relationship Id="rId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23.png"/><Relationship Id="rId5" Type="http://schemas.openxmlformats.org/officeDocument/2006/relationships/image" Target="../media/image22.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4.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4.wmf"/><Relationship Id="rId4" Type="http://schemas.openxmlformats.org/officeDocument/2006/relationships/oleObject" Target="../embeddings/oleObject19.bin"/><Relationship Id="rId9" Type="http://schemas.openxmlformats.org/officeDocument/2006/relationships/image" Target="../media/image26.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8.wmf"/><Relationship Id="rId5" Type="http://schemas.openxmlformats.org/officeDocument/2006/relationships/oleObject" Target="../embeddings/oleObject23.bin"/><Relationship Id="rId4" Type="http://schemas.openxmlformats.org/officeDocument/2006/relationships/image" Target="../media/image29.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1.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30.wmf"/><Relationship Id="rId4"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image" Target="../media/image32.wmf"/><Relationship Id="rId4" Type="http://schemas.openxmlformats.org/officeDocument/2006/relationships/oleObject" Target="../embeddings/oleObject26.bin"/></Relationships>
</file>

<file path=ppt/slides/_rels/slide1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notesSlide" Target="../notesSlides/notesSlide19.xml"/><Relationship Id="rId7" Type="http://schemas.openxmlformats.org/officeDocument/2006/relationships/image" Target="../media/image35.png"/><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4.png"/><Relationship Id="rId5" Type="http://schemas.openxmlformats.org/officeDocument/2006/relationships/image" Target="../media/image32.wmf"/><Relationship Id="rId10" Type="http://schemas.openxmlformats.org/officeDocument/2006/relationships/image" Target="../media/image38.png"/><Relationship Id="rId4" Type="http://schemas.openxmlformats.org/officeDocument/2006/relationships/oleObject" Target="../embeddings/oleObject28.bin"/><Relationship Id="rId9" Type="http://schemas.openxmlformats.org/officeDocument/2006/relationships/image" Target="../media/image3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9.wmf"/><Relationship Id="rId4" Type="http://schemas.openxmlformats.org/officeDocument/2006/relationships/oleObject" Target="../embeddings/oleObject29.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0.wmf"/><Relationship Id="rId4" Type="http://schemas.openxmlformats.org/officeDocument/2006/relationships/oleObject" Target="../embeddings/oleObject3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2.wmf"/><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2.bin"/><Relationship Id="rId5" Type="http://schemas.openxmlformats.org/officeDocument/2006/relationships/image" Target="../media/image41.wmf"/><Relationship Id="rId4"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47.wmf"/><Relationship Id="rId3" Type="http://schemas.openxmlformats.org/officeDocument/2006/relationships/notesSlide" Target="../notesSlides/notesSlide24.xml"/><Relationship Id="rId7" Type="http://schemas.openxmlformats.org/officeDocument/2006/relationships/image" Target="../media/image44.wmf"/><Relationship Id="rId12"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4.bin"/><Relationship Id="rId11" Type="http://schemas.openxmlformats.org/officeDocument/2006/relationships/image" Target="../media/image46.wmf"/><Relationship Id="rId5" Type="http://schemas.openxmlformats.org/officeDocument/2006/relationships/image" Target="../media/image43.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45.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0.bin"/><Relationship Id="rId13" Type="http://schemas.openxmlformats.org/officeDocument/2006/relationships/image" Target="../media/image52.wmf"/><Relationship Id="rId3" Type="http://schemas.openxmlformats.org/officeDocument/2006/relationships/notesSlide" Target="../notesSlides/notesSlide25.xml"/><Relationship Id="rId7" Type="http://schemas.openxmlformats.org/officeDocument/2006/relationships/image" Target="../media/image49.wmf"/><Relationship Id="rId12" Type="http://schemas.openxmlformats.org/officeDocument/2006/relationships/oleObject" Target="../embeddings/oleObject42.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39.bin"/><Relationship Id="rId11" Type="http://schemas.openxmlformats.org/officeDocument/2006/relationships/image" Target="../media/image51.wmf"/><Relationship Id="rId5" Type="http://schemas.openxmlformats.org/officeDocument/2006/relationships/image" Target="../media/image48.wmf"/><Relationship Id="rId15" Type="http://schemas.openxmlformats.org/officeDocument/2006/relationships/image" Target="../media/image53.wmf"/><Relationship Id="rId10" Type="http://schemas.openxmlformats.org/officeDocument/2006/relationships/oleObject" Target="../embeddings/oleObject41.bin"/><Relationship Id="rId4" Type="http://schemas.openxmlformats.org/officeDocument/2006/relationships/oleObject" Target="../embeddings/oleObject38.bin"/><Relationship Id="rId9" Type="http://schemas.openxmlformats.org/officeDocument/2006/relationships/image" Target="../media/image50.wmf"/><Relationship Id="rId14" Type="http://schemas.openxmlformats.org/officeDocument/2006/relationships/oleObject" Target="../embeddings/oleObject43.bin"/></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46.bin"/><Relationship Id="rId13" Type="http://schemas.openxmlformats.org/officeDocument/2006/relationships/image" Target="../media/image54.wmf"/><Relationship Id="rId3" Type="http://schemas.openxmlformats.org/officeDocument/2006/relationships/notesSlide" Target="../notesSlides/notesSlide26.xml"/><Relationship Id="rId7" Type="http://schemas.openxmlformats.org/officeDocument/2006/relationships/image" Target="../media/image50.wmf"/><Relationship Id="rId12" Type="http://schemas.openxmlformats.org/officeDocument/2006/relationships/oleObject" Target="../embeddings/oleObject48.bin"/><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oleObject45.bin"/><Relationship Id="rId11" Type="http://schemas.openxmlformats.org/officeDocument/2006/relationships/image" Target="../media/image52.wmf"/><Relationship Id="rId5" Type="http://schemas.openxmlformats.org/officeDocument/2006/relationships/image" Target="../media/image49.wmf"/><Relationship Id="rId10" Type="http://schemas.openxmlformats.org/officeDocument/2006/relationships/oleObject" Target="../embeddings/oleObject47.bin"/><Relationship Id="rId4" Type="http://schemas.openxmlformats.org/officeDocument/2006/relationships/oleObject" Target="../embeddings/oleObject44.bin"/><Relationship Id="rId9" Type="http://schemas.openxmlformats.org/officeDocument/2006/relationships/image" Target="../media/image51.wmf"/><Relationship Id="rId14" Type="http://schemas.openxmlformats.org/officeDocument/2006/relationships/image" Target="../media/image55.png"/></Relationships>
</file>

<file path=ppt/slides/_rels/slide3.xml.rels><?xml version="1.0" encoding="UTF-8" standalone="yes"?>
<Relationships xmlns="http://schemas.openxmlformats.org/package/2006/relationships"><Relationship Id="rId3" Type="http://schemas.openxmlformats.org/officeDocument/2006/relationships/hyperlink" Target="https://www.physics.wfu.edu/events/rick-matthews-41-year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 Id="rId9"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9.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 Id="rId9" Type="http://schemas.openxmlformats.org/officeDocument/2006/relationships/image" Target="../media/image1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90500" y="0"/>
            <a:ext cx="8763000" cy="5878532"/>
          </a:xfrm>
          <a:prstGeom prst="rect">
            <a:avLst/>
          </a:prstGeom>
          <a:noFill/>
          <a:ln>
            <a:noFill/>
          </a:ln>
        </p:spPr>
        <p:txBody>
          <a:bodyPr wrap="square" rtlCol="0">
            <a:spAutoFit/>
          </a:bodyPr>
          <a:lstStyle/>
          <a:p>
            <a:pPr algn="ctr"/>
            <a:r>
              <a:rPr lang="en-US" sz="3200" b="1" dirty="0"/>
              <a:t>PHY 712 Electrodynamics</a:t>
            </a:r>
          </a:p>
          <a:p>
            <a:pPr algn="ctr"/>
            <a:r>
              <a:rPr lang="en-US" sz="32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22:</a:t>
            </a:r>
            <a:endParaRPr lang="en-US" sz="3200" b="1" dirty="0">
              <a:solidFill>
                <a:schemeClr val="folHlink"/>
              </a:solidFill>
            </a:endParaRPr>
          </a:p>
          <a:p>
            <a:pPr marL="457200" lvl="2">
              <a:spcBef>
                <a:spcPct val="50000"/>
              </a:spcBef>
            </a:pPr>
            <a:r>
              <a:rPr lang="en-US" sz="3200" b="1" dirty="0">
                <a:solidFill>
                  <a:schemeClr val="folHlink"/>
                </a:solidFill>
              </a:rPr>
              <a:t>Continue reading Chap. 9 &amp; 10</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examples</a:t>
            </a:r>
          </a:p>
          <a:p>
            <a:pPr marL="1428750" lvl="3" indent="-514350">
              <a:spcBef>
                <a:spcPct val="50000"/>
              </a:spcBef>
              <a:buFont typeface="+mj-lt"/>
              <a:buAutoNum type="alphaUcPeriod"/>
            </a:pPr>
            <a:r>
              <a:rPr lang="en-US" sz="3200" b="1" dirty="0">
                <a:solidFill>
                  <a:schemeClr val="folHlink"/>
                </a:solidFill>
              </a:rPr>
              <a:t>Scattered radiation</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1524000" y="3863975"/>
            <a:ext cx="6019800" cy="2857500"/>
          </a:xfrm>
          <a:prstGeom prst="rect">
            <a:avLst/>
          </a:prstGeom>
        </p:spPr>
      </p:pic>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152400"/>
            <a:ext cx="7086600" cy="461665"/>
          </a:xfrm>
          <a:prstGeom prst="rect">
            <a:avLst/>
          </a:prstGeom>
          <a:noFill/>
        </p:spPr>
        <p:txBody>
          <a:bodyPr wrap="square" rtlCol="0">
            <a:spAutoFit/>
          </a:bodyPr>
          <a:lstStyle/>
          <a:p>
            <a:r>
              <a:rPr lang="en-US" sz="2400" dirty="0">
                <a:latin typeface="+mj-lt"/>
              </a:rPr>
              <a:t>Example continued</a:t>
            </a:r>
          </a:p>
        </p:txBody>
      </p:sp>
      <p:pic>
        <p:nvPicPr>
          <p:cNvPr id="6" name="Picture 5"/>
          <p:cNvPicPr>
            <a:picLocks noChangeAspect="1"/>
          </p:cNvPicPr>
          <p:nvPr/>
        </p:nvPicPr>
        <p:blipFill>
          <a:blip r:embed="rId4"/>
          <a:stretch>
            <a:fillRect/>
          </a:stretch>
        </p:blipFill>
        <p:spPr>
          <a:xfrm>
            <a:off x="1605072" y="762000"/>
            <a:ext cx="5938728" cy="3281065"/>
          </a:xfrm>
          <a:prstGeom prst="rect">
            <a:avLst/>
          </a:prstGeom>
        </p:spPr>
      </p:pic>
      <p:sp>
        <p:nvSpPr>
          <p:cNvPr id="7" name="TextBox 6"/>
          <p:cNvSpPr txBox="1"/>
          <p:nvPr/>
        </p:nvSpPr>
        <p:spPr>
          <a:xfrm rot="16200000">
            <a:off x="776869" y="1970088"/>
            <a:ext cx="1656408" cy="459431"/>
          </a:xfrm>
          <a:prstGeom prst="rect">
            <a:avLst/>
          </a:prstGeom>
          <a:noFill/>
        </p:spPr>
        <p:txBody>
          <a:bodyPr wrap="square" rtlCol="0">
            <a:spAutoFit/>
          </a:bodyPr>
          <a:lstStyle/>
          <a:p>
            <a:r>
              <a:rPr lang="en-US" sz="2400" dirty="0">
                <a:latin typeface="+mj-lt"/>
              </a:rPr>
              <a:t>Re(</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9" name="TextBox 8"/>
          <p:cNvSpPr txBox="1"/>
          <p:nvPr/>
        </p:nvSpPr>
        <p:spPr>
          <a:xfrm rot="16200000">
            <a:off x="544512" y="4885680"/>
            <a:ext cx="1656408" cy="459431"/>
          </a:xfrm>
          <a:prstGeom prst="rect">
            <a:avLst/>
          </a:prstGeom>
          <a:noFill/>
        </p:spPr>
        <p:txBody>
          <a:bodyPr wrap="square" rtlCol="0">
            <a:spAutoFit/>
          </a:bodyPr>
          <a:lstStyle/>
          <a:p>
            <a:r>
              <a:rPr lang="en-US" sz="2400" dirty="0" err="1">
                <a:latin typeface="+mj-lt"/>
              </a:rPr>
              <a:t>Im</a:t>
            </a:r>
            <a:r>
              <a:rPr lang="en-US" sz="2400" dirty="0">
                <a:latin typeface="+mj-lt"/>
              </a:rPr>
              <a:t>(</a:t>
            </a:r>
            <a:r>
              <a:rPr lang="en-US" b="1" dirty="0"/>
              <a:t>Ã</a:t>
            </a:r>
            <a:r>
              <a:rPr lang="en-US" sz="2400" dirty="0">
                <a:latin typeface="+mj-lt"/>
              </a:rPr>
              <a:t>(</a:t>
            </a:r>
            <a:r>
              <a:rPr lang="en-US" sz="2400" dirty="0" err="1">
                <a:latin typeface="+mj-lt"/>
              </a:rPr>
              <a:t>r,</a:t>
            </a:r>
            <a:r>
              <a:rPr lang="en-US" sz="2400" dirty="0" err="1">
                <a:latin typeface="Symbol" panose="05050102010706020507" pitchFamily="18" charset="2"/>
              </a:rPr>
              <a:t>w</a:t>
            </a:r>
            <a:r>
              <a:rPr lang="en-US" sz="2400" dirty="0">
                <a:latin typeface="+mj-lt"/>
              </a:rPr>
              <a:t>))</a:t>
            </a:r>
          </a:p>
        </p:txBody>
      </p:sp>
      <p:sp>
        <p:nvSpPr>
          <p:cNvPr id="10" name="Left Arrow 9"/>
          <p:cNvSpPr/>
          <p:nvPr/>
        </p:nvSpPr>
        <p:spPr>
          <a:xfrm>
            <a:off x="2933700" y="3711575"/>
            <a:ext cx="3810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581400" y="3505200"/>
            <a:ext cx="1828800" cy="461665"/>
          </a:xfrm>
          <a:prstGeom prst="rect">
            <a:avLst/>
          </a:prstGeom>
          <a:noFill/>
        </p:spPr>
        <p:txBody>
          <a:bodyPr wrap="square" rtlCol="0">
            <a:spAutoFit/>
          </a:bodyPr>
          <a:lstStyle/>
          <a:p>
            <a:r>
              <a:rPr lang="en-US" sz="2400" dirty="0">
                <a:latin typeface="+mj-lt"/>
              </a:rPr>
              <a:t>exact</a:t>
            </a:r>
          </a:p>
        </p:txBody>
      </p:sp>
      <p:sp>
        <p:nvSpPr>
          <p:cNvPr id="12" name="Left Arrow 11"/>
          <p:cNvSpPr/>
          <p:nvPr/>
        </p:nvSpPr>
        <p:spPr>
          <a:xfrm>
            <a:off x="2609850" y="1667345"/>
            <a:ext cx="381000" cy="1524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048000" y="1524000"/>
            <a:ext cx="1828800" cy="461665"/>
          </a:xfrm>
          <a:prstGeom prst="rect">
            <a:avLst/>
          </a:prstGeom>
          <a:noFill/>
        </p:spPr>
        <p:txBody>
          <a:bodyPr wrap="square" rtlCol="0">
            <a:spAutoFit/>
          </a:bodyPr>
          <a:lstStyle/>
          <a:p>
            <a:r>
              <a:rPr lang="en-US" sz="2400" dirty="0">
                <a:latin typeface="+mj-lt"/>
              </a:rPr>
              <a:t>asymptotic</a:t>
            </a:r>
          </a:p>
        </p:txBody>
      </p:sp>
    </p:spTree>
    <p:extLst>
      <p:ext uri="{BB962C8B-B14F-4D97-AF65-F5344CB8AC3E}">
        <p14:creationId xmlns:p14="http://schemas.microsoft.com/office/powerpoint/2010/main" val="110986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52400" y="1033363"/>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971372390"/>
              </p:ext>
            </p:extLst>
          </p:nvPr>
        </p:nvGraphicFramePr>
        <p:xfrm>
          <a:off x="234950" y="1955796"/>
          <a:ext cx="8674100" cy="4309118"/>
        </p:xfrm>
        <a:graphic>
          <a:graphicData uri="http://schemas.openxmlformats.org/presentationml/2006/ole">
            <mc:AlternateContent xmlns:mc="http://schemas.openxmlformats.org/markup-compatibility/2006">
              <mc:Choice xmlns:v="urn:schemas-microsoft-com:vml" Requires="v">
                <p:oleObj spid="_x0000_s128099" name="Equation" r:id="rId4" imgW="4000320" imgH="1981080" progId="Equation.DSMT4">
                  <p:embed/>
                </p:oleObj>
              </mc:Choice>
              <mc:Fallback>
                <p:oleObj name="Equation" r:id="rId4" imgW="4000320" imgH="1981080" progId="Equation.DSMT4">
                  <p:embed/>
                  <p:pic>
                    <p:nvPicPr>
                      <p:cNvPr id="0" name=""/>
                      <p:cNvPicPr>
                        <a:picLocks noChangeAspect="1" noChangeArrowheads="1"/>
                      </p:cNvPicPr>
                      <p:nvPr/>
                    </p:nvPicPr>
                    <p:blipFill>
                      <a:blip r:embed="rId5"/>
                      <a:srcRect/>
                      <a:stretch>
                        <a:fillRect/>
                      </a:stretch>
                    </p:blipFill>
                    <p:spPr bwMode="auto">
                      <a:xfrm>
                        <a:off x="234950" y="1955796"/>
                        <a:ext cx="8674100" cy="4309118"/>
                      </a:xfrm>
                      <a:prstGeom prst="rect">
                        <a:avLst/>
                      </a:prstGeom>
                      <a:noFill/>
                      <a:ln>
                        <a:noFill/>
                      </a:ln>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83609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20321" y="456922"/>
            <a:ext cx="9027317" cy="461665"/>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858916614"/>
              </p:ext>
            </p:extLst>
          </p:nvPr>
        </p:nvGraphicFramePr>
        <p:xfrm>
          <a:off x="228600" y="1015725"/>
          <a:ext cx="8761888" cy="5385075"/>
        </p:xfrm>
        <a:graphic>
          <a:graphicData uri="http://schemas.openxmlformats.org/presentationml/2006/ole">
            <mc:AlternateContent xmlns:mc="http://schemas.openxmlformats.org/markup-compatibility/2006">
              <mc:Choice xmlns:v="urn:schemas-microsoft-com:vml" Requires="v">
                <p:oleObj spid="_x0000_s129126" name="Equation" r:id="rId4" imgW="4495680" imgH="2755800" progId="Equation.DSMT4">
                  <p:embed/>
                </p:oleObj>
              </mc:Choice>
              <mc:Fallback>
                <p:oleObj name="Equation" r:id="rId4" imgW="4495680" imgH="2755800" progId="Equation.DSMT4">
                  <p:embed/>
                  <p:pic>
                    <p:nvPicPr>
                      <p:cNvPr id="0" name=""/>
                      <p:cNvPicPr>
                        <a:picLocks noChangeAspect="1" noChangeArrowheads="1"/>
                      </p:cNvPicPr>
                      <p:nvPr/>
                    </p:nvPicPr>
                    <p:blipFill>
                      <a:blip r:embed="rId5"/>
                      <a:srcRect/>
                      <a:stretch>
                        <a:fillRect/>
                      </a:stretch>
                    </p:blipFill>
                    <p:spPr bwMode="auto">
                      <a:xfrm>
                        <a:off x="228600" y="1015725"/>
                        <a:ext cx="8761888" cy="5385075"/>
                      </a:xfrm>
                      <a:prstGeom prst="rect">
                        <a:avLst/>
                      </a:prstGeom>
                      <a:noFill/>
                      <a:ln>
                        <a:noFill/>
                      </a:ln>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94005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Properties of dipole radiation field for </a:t>
            </a:r>
            <a:r>
              <a:rPr lang="en-US" sz="2400" i="1" dirty="0" err="1">
                <a:latin typeface="+mj-lt"/>
              </a:rPr>
              <a:t>kr</a:t>
            </a:r>
            <a:r>
              <a:rPr lang="en-US" sz="2400" i="1" dirty="0">
                <a:latin typeface="+mj-lt"/>
              </a:rPr>
              <a:t> </a:t>
            </a:r>
            <a:r>
              <a:rPr lang="en-US" sz="2400" dirty="0">
                <a:latin typeface="+mj-lt"/>
              </a:rPr>
              <a:t>&gt;&gt;1:</a:t>
            </a:r>
          </a:p>
        </p:txBody>
      </p:sp>
      <p:graphicFrame>
        <p:nvGraphicFramePr>
          <p:cNvPr id="9" name="Object 8"/>
          <p:cNvGraphicFramePr>
            <a:graphicFrameLocks noChangeAspect="1"/>
          </p:cNvGraphicFramePr>
          <p:nvPr>
            <p:extLst>
              <p:ext uri="{D42A27DB-BD31-4B8C-83A1-F6EECF244321}">
                <p14:modId xmlns:p14="http://schemas.microsoft.com/office/powerpoint/2010/main" val="3153556902"/>
              </p:ext>
            </p:extLst>
          </p:nvPr>
        </p:nvGraphicFramePr>
        <p:xfrm>
          <a:off x="685800" y="685800"/>
          <a:ext cx="5795962" cy="3562350"/>
        </p:xfrm>
        <a:graphic>
          <a:graphicData uri="http://schemas.openxmlformats.org/presentationml/2006/ole">
            <mc:AlternateContent xmlns:mc="http://schemas.openxmlformats.org/markup-compatibility/2006">
              <mc:Choice xmlns:v="urn:schemas-microsoft-com:vml" Requires="v">
                <p:oleObj spid="_x0000_s134229" name="数式" r:id="rId4" imgW="2692080" imgH="1650960" progId="Equation.3">
                  <p:embed/>
                </p:oleObj>
              </mc:Choice>
              <mc:Fallback>
                <p:oleObj name="数式" r:id="rId4" imgW="2692080" imgH="1650960" progId="Equation.3">
                  <p:embed/>
                  <p:pic>
                    <p:nvPicPr>
                      <p:cNvPr id="0" name=""/>
                      <p:cNvPicPr>
                        <a:picLocks noChangeAspect="1" noChangeArrowheads="1"/>
                      </p:cNvPicPr>
                      <p:nvPr/>
                    </p:nvPicPr>
                    <p:blipFill>
                      <a:blip r:embed="rId5"/>
                      <a:srcRect/>
                      <a:stretch>
                        <a:fillRect/>
                      </a:stretch>
                    </p:blipFill>
                    <p:spPr bwMode="auto">
                      <a:xfrm>
                        <a:off x="685800" y="685800"/>
                        <a:ext cx="5795962" cy="3562350"/>
                      </a:xfrm>
                      <a:prstGeom prst="rect">
                        <a:avLst/>
                      </a:prstGeom>
                      <a:noFill/>
                      <a:ln>
                        <a:noFill/>
                      </a:ln>
                    </p:spPr>
                  </p:pic>
                </p:oleObj>
              </mc:Fallback>
            </mc:AlternateContent>
          </a:graphicData>
        </a:graphic>
      </p:graphicFrame>
      <p:cxnSp>
        <p:nvCxnSpPr>
          <p:cNvPr id="8" name="Straight Arrow Connector 7"/>
          <p:cNvCxnSpPr/>
          <p:nvPr/>
        </p:nvCxnSpPr>
        <p:spPr>
          <a:xfrm flipV="1">
            <a:off x="2971800" y="4492450"/>
            <a:ext cx="0" cy="12214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971800" y="5713883"/>
            <a:ext cx="1219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286000" y="5713883"/>
            <a:ext cx="685800" cy="4583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240280" y="5156700"/>
            <a:ext cx="731520" cy="55830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169343" y="6356350"/>
            <a:ext cx="723900" cy="461665"/>
          </a:xfrm>
          <a:prstGeom prst="rect">
            <a:avLst/>
          </a:prstGeom>
          <a:noFill/>
        </p:spPr>
        <p:txBody>
          <a:bodyPr wrap="square" rtlCol="0">
            <a:spAutoFit/>
          </a:bodyPr>
          <a:lstStyle/>
          <a:p>
            <a:r>
              <a:rPr lang="en-US" sz="2400" b="1" dirty="0">
                <a:solidFill>
                  <a:srgbClr val="00B050"/>
                </a:solidFill>
                <a:latin typeface="+mj-lt"/>
              </a:rPr>
              <a:t>B</a:t>
            </a:r>
          </a:p>
        </p:txBody>
      </p:sp>
      <p:sp>
        <p:nvSpPr>
          <p:cNvPr id="15" name="TextBox 14"/>
          <p:cNvSpPr txBox="1"/>
          <p:nvPr/>
        </p:nvSpPr>
        <p:spPr>
          <a:xfrm>
            <a:off x="1878330" y="5943041"/>
            <a:ext cx="7239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4229100" y="5405735"/>
            <a:ext cx="723900" cy="461665"/>
          </a:xfrm>
          <a:prstGeom prst="rect">
            <a:avLst/>
          </a:prstGeom>
          <a:noFill/>
        </p:spPr>
        <p:txBody>
          <a:bodyPr wrap="square" rtlCol="0">
            <a:spAutoFit/>
          </a:bodyPr>
          <a:lstStyle/>
          <a:p>
            <a:r>
              <a:rPr lang="en-US" sz="2400" b="1" dirty="0">
                <a:latin typeface="+mj-lt"/>
              </a:rPr>
              <a:t>y</a:t>
            </a:r>
          </a:p>
        </p:txBody>
      </p:sp>
      <p:sp>
        <p:nvSpPr>
          <p:cNvPr id="18" name="Right Arrow 17"/>
          <p:cNvSpPr/>
          <p:nvPr/>
        </p:nvSpPr>
        <p:spPr>
          <a:xfrm rot="20342207">
            <a:off x="3101584" y="5374589"/>
            <a:ext cx="762000" cy="38100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rot="5924556">
            <a:off x="2527483" y="5951588"/>
            <a:ext cx="762000" cy="381000"/>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p:cNvGrpSpPr/>
          <p:nvPr/>
        </p:nvGrpSpPr>
        <p:grpSpPr>
          <a:xfrm>
            <a:off x="609600" y="4385770"/>
            <a:ext cx="4953000" cy="1024430"/>
            <a:chOff x="609600" y="4385770"/>
            <a:chExt cx="4953000" cy="1024430"/>
          </a:xfrm>
        </p:grpSpPr>
        <p:sp>
          <p:nvSpPr>
            <p:cNvPr id="6" name="TextBox 5"/>
            <p:cNvSpPr txBox="1"/>
            <p:nvPr/>
          </p:nvSpPr>
          <p:spPr>
            <a:xfrm>
              <a:off x="609600" y="4415135"/>
              <a:ext cx="4953000" cy="461665"/>
            </a:xfrm>
            <a:prstGeom prst="rect">
              <a:avLst/>
            </a:prstGeom>
            <a:noFill/>
          </p:spPr>
          <p:txBody>
            <a:bodyPr wrap="square" rtlCol="0">
              <a:spAutoFit/>
            </a:bodyPr>
            <a:lstStyle/>
            <a:p>
              <a:r>
                <a:rPr lang="en-US" sz="2400" dirty="0">
                  <a:latin typeface="+mj-lt"/>
                </a:rPr>
                <a:t>Example:</a:t>
              </a:r>
            </a:p>
          </p:txBody>
        </p:sp>
        <p:sp>
          <p:nvSpPr>
            <p:cNvPr id="14" name="TextBox 13"/>
            <p:cNvSpPr txBox="1"/>
            <p:nvPr/>
          </p:nvSpPr>
          <p:spPr>
            <a:xfrm>
              <a:off x="2979420" y="4385770"/>
              <a:ext cx="723900" cy="461665"/>
            </a:xfrm>
            <a:prstGeom prst="rect">
              <a:avLst/>
            </a:prstGeom>
            <a:noFill/>
          </p:spPr>
          <p:txBody>
            <a:bodyPr wrap="square" rtlCol="0">
              <a:spAutoFit/>
            </a:bodyPr>
            <a:lstStyle/>
            <a:p>
              <a:r>
                <a:rPr lang="en-US" sz="2400" b="1" dirty="0">
                  <a:latin typeface="+mj-lt"/>
                </a:rPr>
                <a:t>z</a:t>
              </a:r>
            </a:p>
          </p:txBody>
        </p:sp>
        <p:sp>
          <p:nvSpPr>
            <p:cNvPr id="23" name="TextBox 22"/>
            <p:cNvSpPr txBox="1"/>
            <p:nvPr/>
          </p:nvSpPr>
          <p:spPr>
            <a:xfrm>
              <a:off x="1943100" y="4876800"/>
              <a:ext cx="723900" cy="461665"/>
            </a:xfrm>
            <a:prstGeom prst="rect">
              <a:avLst/>
            </a:prstGeom>
            <a:noFill/>
          </p:spPr>
          <p:txBody>
            <a:bodyPr wrap="square" rtlCol="0">
              <a:spAutoFit/>
            </a:bodyPr>
            <a:lstStyle/>
            <a:p>
              <a:r>
                <a:rPr lang="en-US" sz="2400" b="1" dirty="0">
                  <a:latin typeface="+mj-lt"/>
                </a:rPr>
                <a:t>r</a:t>
              </a:r>
            </a:p>
          </p:txBody>
        </p:sp>
        <p:sp>
          <p:nvSpPr>
            <p:cNvPr id="24" name="TextBox 23"/>
            <p:cNvSpPr txBox="1"/>
            <p:nvPr/>
          </p:nvSpPr>
          <p:spPr>
            <a:xfrm>
              <a:off x="2438400" y="4876800"/>
              <a:ext cx="723900" cy="461665"/>
            </a:xfrm>
            <a:prstGeom prst="rect">
              <a:avLst/>
            </a:prstGeom>
            <a:noFill/>
          </p:spPr>
          <p:txBody>
            <a:bodyPr wrap="square" rtlCol="0">
              <a:spAutoFit/>
            </a:bodyPr>
            <a:lstStyle/>
            <a:p>
              <a:r>
                <a:rPr lang="en-US" sz="2400" dirty="0">
                  <a:latin typeface="Symbol" pitchFamily="18" charset="2"/>
                </a:rPr>
                <a:t>q</a:t>
              </a:r>
            </a:p>
          </p:txBody>
        </p:sp>
        <p:sp>
          <p:nvSpPr>
            <p:cNvPr id="25" name="TextBox 24"/>
            <p:cNvSpPr txBox="1"/>
            <p:nvPr/>
          </p:nvSpPr>
          <p:spPr>
            <a:xfrm>
              <a:off x="3124200" y="4948535"/>
              <a:ext cx="723900" cy="461665"/>
            </a:xfrm>
            <a:prstGeom prst="rect">
              <a:avLst/>
            </a:prstGeom>
            <a:noFill/>
          </p:spPr>
          <p:txBody>
            <a:bodyPr wrap="square" rtlCol="0">
              <a:spAutoFit/>
            </a:bodyPr>
            <a:lstStyle/>
            <a:p>
              <a:r>
                <a:rPr lang="en-US" sz="2400" b="1" dirty="0">
                  <a:solidFill>
                    <a:srgbClr val="FF0000"/>
                  </a:solidFill>
                  <a:latin typeface="+mj-lt"/>
                </a:rPr>
                <a:t>p</a:t>
              </a:r>
            </a:p>
          </p:txBody>
        </p:sp>
      </p:grpSp>
      <p:sp>
        <p:nvSpPr>
          <p:cNvPr id="27" name="TextBox 26"/>
          <p:cNvSpPr txBox="1"/>
          <p:nvPr/>
        </p:nvSpPr>
        <p:spPr>
          <a:xfrm>
            <a:off x="3808729" y="5154909"/>
            <a:ext cx="723900" cy="461665"/>
          </a:xfrm>
          <a:prstGeom prst="rect">
            <a:avLst/>
          </a:prstGeom>
          <a:noFill/>
        </p:spPr>
        <p:txBody>
          <a:bodyPr wrap="square" rtlCol="0">
            <a:spAutoFit/>
          </a:bodyPr>
          <a:lstStyle/>
          <a:p>
            <a:r>
              <a:rPr lang="en-US" sz="2400" b="1" dirty="0">
                <a:solidFill>
                  <a:srgbClr val="00B0F0"/>
                </a:solidFill>
                <a:latin typeface="+mj-lt"/>
              </a:rPr>
              <a:t>E</a:t>
            </a:r>
          </a:p>
        </p:txBody>
      </p:sp>
      <p:sp>
        <p:nvSpPr>
          <p:cNvPr id="17" name="Right Arrow 16"/>
          <p:cNvSpPr/>
          <p:nvPr/>
        </p:nvSpPr>
        <p:spPr>
          <a:xfrm rot="16200000">
            <a:off x="2613660" y="5219700"/>
            <a:ext cx="7620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6"/>
          <a:srcRect t="1392" b="6362"/>
          <a:stretch/>
        </p:blipFill>
        <p:spPr>
          <a:xfrm>
            <a:off x="6805096" y="2300257"/>
            <a:ext cx="2338904" cy="2209800"/>
          </a:xfrm>
          <a:prstGeom prst="rect">
            <a:avLst/>
          </a:prstGeom>
        </p:spPr>
      </p:pic>
      <p:sp>
        <p:nvSpPr>
          <p:cNvPr id="10" name="TextBox 9"/>
          <p:cNvSpPr txBox="1"/>
          <p:nvPr/>
        </p:nvSpPr>
        <p:spPr>
          <a:xfrm>
            <a:off x="4824729" y="5187695"/>
            <a:ext cx="3581400" cy="830997"/>
          </a:xfrm>
          <a:prstGeom prst="rect">
            <a:avLst/>
          </a:prstGeom>
          <a:noFill/>
        </p:spPr>
        <p:txBody>
          <a:bodyPr wrap="square" rtlCol="0">
            <a:spAutoFit/>
          </a:bodyPr>
          <a:lstStyle/>
          <a:p>
            <a:r>
              <a:rPr lang="en-US" sz="2400" dirty="0">
                <a:latin typeface="+mj-lt"/>
              </a:rPr>
              <a:t>Note that vectors </a:t>
            </a:r>
            <a:r>
              <a:rPr lang="en-US" sz="2400" b="1" dirty="0">
                <a:latin typeface="+mj-lt"/>
              </a:rPr>
              <a:t>r, E, B </a:t>
            </a:r>
            <a:r>
              <a:rPr lang="en-US" sz="2400" dirty="0">
                <a:latin typeface="+mj-lt"/>
              </a:rPr>
              <a:t>are mutually orthogonal</a:t>
            </a:r>
          </a:p>
        </p:txBody>
      </p:sp>
    </p:spTree>
    <p:extLst>
      <p:ext uri="{BB962C8B-B14F-4D97-AF65-F5344CB8AC3E}">
        <p14:creationId xmlns:p14="http://schemas.microsoft.com/office/powerpoint/2010/main" val="1586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457200"/>
            <a:ext cx="7467600" cy="461665"/>
          </a:xfrm>
          <a:prstGeom prst="rect">
            <a:avLst/>
          </a:prstGeom>
          <a:noFill/>
        </p:spPr>
        <p:txBody>
          <a:bodyPr wrap="square" rtlCol="0">
            <a:spAutoFit/>
          </a:bodyPr>
          <a:lstStyle/>
          <a:p>
            <a:r>
              <a:rPr lang="en-US" sz="2400" dirty="0">
                <a:latin typeface="+mj-lt"/>
              </a:rPr>
              <a:t>Alternative approach</a:t>
            </a:r>
          </a:p>
        </p:txBody>
      </p:sp>
      <p:graphicFrame>
        <p:nvGraphicFramePr>
          <p:cNvPr id="6" name="Object 5"/>
          <p:cNvGraphicFramePr>
            <a:graphicFrameLocks noChangeAspect="1"/>
          </p:cNvGraphicFramePr>
          <p:nvPr>
            <p:extLst>
              <p:ext uri="{D42A27DB-BD31-4B8C-83A1-F6EECF244321}">
                <p14:modId xmlns:p14="http://schemas.microsoft.com/office/powerpoint/2010/main" val="3356194744"/>
              </p:ext>
            </p:extLst>
          </p:nvPr>
        </p:nvGraphicFramePr>
        <p:xfrm>
          <a:off x="1219200" y="2321521"/>
          <a:ext cx="4921250" cy="1566863"/>
        </p:xfrm>
        <a:graphic>
          <a:graphicData uri="http://schemas.openxmlformats.org/presentationml/2006/ole">
            <mc:AlternateContent xmlns:mc="http://schemas.openxmlformats.org/markup-compatibility/2006">
              <mc:Choice xmlns:v="urn:schemas-microsoft-com:vml" Requires="v">
                <p:oleObj spid="_x0000_s148587" name="Equation" r:id="rId4" imgW="2158920" imgH="685800" progId="Equation.DSMT4">
                  <p:embed/>
                </p:oleObj>
              </mc:Choice>
              <mc:Fallback>
                <p:oleObj name="Equation" r:id="rId4" imgW="2158920" imgH="685800" progId="Equation.DSMT4">
                  <p:embed/>
                  <p:pic>
                    <p:nvPicPr>
                      <p:cNvPr id="0" name=""/>
                      <p:cNvPicPr>
                        <a:picLocks noChangeAspect="1" noChangeArrowheads="1"/>
                      </p:cNvPicPr>
                      <p:nvPr/>
                    </p:nvPicPr>
                    <p:blipFill>
                      <a:blip r:embed="rId5"/>
                      <a:srcRect/>
                      <a:stretch>
                        <a:fillRect/>
                      </a:stretch>
                    </p:blipFill>
                    <p:spPr bwMode="auto">
                      <a:xfrm>
                        <a:off x="1219200" y="2321521"/>
                        <a:ext cx="492125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749933"/>
              </p:ext>
            </p:extLst>
          </p:nvPr>
        </p:nvGraphicFramePr>
        <p:xfrm>
          <a:off x="1219200" y="918865"/>
          <a:ext cx="5210175" cy="2030412"/>
        </p:xfrm>
        <a:graphic>
          <a:graphicData uri="http://schemas.openxmlformats.org/presentationml/2006/ole">
            <mc:AlternateContent xmlns:mc="http://schemas.openxmlformats.org/markup-compatibility/2006">
              <mc:Choice xmlns:v="urn:schemas-microsoft-com:vml" Requires="v">
                <p:oleObj spid="_x0000_s148588" name="Equation" r:id="rId6" imgW="2286000" imgH="888840" progId="Equation.DSMT4">
                  <p:embed/>
                </p:oleObj>
              </mc:Choice>
              <mc:Fallback>
                <p:oleObj name="Equation" r:id="rId6" imgW="2286000" imgH="888840" progId="Equation.DSMT4">
                  <p:embed/>
                  <p:pic>
                    <p:nvPicPr>
                      <p:cNvPr id="0" name=""/>
                      <p:cNvPicPr>
                        <a:picLocks noChangeAspect="1" noChangeArrowheads="1"/>
                      </p:cNvPicPr>
                      <p:nvPr/>
                    </p:nvPicPr>
                    <p:blipFill>
                      <a:blip r:embed="rId7"/>
                      <a:srcRect/>
                      <a:stretch>
                        <a:fillRect/>
                      </a:stretch>
                    </p:blipFill>
                    <p:spPr bwMode="auto">
                      <a:xfrm>
                        <a:off x="1219200" y="918865"/>
                        <a:ext cx="5210175" cy="20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9017932"/>
              </p:ext>
            </p:extLst>
          </p:nvPr>
        </p:nvGraphicFramePr>
        <p:xfrm>
          <a:off x="1019175" y="3736975"/>
          <a:ext cx="8655050" cy="2554288"/>
        </p:xfrm>
        <a:graphic>
          <a:graphicData uri="http://schemas.openxmlformats.org/presentationml/2006/ole">
            <mc:AlternateContent xmlns:mc="http://schemas.openxmlformats.org/markup-compatibility/2006">
              <mc:Choice xmlns:v="urn:schemas-microsoft-com:vml" Requires="v">
                <p:oleObj spid="_x0000_s148589" name="Equation" r:id="rId8" imgW="3797280" imgH="1117440" progId="Equation.DSMT4">
                  <p:embed/>
                </p:oleObj>
              </mc:Choice>
              <mc:Fallback>
                <p:oleObj name="Equation" r:id="rId8" imgW="3797280" imgH="1117440" progId="Equation.DSMT4">
                  <p:embed/>
                  <p:pic>
                    <p:nvPicPr>
                      <p:cNvPr id="0" name=""/>
                      <p:cNvPicPr>
                        <a:picLocks noChangeAspect="1" noChangeArrowheads="1"/>
                      </p:cNvPicPr>
                      <p:nvPr/>
                    </p:nvPicPr>
                    <p:blipFill>
                      <a:blip r:embed="rId9"/>
                      <a:srcRect/>
                      <a:stretch>
                        <a:fillRect/>
                      </a:stretch>
                    </p:blipFill>
                    <p:spPr bwMode="auto">
                      <a:xfrm>
                        <a:off x="1019175" y="3736975"/>
                        <a:ext cx="865505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14760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18929570"/>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55696"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6200" y="304800"/>
            <a:ext cx="8305800" cy="461665"/>
          </a:xfrm>
          <a:prstGeom prst="rect">
            <a:avLst/>
          </a:prstGeom>
          <a:noFill/>
        </p:spPr>
        <p:txBody>
          <a:bodyPr wrap="square" rtlCol="0">
            <a:spAutoFit/>
          </a:bodyPr>
          <a:lstStyle/>
          <a:p>
            <a:r>
              <a:rPr lang="en-US" sz="2400" dirty="0">
                <a:latin typeface="+mj-lt"/>
              </a:rPr>
              <a:t>For our example:</a:t>
            </a:r>
          </a:p>
        </p:txBody>
      </p:sp>
      <p:graphicFrame>
        <p:nvGraphicFramePr>
          <p:cNvPr id="7" name="Object 6"/>
          <p:cNvGraphicFramePr>
            <a:graphicFrameLocks noChangeAspect="1"/>
          </p:cNvGraphicFramePr>
          <p:nvPr>
            <p:extLst>
              <p:ext uri="{D42A27DB-BD31-4B8C-83A1-F6EECF244321}">
                <p14:modId xmlns:p14="http://schemas.microsoft.com/office/powerpoint/2010/main" val="1906545628"/>
              </p:ext>
            </p:extLst>
          </p:nvPr>
        </p:nvGraphicFramePr>
        <p:xfrm>
          <a:off x="790575" y="1846263"/>
          <a:ext cx="8655050" cy="2552700"/>
        </p:xfrm>
        <a:graphic>
          <a:graphicData uri="http://schemas.openxmlformats.org/presentationml/2006/ole">
            <mc:AlternateContent xmlns:mc="http://schemas.openxmlformats.org/markup-compatibility/2006">
              <mc:Choice xmlns:v="urn:schemas-microsoft-com:vml" Requires="v">
                <p:oleObj spid="_x0000_s155697" name="Equation" r:id="rId6" imgW="3797280" imgH="1117440" progId="Equation.DSMT4">
                  <p:embed/>
                </p:oleObj>
              </mc:Choice>
              <mc:Fallback>
                <p:oleObj name="Equation" r:id="rId6" imgW="3797280" imgH="1117440" progId="Equation.DSMT4">
                  <p:embed/>
                  <p:pic>
                    <p:nvPicPr>
                      <p:cNvPr id="8" name="Object 7"/>
                      <p:cNvPicPr>
                        <a:picLocks noChangeAspect="1" noChangeArrowheads="1"/>
                      </p:cNvPicPr>
                      <p:nvPr/>
                    </p:nvPicPr>
                    <p:blipFill>
                      <a:blip r:embed="rId7"/>
                      <a:srcRect/>
                      <a:stretch>
                        <a:fillRect/>
                      </a:stretch>
                    </p:blipFill>
                    <p:spPr bwMode="auto">
                      <a:xfrm>
                        <a:off x="790575" y="1846263"/>
                        <a:ext cx="86550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914400" y="4953000"/>
            <a:ext cx="7162800" cy="954107"/>
          </a:xfrm>
          <a:prstGeom prst="rect">
            <a:avLst/>
          </a:prstGeom>
          <a:noFill/>
        </p:spPr>
        <p:txBody>
          <a:bodyPr wrap="square" rtlCol="0">
            <a:spAutoFit/>
          </a:bodyPr>
          <a:lstStyle/>
          <a:p>
            <a:r>
              <a:rPr lang="en-US" sz="2400" dirty="0">
                <a:latin typeface="+mj-lt"/>
                <a:sym typeface="Wingdings" panose="05000000000000000000" pitchFamily="2" charset="2"/>
              </a:rPr>
              <a:t>Results equivalent to Bessel function expansion in the limit </a:t>
            </a:r>
            <a:r>
              <a:rPr lang="en-US" sz="2400" i="1" dirty="0" err="1">
                <a:latin typeface="+mj-lt"/>
                <a:sym typeface="Wingdings" panose="05000000000000000000" pitchFamily="2" charset="2"/>
              </a:rPr>
              <a:t>kr</a:t>
            </a:r>
            <a:r>
              <a:rPr lang="en-US" sz="2400" i="1" dirty="0">
                <a:latin typeface="+mj-lt"/>
                <a:sym typeface="Wingdings" panose="05000000000000000000" pitchFamily="2" charset="2"/>
              </a:rPr>
              <a:t>  </a:t>
            </a:r>
            <a:r>
              <a:rPr lang="en-US" sz="3200"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54832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04800" y="457200"/>
            <a:ext cx="7467600" cy="830997"/>
          </a:xfrm>
          <a:prstGeom prst="rect">
            <a:avLst/>
          </a:prstGeom>
          <a:noFill/>
        </p:spPr>
        <p:txBody>
          <a:bodyPr wrap="square" rtlCol="0">
            <a:spAutoFit/>
          </a:bodyPr>
          <a:lstStyle/>
          <a:p>
            <a:r>
              <a:rPr lang="en-US" sz="2400" dirty="0">
                <a:latin typeface="+mj-lt"/>
              </a:rPr>
              <a:t>Other radiation sources using </a:t>
            </a:r>
          </a:p>
          <a:p>
            <a:r>
              <a:rPr lang="en-US" sz="2400" dirty="0">
                <a:latin typeface="+mj-lt"/>
              </a:rPr>
              <a:t>``alternative approach’’</a:t>
            </a:r>
          </a:p>
        </p:txBody>
      </p:sp>
      <p:pic>
        <p:nvPicPr>
          <p:cNvPr id="144386" name="Picture 2" descr="https://encrypted-tbn0.gstatic.com/shopping?q=tbn:ANd9GcRw8IND7kmpQiPNtsKs1DQ-iS3sGwAsxtWDpGXwnISCtjZ1QaWk-S8CUEUy5z3GJi0Xe59GLM-y&amp;usqp=CA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3475" y="914400"/>
            <a:ext cx="3667125" cy="36576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33400" y="1524000"/>
            <a:ext cx="3810000" cy="461665"/>
          </a:xfrm>
          <a:prstGeom prst="rect">
            <a:avLst/>
          </a:prstGeom>
          <a:noFill/>
        </p:spPr>
        <p:txBody>
          <a:bodyPr wrap="square" rtlCol="0">
            <a:spAutoFit/>
          </a:bodyPr>
          <a:lstStyle/>
          <a:p>
            <a:r>
              <a:rPr lang="en-US" sz="2400" dirty="0">
                <a:latin typeface="+mj-lt"/>
              </a:rPr>
              <a:t>Linear center-fed antenna</a:t>
            </a:r>
          </a:p>
        </p:txBody>
      </p:sp>
      <p:cxnSp>
        <p:nvCxnSpPr>
          <p:cNvPr id="8" name="Straight Arrow Connector 7"/>
          <p:cNvCxnSpPr/>
          <p:nvPr/>
        </p:nvCxnSpPr>
        <p:spPr>
          <a:xfrm flipH="1" flipV="1">
            <a:off x="4419600" y="1447800"/>
            <a:ext cx="609600" cy="307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038600" y="1143000"/>
            <a:ext cx="304800" cy="461665"/>
          </a:xfrm>
          <a:prstGeom prst="rect">
            <a:avLst/>
          </a:prstGeom>
          <a:noFill/>
        </p:spPr>
        <p:txBody>
          <a:bodyPr wrap="square" rtlCol="0">
            <a:spAutoFit/>
          </a:bodyPr>
          <a:lstStyle/>
          <a:p>
            <a:r>
              <a:rPr lang="en-US" sz="2400" b="1" dirty="0">
                <a:latin typeface="+mj-lt"/>
              </a:rPr>
              <a:t>z</a:t>
            </a:r>
          </a:p>
        </p:txBody>
      </p:sp>
      <p:cxnSp>
        <p:nvCxnSpPr>
          <p:cNvPr id="11" name="Straight Arrow Connector 10"/>
          <p:cNvCxnSpPr/>
          <p:nvPr/>
        </p:nvCxnSpPr>
        <p:spPr>
          <a:xfrm flipH="1" flipV="1">
            <a:off x="5715000" y="152400"/>
            <a:ext cx="685800" cy="2133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7400" y="152400"/>
            <a:ext cx="457200" cy="461665"/>
          </a:xfrm>
          <a:prstGeom prst="rect">
            <a:avLst/>
          </a:prstGeom>
          <a:noFill/>
        </p:spPr>
        <p:txBody>
          <a:bodyPr wrap="square" rtlCol="0">
            <a:spAutoFit/>
          </a:bodyPr>
          <a:lstStyle/>
          <a:p>
            <a:r>
              <a:rPr lang="en-US" sz="2400" b="1" i="1" dirty="0">
                <a:latin typeface="+mj-lt"/>
              </a:rPr>
              <a:t>r</a:t>
            </a:r>
          </a:p>
        </p:txBody>
      </p:sp>
      <p:sp>
        <p:nvSpPr>
          <p:cNvPr id="13" name="TextBox 12"/>
          <p:cNvSpPr txBox="1"/>
          <p:nvPr/>
        </p:nvSpPr>
        <p:spPr>
          <a:xfrm>
            <a:off x="5753100" y="1443335"/>
            <a:ext cx="342900" cy="461665"/>
          </a:xfrm>
          <a:prstGeom prst="rect">
            <a:avLst/>
          </a:prstGeom>
          <a:noFill/>
        </p:spPr>
        <p:txBody>
          <a:bodyPr wrap="square" rtlCol="0">
            <a:spAutoFit/>
          </a:bodyPr>
          <a:lstStyle/>
          <a:p>
            <a:r>
              <a:rPr lang="en-US" sz="2400" dirty="0">
                <a:latin typeface="Symbol" pitchFamily="18" charset="2"/>
              </a:rPr>
              <a:t>q</a:t>
            </a:r>
          </a:p>
        </p:txBody>
      </p:sp>
      <p:sp>
        <p:nvSpPr>
          <p:cNvPr id="14" name="Right Brace 13"/>
          <p:cNvSpPr/>
          <p:nvPr/>
        </p:nvSpPr>
        <p:spPr>
          <a:xfrm rot="17780629">
            <a:off x="7595798" y="1375658"/>
            <a:ext cx="381000" cy="205315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620000" y="1824335"/>
            <a:ext cx="609600" cy="461665"/>
          </a:xfrm>
          <a:prstGeom prst="rect">
            <a:avLst/>
          </a:prstGeom>
          <a:noFill/>
        </p:spPr>
        <p:txBody>
          <a:bodyPr wrap="square" rtlCol="0">
            <a:spAutoFit/>
          </a:bodyPr>
          <a:lstStyle/>
          <a:p>
            <a:r>
              <a:rPr lang="en-US" sz="2400" i="1" dirty="0">
                <a:latin typeface="+mj-lt"/>
              </a:rPr>
              <a:t>d/2</a:t>
            </a:r>
          </a:p>
        </p:txBody>
      </p:sp>
      <p:graphicFrame>
        <p:nvGraphicFramePr>
          <p:cNvPr id="16" name="Object 15"/>
          <p:cNvGraphicFramePr>
            <a:graphicFrameLocks noChangeAspect="1"/>
          </p:cNvGraphicFramePr>
          <p:nvPr>
            <p:extLst>
              <p:ext uri="{D42A27DB-BD31-4B8C-83A1-F6EECF244321}">
                <p14:modId xmlns:p14="http://schemas.microsoft.com/office/powerpoint/2010/main" val="2306617845"/>
              </p:ext>
            </p:extLst>
          </p:nvPr>
        </p:nvGraphicFramePr>
        <p:xfrm>
          <a:off x="736600" y="2925763"/>
          <a:ext cx="5588000" cy="3017837"/>
        </p:xfrm>
        <a:graphic>
          <a:graphicData uri="http://schemas.openxmlformats.org/presentationml/2006/ole">
            <mc:AlternateContent xmlns:mc="http://schemas.openxmlformats.org/markup-compatibility/2006">
              <mc:Choice xmlns:v="urn:schemas-microsoft-com:vml" Requires="v">
                <p:oleObj spid="_x0000_s149540" name="Equation" r:id="rId5" imgW="2450880" imgH="1320480" progId="Equation.DSMT4">
                  <p:embed/>
                </p:oleObj>
              </mc:Choice>
              <mc:Fallback>
                <p:oleObj name="Equation" r:id="rId5" imgW="2450880" imgH="1320480" progId="Equation.DSMT4">
                  <p:embed/>
                  <p:pic>
                    <p:nvPicPr>
                      <p:cNvPr id="0" name=""/>
                      <p:cNvPicPr>
                        <a:picLocks noChangeAspect="1" noChangeArrowheads="1"/>
                      </p:cNvPicPr>
                      <p:nvPr/>
                    </p:nvPicPr>
                    <p:blipFill>
                      <a:blip r:embed="rId6"/>
                      <a:srcRect/>
                      <a:stretch>
                        <a:fillRect/>
                      </a:stretch>
                    </p:blipFill>
                    <p:spPr bwMode="auto">
                      <a:xfrm>
                        <a:off x="736600" y="2925763"/>
                        <a:ext cx="5588000"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35351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04800" y="457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7609740"/>
              </p:ext>
            </p:extLst>
          </p:nvPr>
        </p:nvGraphicFramePr>
        <p:xfrm>
          <a:off x="785812" y="990600"/>
          <a:ext cx="7672388" cy="3511550"/>
        </p:xfrm>
        <a:graphic>
          <a:graphicData uri="http://schemas.openxmlformats.org/presentationml/2006/ole">
            <mc:AlternateContent xmlns:mc="http://schemas.openxmlformats.org/markup-compatibility/2006">
              <mc:Choice xmlns:v="urn:schemas-microsoft-com:vml" Requires="v">
                <p:oleObj spid="_x0000_s150598" name="Equation" r:id="rId4" imgW="3365280" imgH="1536480" progId="Equation.DSMT4">
                  <p:embed/>
                </p:oleObj>
              </mc:Choice>
              <mc:Fallback>
                <p:oleObj name="Equation" r:id="rId4" imgW="3365280" imgH="1536480" progId="Equation.DSMT4">
                  <p:embed/>
                  <p:pic>
                    <p:nvPicPr>
                      <p:cNvPr id="0" name=""/>
                      <p:cNvPicPr>
                        <a:picLocks noChangeAspect="1" noChangeArrowheads="1"/>
                      </p:cNvPicPr>
                      <p:nvPr/>
                    </p:nvPicPr>
                    <p:blipFill>
                      <a:blip r:embed="rId5"/>
                      <a:srcRect/>
                      <a:stretch>
                        <a:fillRect/>
                      </a:stretch>
                    </p:blipFill>
                    <p:spPr bwMode="auto">
                      <a:xfrm>
                        <a:off x="785812" y="990600"/>
                        <a:ext cx="7672388" cy="351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691025550"/>
              </p:ext>
            </p:extLst>
          </p:nvPr>
        </p:nvGraphicFramePr>
        <p:xfrm>
          <a:off x="595313" y="3846513"/>
          <a:ext cx="9958387" cy="2554287"/>
        </p:xfrm>
        <a:graphic>
          <a:graphicData uri="http://schemas.openxmlformats.org/presentationml/2006/ole">
            <mc:AlternateContent xmlns:mc="http://schemas.openxmlformats.org/markup-compatibility/2006">
              <mc:Choice xmlns:v="urn:schemas-microsoft-com:vml" Requires="v">
                <p:oleObj spid="_x0000_s150599" name="Equation" r:id="rId6" imgW="4368600" imgH="1117440" progId="Equation.DSMT4">
                  <p:embed/>
                </p:oleObj>
              </mc:Choice>
              <mc:Fallback>
                <p:oleObj name="Equation" r:id="rId6" imgW="4368600" imgH="1117440" progId="Equation.DSMT4">
                  <p:embed/>
                  <p:pic>
                    <p:nvPicPr>
                      <p:cNvPr id="0" name=""/>
                      <p:cNvPicPr>
                        <a:picLocks noChangeAspect="1" noChangeArrowheads="1"/>
                      </p:cNvPicPr>
                      <p:nvPr/>
                    </p:nvPicPr>
                    <p:blipFill>
                      <a:blip r:embed="rId7"/>
                      <a:srcRect/>
                      <a:stretch>
                        <a:fillRect/>
                      </a:stretch>
                    </p:blipFill>
                    <p:spPr bwMode="auto">
                      <a:xfrm>
                        <a:off x="595313" y="3846513"/>
                        <a:ext cx="995838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84507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274320" y="226367"/>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92861663"/>
              </p:ext>
            </p:extLst>
          </p:nvPr>
        </p:nvGraphicFramePr>
        <p:xfrm>
          <a:off x="466725" y="798513"/>
          <a:ext cx="6716713" cy="2554287"/>
        </p:xfrm>
        <a:graphic>
          <a:graphicData uri="http://schemas.openxmlformats.org/presentationml/2006/ole">
            <mc:AlternateContent xmlns:mc="http://schemas.openxmlformats.org/markup-compatibility/2006">
              <mc:Choice xmlns:v="urn:schemas-microsoft-com:vml" Requires="v">
                <p:oleObj spid="_x0000_s151622" name="Equation" r:id="rId4" imgW="2946240" imgH="1117440" progId="Equation.DSMT4">
                  <p:embed/>
                </p:oleObj>
              </mc:Choice>
              <mc:Fallback>
                <p:oleObj name="Equation" r:id="rId4" imgW="2946240" imgH="1117440" progId="Equation.DSMT4">
                  <p:embed/>
                  <p:pic>
                    <p:nvPicPr>
                      <p:cNvPr id="0" name=""/>
                      <p:cNvPicPr>
                        <a:picLocks noChangeAspect="1" noChangeArrowheads="1"/>
                      </p:cNvPicPr>
                      <p:nvPr/>
                    </p:nvPicPr>
                    <p:blipFill>
                      <a:blip r:embed="rId5"/>
                      <a:srcRect/>
                      <a:stretch>
                        <a:fillRect/>
                      </a:stretch>
                    </p:blipFill>
                    <p:spPr bwMode="auto">
                      <a:xfrm>
                        <a:off x="466725" y="798513"/>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23712633"/>
              </p:ext>
            </p:extLst>
          </p:nvPr>
        </p:nvGraphicFramePr>
        <p:xfrm>
          <a:off x="327025" y="3319463"/>
          <a:ext cx="7150100" cy="3078162"/>
        </p:xfrm>
        <a:graphic>
          <a:graphicData uri="http://schemas.openxmlformats.org/presentationml/2006/ole">
            <mc:AlternateContent xmlns:mc="http://schemas.openxmlformats.org/markup-compatibility/2006">
              <mc:Choice xmlns:v="urn:schemas-microsoft-com:vml" Requires="v">
                <p:oleObj spid="_x0000_s151623" name="Equation" r:id="rId6" imgW="3136680" imgH="1346040" progId="Equation.DSMT4">
                  <p:embed/>
                </p:oleObj>
              </mc:Choice>
              <mc:Fallback>
                <p:oleObj name="Equation" r:id="rId6" imgW="3136680" imgH="1346040" progId="Equation.DSMT4">
                  <p:embed/>
                  <p:pic>
                    <p:nvPicPr>
                      <p:cNvPr id="0" name=""/>
                      <p:cNvPicPr>
                        <a:picLocks noChangeAspect="1" noChangeArrowheads="1"/>
                      </p:cNvPicPr>
                      <p:nvPr/>
                    </p:nvPicPr>
                    <p:blipFill>
                      <a:blip r:embed="rId7"/>
                      <a:srcRect/>
                      <a:stretch>
                        <a:fillRect/>
                      </a:stretch>
                    </p:blipFill>
                    <p:spPr bwMode="auto">
                      <a:xfrm>
                        <a:off x="327025" y="3319463"/>
                        <a:ext cx="7150100"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6690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7" name="TextBox 6"/>
          <p:cNvSpPr txBox="1"/>
          <p:nvPr/>
        </p:nvSpPr>
        <p:spPr>
          <a:xfrm>
            <a:off x="228600" y="76200"/>
            <a:ext cx="8686800" cy="461665"/>
          </a:xfrm>
          <a:prstGeom prst="rect">
            <a:avLst/>
          </a:prstGeom>
          <a:noFill/>
        </p:spPr>
        <p:txBody>
          <a:bodyPr wrap="square" rtlCol="0">
            <a:spAutoFit/>
          </a:bodyPr>
          <a:lstStyle/>
          <a:p>
            <a:r>
              <a:rPr lang="en-US" sz="2400" dirty="0">
                <a:latin typeface="+mj-lt"/>
              </a:rPr>
              <a:t>Alternative approach – linear center-fed antenna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094796561"/>
              </p:ext>
            </p:extLst>
          </p:nvPr>
        </p:nvGraphicFramePr>
        <p:xfrm>
          <a:off x="421005" y="648346"/>
          <a:ext cx="6716713" cy="2554287"/>
        </p:xfrm>
        <a:graphic>
          <a:graphicData uri="http://schemas.openxmlformats.org/presentationml/2006/ole">
            <mc:AlternateContent xmlns:mc="http://schemas.openxmlformats.org/markup-compatibility/2006">
              <mc:Choice xmlns:v="urn:schemas-microsoft-com:vml" Requires="v">
                <p:oleObj spid="_x0000_s152612" name="Equation" r:id="rId4" imgW="2946240" imgH="1117440" progId="Equation.DSMT4">
                  <p:embed/>
                </p:oleObj>
              </mc:Choice>
              <mc:Fallback>
                <p:oleObj name="Equation" r:id="rId4" imgW="2946240" imgH="1117440" progId="Equation.DSMT4">
                  <p:embed/>
                  <p:pic>
                    <p:nvPicPr>
                      <p:cNvPr id="0" name=""/>
                      <p:cNvPicPr>
                        <a:picLocks noChangeAspect="1" noChangeArrowheads="1"/>
                      </p:cNvPicPr>
                      <p:nvPr/>
                    </p:nvPicPr>
                    <p:blipFill>
                      <a:blip r:embed="rId5"/>
                      <a:srcRect/>
                      <a:stretch>
                        <a:fillRect/>
                      </a:stretch>
                    </p:blipFill>
                    <p:spPr bwMode="auto">
                      <a:xfrm>
                        <a:off x="421005" y="648346"/>
                        <a:ext cx="6716713"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 name="Picture 11"/>
          <p:cNvPicPr>
            <a:picLocks noChangeAspect="1"/>
          </p:cNvPicPr>
          <p:nvPr/>
        </p:nvPicPr>
        <p:blipFill>
          <a:blip r:embed="rId6"/>
          <a:stretch>
            <a:fillRect/>
          </a:stretch>
        </p:blipFill>
        <p:spPr>
          <a:xfrm>
            <a:off x="1691639" y="3445508"/>
            <a:ext cx="1822297" cy="1822297"/>
          </a:xfrm>
          <a:prstGeom prst="rect">
            <a:avLst/>
          </a:prstGeom>
        </p:spPr>
      </p:pic>
      <p:pic>
        <p:nvPicPr>
          <p:cNvPr id="13" name="Picture 12"/>
          <p:cNvPicPr>
            <a:picLocks noChangeAspect="1"/>
          </p:cNvPicPr>
          <p:nvPr/>
        </p:nvPicPr>
        <p:blipFill>
          <a:blip r:embed="rId7"/>
          <a:stretch>
            <a:fillRect/>
          </a:stretch>
        </p:blipFill>
        <p:spPr>
          <a:xfrm>
            <a:off x="3446222" y="3454400"/>
            <a:ext cx="1728317" cy="1728317"/>
          </a:xfrm>
          <a:prstGeom prst="rect">
            <a:avLst/>
          </a:prstGeom>
        </p:spPr>
      </p:pic>
      <p:pic>
        <p:nvPicPr>
          <p:cNvPr id="14" name="Picture 13"/>
          <p:cNvPicPr>
            <a:picLocks noChangeAspect="1"/>
          </p:cNvPicPr>
          <p:nvPr/>
        </p:nvPicPr>
        <p:blipFill>
          <a:blip r:embed="rId8"/>
          <a:stretch>
            <a:fillRect/>
          </a:stretch>
        </p:blipFill>
        <p:spPr>
          <a:xfrm>
            <a:off x="5135321" y="3374392"/>
            <a:ext cx="1728317" cy="1728317"/>
          </a:xfrm>
          <a:prstGeom prst="rect">
            <a:avLst/>
          </a:prstGeom>
        </p:spPr>
      </p:pic>
      <p:pic>
        <p:nvPicPr>
          <p:cNvPr id="11" name="Picture 10"/>
          <p:cNvPicPr>
            <a:picLocks noChangeAspect="1"/>
          </p:cNvPicPr>
          <p:nvPr/>
        </p:nvPicPr>
        <p:blipFill>
          <a:blip r:embed="rId9"/>
          <a:stretch>
            <a:fillRect/>
          </a:stretch>
        </p:blipFill>
        <p:spPr>
          <a:xfrm>
            <a:off x="-50800" y="3428999"/>
            <a:ext cx="1855317" cy="1855317"/>
          </a:xfrm>
          <a:prstGeom prst="rect">
            <a:avLst/>
          </a:prstGeom>
        </p:spPr>
      </p:pic>
      <p:pic>
        <p:nvPicPr>
          <p:cNvPr id="15" name="Picture 14"/>
          <p:cNvPicPr>
            <a:picLocks noChangeAspect="1"/>
          </p:cNvPicPr>
          <p:nvPr/>
        </p:nvPicPr>
        <p:blipFill>
          <a:blip r:embed="rId10"/>
          <a:stretch>
            <a:fillRect/>
          </a:stretch>
        </p:blipFill>
        <p:spPr>
          <a:xfrm>
            <a:off x="6755284" y="3313113"/>
            <a:ext cx="1869603" cy="1869603"/>
          </a:xfrm>
          <a:prstGeom prst="rect">
            <a:avLst/>
          </a:prstGeom>
        </p:spPr>
      </p:pic>
      <p:sp>
        <p:nvSpPr>
          <p:cNvPr id="16" name="TextBox 15"/>
          <p:cNvSpPr txBox="1"/>
          <p:nvPr/>
        </p:nvSpPr>
        <p:spPr>
          <a:xfrm>
            <a:off x="228600" y="5334000"/>
            <a:ext cx="8686800" cy="461665"/>
          </a:xfrm>
          <a:prstGeom prst="rect">
            <a:avLst/>
          </a:prstGeom>
          <a:noFill/>
        </p:spPr>
        <p:txBody>
          <a:bodyPr wrap="square" rtlCol="0">
            <a:spAutoFit/>
          </a:bodyPr>
          <a:lstStyle/>
          <a:p>
            <a:r>
              <a:rPr lang="en-US" sz="2400" i="1" dirty="0" err="1">
                <a:latin typeface="+mj-lt"/>
              </a:rPr>
              <a:t>kd</a:t>
            </a:r>
            <a:r>
              <a:rPr lang="en-US" sz="2400" i="1" dirty="0">
                <a:latin typeface="+mj-lt"/>
              </a:rPr>
              <a:t>=</a:t>
            </a:r>
            <a:r>
              <a:rPr lang="en-US" sz="2400" i="1" dirty="0">
                <a:latin typeface="Symbol" panose="05050102010706020507" pitchFamily="18" charset="2"/>
              </a:rPr>
              <a:t>p                  2p                   3p                   4p                 5p</a:t>
            </a:r>
            <a:endParaRPr lang="en-US" sz="2400" i="1" dirty="0">
              <a:latin typeface="+mj-lt"/>
            </a:endParaRPr>
          </a:p>
        </p:txBody>
      </p:sp>
    </p:spTree>
    <p:extLst>
      <p:ext uri="{BB962C8B-B14F-4D97-AF65-F5344CB8AC3E}">
        <p14:creationId xmlns:p14="http://schemas.microsoft.com/office/powerpoint/2010/main" val="1868118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CBA4DD-B8A2-4AD9-9BC8-545F5B6CA813}"/>
              </a:ext>
            </a:extLst>
          </p:cNvPr>
          <p:cNvPicPr>
            <a:picLocks noChangeAspect="1"/>
          </p:cNvPicPr>
          <p:nvPr/>
        </p:nvPicPr>
        <p:blipFill>
          <a:blip r:embed="rId3"/>
          <a:stretch>
            <a:fillRect/>
          </a:stretch>
        </p:blipFill>
        <p:spPr>
          <a:xfrm>
            <a:off x="0" y="933628"/>
            <a:ext cx="9144000" cy="4990744"/>
          </a:xfrm>
          <a:prstGeom prst="rect">
            <a:avLst/>
          </a:prstGeom>
        </p:spPr>
      </p:pic>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11723" y="1219200"/>
            <a:ext cx="8915400" cy="304800"/>
          </a:xfrm>
          <a:prstGeom prst="rect">
            <a:avLst/>
          </a:prstGeom>
          <a:solidFill>
            <a:srgbClr val="DA32AA">
              <a:alpha val="1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43CDE5-63AC-47DB-B505-C87CD84AC093}"/>
              </a:ext>
            </a:extLst>
          </p:cNvPr>
          <p:cNvSpPr>
            <a:spLocks noGrp="1"/>
          </p:cNvSpPr>
          <p:nvPr>
            <p:ph type="dt" sz="half" idx="10"/>
          </p:nvPr>
        </p:nvSpPr>
        <p:spPr/>
        <p:txBody>
          <a:bodyPr/>
          <a:lstStyle/>
          <a:p>
            <a:r>
              <a:rPr lang="en-US"/>
              <a:t>03/25/2020</a:t>
            </a:r>
            <a:endParaRPr lang="en-US" dirty="0"/>
          </a:p>
        </p:txBody>
      </p:sp>
      <p:sp>
        <p:nvSpPr>
          <p:cNvPr id="3" name="Footer Placeholder 2">
            <a:extLst>
              <a:ext uri="{FF2B5EF4-FFF2-40B4-BE49-F238E27FC236}">
                <a16:creationId xmlns:a16="http://schemas.microsoft.com/office/drawing/2014/main" id="{41CF9D98-973C-4230-A383-A4081A5C478C}"/>
              </a:ext>
            </a:extLst>
          </p:cNvPr>
          <p:cNvSpPr>
            <a:spLocks noGrp="1"/>
          </p:cNvSpPr>
          <p:nvPr>
            <p:ph type="ftr" sz="quarter" idx="11"/>
          </p:nvPr>
        </p:nvSpPr>
        <p:spPr/>
        <p:txBody>
          <a:bodyPr/>
          <a:lstStyle/>
          <a:p>
            <a:r>
              <a:rPr lang="en-US"/>
              <a:t>PHY 712  Spring 2020-- Lecture 22</a:t>
            </a:r>
            <a:endParaRPr lang="en-US" dirty="0"/>
          </a:p>
        </p:txBody>
      </p:sp>
      <p:sp>
        <p:nvSpPr>
          <p:cNvPr id="4" name="Slide Number Placeholder 3">
            <a:extLst>
              <a:ext uri="{FF2B5EF4-FFF2-40B4-BE49-F238E27FC236}">
                <a16:creationId xmlns:a16="http://schemas.microsoft.com/office/drawing/2014/main" id="{24E5053D-5673-4CDA-B2CE-E0BB3A0460DF}"/>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BEA5E155-881F-47E7-9971-F153FFF277F8}"/>
              </a:ext>
            </a:extLst>
          </p:cNvPr>
          <p:cNvSpPr txBox="1"/>
          <p:nvPr/>
        </p:nvSpPr>
        <p:spPr>
          <a:xfrm>
            <a:off x="304800" y="838200"/>
            <a:ext cx="7010400" cy="1569660"/>
          </a:xfrm>
          <a:prstGeom prst="rect">
            <a:avLst/>
          </a:prstGeom>
          <a:noFill/>
        </p:spPr>
        <p:txBody>
          <a:bodyPr wrap="square" rtlCol="0">
            <a:spAutoFit/>
          </a:bodyPr>
          <a:lstStyle/>
          <a:p>
            <a:r>
              <a:rPr lang="en-US" sz="2400" dirty="0">
                <a:latin typeface="+mj-lt"/>
              </a:rPr>
              <a:t>Another source of radiation –</a:t>
            </a:r>
          </a:p>
          <a:p>
            <a:pPr lvl="1"/>
            <a:r>
              <a:rPr lang="en-US" sz="2400" dirty="0">
                <a:latin typeface="+mj-lt"/>
              </a:rPr>
              <a:t>Radiation due  particles reacting to incident electromagnetic waves – scattering processes  Chapter 10 in </a:t>
            </a:r>
            <a:r>
              <a:rPr lang="en-US" sz="2400" b="1" dirty="0">
                <a:latin typeface="+mj-lt"/>
              </a:rPr>
              <a:t>Jackson</a:t>
            </a:r>
          </a:p>
        </p:txBody>
      </p:sp>
    </p:spTree>
    <p:extLst>
      <p:ext uri="{BB962C8B-B14F-4D97-AF65-F5344CB8AC3E}">
        <p14:creationId xmlns:p14="http://schemas.microsoft.com/office/powerpoint/2010/main" val="3080979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4135827600"/>
              </p:ext>
            </p:extLst>
          </p:nvPr>
        </p:nvGraphicFramePr>
        <p:xfrm>
          <a:off x="1233488" y="3417888"/>
          <a:ext cx="6745287" cy="2584450"/>
        </p:xfrm>
        <a:graphic>
          <a:graphicData uri="http://schemas.openxmlformats.org/presentationml/2006/ole">
            <mc:AlternateContent xmlns:mc="http://schemas.openxmlformats.org/markup-compatibility/2006">
              <mc:Choice xmlns:v="urn:schemas-microsoft-com:vml" Requires="v">
                <p:oleObj spid="_x0000_s137291" name="数式" r:id="rId4" imgW="2958840" imgH="1130040" progId="Equation.3">
                  <p:embed/>
                </p:oleObj>
              </mc:Choice>
              <mc:Fallback>
                <p:oleObj name="数式" r:id="rId4" imgW="2958840" imgH="1130040" progId="Equation.3">
                  <p:embed/>
                  <p:pic>
                    <p:nvPicPr>
                      <p:cNvPr id="0" name="Object 9"/>
                      <p:cNvPicPr>
                        <a:picLocks noChangeAspect="1" noChangeArrowheads="1"/>
                      </p:cNvPicPr>
                      <p:nvPr/>
                    </p:nvPicPr>
                    <p:blipFill>
                      <a:blip r:embed="rId5"/>
                      <a:srcRect/>
                      <a:stretch>
                        <a:fillRect/>
                      </a:stretch>
                    </p:blipFill>
                    <p:spPr bwMode="auto">
                      <a:xfrm>
                        <a:off x="1233488" y="3417888"/>
                        <a:ext cx="674528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13057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1339681301"/>
              </p:ext>
            </p:extLst>
          </p:nvPr>
        </p:nvGraphicFramePr>
        <p:xfrm>
          <a:off x="1981200" y="3200400"/>
          <a:ext cx="6484937" cy="2962275"/>
        </p:xfrm>
        <a:graphic>
          <a:graphicData uri="http://schemas.openxmlformats.org/presentationml/2006/ole">
            <mc:AlternateContent xmlns:mc="http://schemas.openxmlformats.org/markup-compatibility/2006">
              <mc:Choice xmlns:v="urn:schemas-microsoft-com:vml" Requires="v">
                <p:oleObj spid="_x0000_s138314" name="数式" r:id="rId4" imgW="2844720" imgH="1295280" progId="Equation.3">
                  <p:embed/>
                </p:oleObj>
              </mc:Choice>
              <mc:Fallback>
                <p:oleObj name="数式" r:id="rId4" imgW="2844720" imgH="1295280" progId="Equation.3">
                  <p:embed/>
                  <p:pic>
                    <p:nvPicPr>
                      <p:cNvPr id="0" name=""/>
                      <p:cNvPicPr>
                        <a:picLocks noChangeAspect="1" noChangeArrowheads="1"/>
                      </p:cNvPicPr>
                      <p:nvPr/>
                    </p:nvPicPr>
                    <p:blipFill>
                      <a:blip r:embed="rId5"/>
                      <a:srcRect/>
                      <a:stretch>
                        <a:fillRect/>
                      </a:stretch>
                    </p:blipFill>
                    <p:spPr bwMode="auto">
                      <a:xfrm>
                        <a:off x="1981200" y="3200400"/>
                        <a:ext cx="64849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69580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609600" y="457200"/>
            <a:ext cx="7848600" cy="1200329"/>
          </a:xfrm>
          <a:prstGeom prst="rect">
            <a:avLst/>
          </a:prstGeom>
          <a:noFill/>
        </p:spPr>
        <p:txBody>
          <a:bodyPr wrap="square" rtlCol="0">
            <a:spAutoFit/>
          </a:bodyPr>
          <a:lstStyle/>
          <a:p>
            <a:r>
              <a:rPr lang="en-US" sz="2400" dirty="0">
                <a:latin typeface="+mj-lt"/>
              </a:rPr>
              <a:t>Estimation of scattering dipole moment:</a:t>
            </a:r>
          </a:p>
          <a:p>
            <a:pPr lvl="1"/>
            <a:r>
              <a:rPr lang="en-US" sz="2400" dirty="0">
                <a:latin typeface="+mj-lt"/>
              </a:rPr>
              <a:t>Suppose the scattering particle is a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25041827"/>
              </p:ext>
            </p:extLst>
          </p:nvPr>
        </p:nvGraphicFramePr>
        <p:xfrm>
          <a:off x="1066800" y="2362200"/>
          <a:ext cx="6456362" cy="4065587"/>
        </p:xfrm>
        <a:graphic>
          <a:graphicData uri="http://schemas.openxmlformats.org/presentationml/2006/ole">
            <mc:AlternateContent xmlns:mc="http://schemas.openxmlformats.org/markup-compatibility/2006">
              <mc:Choice xmlns:v="urn:schemas-microsoft-com:vml" Requires="v">
                <p:oleObj spid="_x0000_s139376" name="数式" r:id="rId4" imgW="2831760" imgH="1777680" progId="Equation.3">
                  <p:embed/>
                </p:oleObj>
              </mc:Choice>
              <mc:Fallback>
                <p:oleObj name="数式" r:id="rId4" imgW="2831760" imgH="1777680" progId="Equation.3">
                  <p:embed/>
                  <p:pic>
                    <p:nvPicPr>
                      <p:cNvPr id="0" name="Object 28"/>
                      <p:cNvPicPr>
                        <a:picLocks noChangeAspect="1" noChangeArrowheads="1"/>
                      </p:cNvPicPr>
                      <p:nvPr/>
                    </p:nvPicPr>
                    <p:blipFill>
                      <a:blip r:embed="rId5"/>
                      <a:srcRect/>
                      <a:stretch>
                        <a:fillRect/>
                      </a:stretch>
                    </p:blipFill>
                    <p:spPr bwMode="auto">
                      <a:xfrm>
                        <a:off x="1066800" y="2362200"/>
                        <a:ext cx="6456362"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52002425"/>
              </p:ext>
            </p:extLst>
          </p:nvPr>
        </p:nvGraphicFramePr>
        <p:xfrm>
          <a:off x="5715000" y="2514600"/>
          <a:ext cx="2646362" cy="604074"/>
        </p:xfrm>
        <a:graphic>
          <a:graphicData uri="http://schemas.openxmlformats.org/presentationml/2006/ole">
            <mc:AlternateContent xmlns:mc="http://schemas.openxmlformats.org/markup-compatibility/2006">
              <mc:Choice xmlns:v="urn:schemas-microsoft-com:vml" Requires="v">
                <p:oleObj spid="_x0000_s139377" name="Equation" r:id="rId6" imgW="1562040" imgH="355320" progId="Equation.DSMT4">
                  <p:embed/>
                </p:oleObj>
              </mc:Choice>
              <mc:Fallback>
                <p:oleObj name="Equation" r:id="rId6" imgW="1562040" imgH="355320" progId="Equation.DSMT4">
                  <p:embed/>
                  <p:pic>
                    <p:nvPicPr>
                      <p:cNvPr id="0" name=""/>
                      <p:cNvPicPr>
                        <a:picLocks noChangeAspect="1" noChangeArrowheads="1"/>
                      </p:cNvPicPr>
                      <p:nvPr/>
                    </p:nvPicPr>
                    <p:blipFill>
                      <a:blip r:embed="rId7"/>
                      <a:srcRect/>
                      <a:stretch>
                        <a:fillRect/>
                      </a:stretch>
                    </p:blipFill>
                    <p:spPr bwMode="auto">
                      <a:xfrm>
                        <a:off x="5715000" y="2514600"/>
                        <a:ext cx="2646362" cy="6040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502691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950915358"/>
              </p:ext>
            </p:extLst>
          </p:nvPr>
        </p:nvGraphicFramePr>
        <p:xfrm>
          <a:off x="2590800" y="2178050"/>
          <a:ext cx="6430773" cy="2698750"/>
        </p:xfrm>
        <a:graphic>
          <a:graphicData uri="http://schemas.openxmlformats.org/presentationml/2006/ole">
            <mc:AlternateContent xmlns:mc="http://schemas.openxmlformats.org/markup-compatibility/2006">
              <mc:Choice xmlns:v="urn:schemas-microsoft-com:vml" Requires="v">
                <p:oleObj spid="_x0000_s140639" name="数式" r:id="rId4" imgW="2489040" imgH="1041120" progId="Equation.3">
                  <p:embed/>
                </p:oleObj>
              </mc:Choice>
              <mc:Fallback>
                <p:oleObj name="数式" r:id="rId4" imgW="2489040" imgH="1041120" progId="Equation.3">
                  <p:embed/>
                  <p:pic>
                    <p:nvPicPr>
                      <p:cNvPr id="0" name=""/>
                      <p:cNvPicPr>
                        <a:picLocks noChangeAspect="1" noChangeArrowheads="1"/>
                      </p:cNvPicPr>
                      <p:nvPr/>
                    </p:nvPicPr>
                    <p:blipFill>
                      <a:blip r:embed="rId5"/>
                      <a:srcRect/>
                      <a:stretch>
                        <a:fillRect/>
                      </a:stretch>
                    </p:blipFill>
                    <p:spPr bwMode="auto">
                      <a:xfrm>
                        <a:off x="2590800" y="2178050"/>
                        <a:ext cx="643077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449538685"/>
              </p:ext>
            </p:extLst>
          </p:nvPr>
        </p:nvGraphicFramePr>
        <p:xfrm>
          <a:off x="1251744" y="3122613"/>
          <a:ext cx="392112" cy="611187"/>
        </p:xfrm>
        <a:graphic>
          <a:graphicData uri="http://schemas.openxmlformats.org/presentationml/2006/ole">
            <mc:AlternateContent xmlns:mc="http://schemas.openxmlformats.org/markup-compatibility/2006">
              <mc:Choice xmlns:v="urn:schemas-microsoft-com:vml" Requires="v">
                <p:oleObj spid="_x0000_s140640" name="数式" r:id="rId6" imgW="114120" imgH="177480" progId="Equation.3">
                  <p:embed/>
                </p:oleObj>
              </mc:Choice>
              <mc:Fallback>
                <p:oleObj name="数式" r:id="rId6" imgW="114120" imgH="177480" progId="Equation.3">
                  <p:embed/>
                  <p:pic>
                    <p:nvPicPr>
                      <p:cNvPr id="0" name="Object 13"/>
                      <p:cNvPicPr>
                        <a:picLocks noChangeAspect="1" noChangeArrowheads="1"/>
                      </p:cNvPicPr>
                      <p:nvPr/>
                    </p:nvPicPr>
                    <p:blipFill>
                      <a:blip r:embed="rId7"/>
                      <a:srcRect/>
                      <a:stretch>
                        <a:fillRect/>
                      </a:stretch>
                    </p:blipFill>
                    <p:spPr bwMode="auto">
                      <a:xfrm>
                        <a:off x="1251744" y="3122613"/>
                        <a:ext cx="39211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7025639"/>
              </p:ext>
            </p:extLst>
          </p:nvPr>
        </p:nvGraphicFramePr>
        <p:xfrm>
          <a:off x="423863" y="3405188"/>
          <a:ext cx="566737" cy="785812"/>
        </p:xfrm>
        <a:graphic>
          <a:graphicData uri="http://schemas.openxmlformats.org/presentationml/2006/ole">
            <mc:AlternateContent xmlns:mc="http://schemas.openxmlformats.org/markup-compatibility/2006">
              <mc:Choice xmlns:v="urn:schemas-microsoft-com:vml" Requires="v">
                <p:oleObj spid="_x0000_s140641" name="数式" r:id="rId8" imgW="164880" imgH="228600" progId="Equation.3">
                  <p:embed/>
                </p:oleObj>
              </mc:Choice>
              <mc:Fallback>
                <p:oleObj name="数式" r:id="rId8" imgW="164880" imgH="228600" progId="Equation.3">
                  <p:embed/>
                  <p:pic>
                    <p:nvPicPr>
                      <p:cNvPr id="0" name="Object 13"/>
                      <p:cNvPicPr>
                        <a:picLocks noChangeAspect="1" noChangeArrowheads="1"/>
                      </p:cNvPicPr>
                      <p:nvPr/>
                    </p:nvPicPr>
                    <p:blipFill>
                      <a:blip r:embed="rId9"/>
                      <a:srcRect/>
                      <a:stretch>
                        <a:fillRect/>
                      </a:stretch>
                    </p:blipFill>
                    <p:spPr bwMode="auto">
                      <a:xfrm>
                        <a:off x="423863" y="3405188"/>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706519948"/>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0642" name="数式" r:id="rId10" imgW="114120" imgH="177480" progId="Equation.3">
                  <p:embed/>
                </p:oleObj>
              </mc:Choice>
              <mc:Fallback>
                <p:oleObj name="数式" r:id="rId10" imgW="114120" imgH="177480" progId="Equation.3">
                  <p:embed/>
                  <p:pic>
                    <p:nvPicPr>
                      <p:cNvPr id="0" name="Object 13"/>
                      <p:cNvPicPr>
                        <a:picLocks noChangeAspect="1" noChangeArrowheads="1"/>
                      </p:cNvPicPr>
                      <p:nvPr/>
                    </p:nvPicPr>
                    <p:blipFill>
                      <a:blip r:embed="rId11"/>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18381034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0643" name="数式" r:id="rId12" imgW="190440" imgH="253800" progId="Equation.3">
                  <p:embed/>
                </p:oleObj>
              </mc:Choice>
              <mc:Fallback>
                <p:oleObj name="数式" r:id="rId12" imgW="190440" imgH="253800" progId="Equation.3">
                  <p:embed/>
                  <p:pic>
                    <p:nvPicPr>
                      <p:cNvPr id="0" name="Object 13"/>
                      <p:cNvPicPr>
                        <a:picLocks noChangeAspect="1" noChangeArrowheads="1"/>
                      </p:cNvPicPr>
                      <p:nvPr/>
                    </p:nvPicPr>
                    <p:blipFill>
                      <a:blip r:embed="rId13"/>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838200"/>
            <a:ext cx="5715000" cy="461665"/>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in scattering plane:</a:t>
            </a:r>
          </a:p>
        </p:txBody>
      </p:sp>
      <p:cxnSp>
        <p:nvCxnSpPr>
          <p:cNvPr id="24" name="Straight Arrow Connector 23"/>
          <p:cNvCxnSpPr/>
          <p:nvPr/>
        </p:nvCxnSpPr>
        <p:spPr>
          <a:xfrm>
            <a:off x="1143000" y="2971800"/>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3124200"/>
            <a:ext cx="609600" cy="457200"/>
          </a:xfrm>
          <a:prstGeom prst="rect">
            <a:avLst/>
          </a:prstGeom>
          <a:no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1393478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34404923"/>
              </p:ext>
            </p:extLst>
          </p:nvPr>
        </p:nvGraphicFramePr>
        <p:xfrm>
          <a:off x="2804160" y="1188720"/>
          <a:ext cx="6202363" cy="2698750"/>
        </p:xfrm>
        <a:graphic>
          <a:graphicData uri="http://schemas.openxmlformats.org/presentationml/2006/ole">
            <mc:AlternateContent xmlns:mc="http://schemas.openxmlformats.org/markup-compatibility/2006">
              <mc:Choice xmlns:v="urn:schemas-microsoft-com:vml" Requires="v">
                <p:oleObj spid="_x0000_s141712" name="数式" r:id="rId4" imgW="2400120" imgH="1041120" progId="Equation.3">
                  <p:embed/>
                </p:oleObj>
              </mc:Choice>
              <mc:Fallback>
                <p:oleObj name="数式" r:id="rId4" imgW="2400120" imgH="1041120" progId="Equation.3">
                  <p:embed/>
                  <p:pic>
                    <p:nvPicPr>
                      <p:cNvPr id="0" name=""/>
                      <p:cNvPicPr>
                        <a:picLocks noChangeAspect="1" noChangeArrowheads="1"/>
                      </p:cNvPicPr>
                      <p:nvPr/>
                    </p:nvPicPr>
                    <p:blipFill>
                      <a:blip r:embed="rId5"/>
                      <a:srcRect/>
                      <a:stretch>
                        <a:fillRect/>
                      </a:stretch>
                    </p:blipFill>
                    <p:spPr bwMode="auto">
                      <a:xfrm>
                        <a:off x="2804160" y="1188720"/>
                        <a:ext cx="620236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3822342433"/>
              </p:ext>
            </p:extLst>
          </p:nvPr>
        </p:nvGraphicFramePr>
        <p:xfrm>
          <a:off x="2107248" y="2393474"/>
          <a:ext cx="392112" cy="533400"/>
        </p:xfrm>
        <a:graphic>
          <a:graphicData uri="http://schemas.openxmlformats.org/presentationml/2006/ole">
            <mc:AlternateContent xmlns:mc="http://schemas.openxmlformats.org/markup-compatibility/2006">
              <mc:Choice xmlns:v="urn:schemas-microsoft-com:vml" Requires="v">
                <p:oleObj spid="_x0000_s141713" name="数式" r:id="rId6" imgW="114120" imgH="177480" progId="Equation.3">
                  <p:embed/>
                </p:oleObj>
              </mc:Choice>
              <mc:Fallback>
                <p:oleObj name="数式" r:id="rId6" imgW="114120" imgH="177480" progId="Equation.3">
                  <p:embed/>
                  <p:pic>
                    <p:nvPicPr>
                      <p:cNvPr id="0" name=""/>
                      <p:cNvPicPr>
                        <a:picLocks noChangeAspect="1" noChangeArrowheads="1"/>
                      </p:cNvPicPr>
                      <p:nvPr/>
                    </p:nvPicPr>
                    <p:blipFill>
                      <a:blip r:embed="rId7"/>
                      <a:srcRect/>
                      <a:stretch>
                        <a:fillRect/>
                      </a:stretch>
                    </p:blipFill>
                    <p:spPr bwMode="auto">
                      <a:xfrm>
                        <a:off x="2107248" y="2393474"/>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26043434"/>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41714" name="数式" r:id="rId8" imgW="164880" imgH="228600" progId="Equation.3">
                  <p:embed/>
                </p:oleObj>
              </mc:Choice>
              <mc:Fallback>
                <p:oleObj name="数式" r:id="rId8" imgW="164880" imgH="228600" progId="Equation.3">
                  <p:embed/>
                  <p:pic>
                    <p:nvPicPr>
                      <p:cNvPr id="0" name=""/>
                      <p:cNvPicPr>
                        <a:picLocks noChangeAspect="1" noChangeArrowheads="1"/>
                      </p:cNvPicPr>
                      <p:nvPr/>
                    </p:nvPicPr>
                    <p:blipFill>
                      <a:blip r:embed="rId9"/>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28676279"/>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1715" name="数式" r:id="rId10" imgW="114120" imgH="177480" progId="Equation.3">
                  <p:embed/>
                </p:oleObj>
              </mc:Choice>
              <mc:Fallback>
                <p:oleObj name="数式" r:id="rId10" imgW="114120" imgH="177480" progId="Equation.3">
                  <p:embed/>
                  <p:pic>
                    <p:nvPicPr>
                      <p:cNvPr id="0" name=""/>
                      <p:cNvPicPr>
                        <a:picLocks noChangeAspect="1" noChangeArrowheads="1"/>
                      </p:cNvPicPr>
                      <p:nvPr/>
                    </p:nvPicPr>
                    <p:blipFill>
                      <a:blip r:embed="rId11"/>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71088483"/>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1716" name="数式" r:id="rId12" imgW="190440" imgH="253800" progId="Equation.3">
                  <p:embed/>
                </p:oleObj>
              </mc:Choice>
              <mc:Fallback>
                <p:oleObj name="数式" r:id="rId12" imgW="190440" imgH="253800" progId="Equation.3">
                  <p:embed/>
                  <p:pic>
                    <p:nvPicPr>
                      <p:cNvPr id="0" name=""/>
                      <p:cNvPicPr>
                        <a:picLocks noChangeAspect="1" noChangeArrowheads="1"/>
                      </p:cNvPicPr>
                      <p:nvPr/>
                    </p:nvPicPr>
                    <p:blipFill>
                      <a:blip r:embed="rId13"/>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657552"/>
            <a:ext cx="5715000" cy="830997"/>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perpendicular to scattering plane:</a:t>
            </a:r>
          </a:p>
        </p:txBody>
      </p:sp>
      <p:graphicFrame>
        <p:nvGraphicFramePr>
          <p:cNvPr id="7" name="Object 6"/>
          <p:cNvGraphicFramePr>
            <a:graphicFrameLocks noChangeAspect="1"/>
          </p:cNvGraphicFramePr>
          <p:nvPr>
            <p:extLst>
              <p:ext uri="{D42A27DB-BD31-4B8C-83A1-F6EECF244321}">
                <p14:modId xmlns:p14="http://schemas.microsoft.com/office/powerpoint/2010/main" val="618488627"/>
              </p:ext>
            </p:extLst>
          </p:nvPr>
        </p:nvGraphicFramePr>
        <p:xfrm>
          <a:off x="304800" y="4038600"/>
          <a:ext cx="8696325" cy="2500312"/>
        </p:xfrm>
        <a:graphic>
          <a:graphicData uri="http://schemas.openxmlformats.org/presentationml/2006/ole">
            <mc:AlternateContent xmlns:mc="http://schemas.openxmlformats.org/markup-compatibility/2006">
              <mc:Choice xmlns:v="urn:schemas-microsoft-com:vml" Requires="v">
                <p:oleObj spid="_x0000_s141717" name="数式" r:id="rId14" imgW="3365280" imgH="965160" progId="Equation.3">
                  <p:embed/>
                </p:oleObj>
              </mc:Choice>
              <mc:Fallback>
                <p:oleObj name="数式" r:id="rId14" imgW="3365280" imgH="965160" progId="Equation.3">
                  <p:embed/>
                  <p:pic>
                    <p:nvPicPr>
                      <p:cNvPr id="0" name="Object 5"/>
                      <p:cNvPicPr>
                        <a:picLocks noChangeAspect="1" noChangeArrowheads="1"/>
                      </p:cNvPicPr>
                      <p:nvPr/>
                    </p:nvPicPr>
                    <p:blipFill>
                      <a:blip r:embed="rId15"/>
                      <a:srcRect/>
                      <a:stretch>
                        <a:fillRect/>
                      </a:stretch>
                    </p:blipFill>
                    <p:spPr bwMode="auto">
                      <a:xfrm>
                        <a:off x="304800" y="4038600"/>
                        <a:ext cx="8696325"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1518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956948844"/>
              </p:ext>
            </p:extLst>
          </p:nvPr>
        </p:nvGraphicFramePr>
        <p:xfrm>
          <a:off x="1893888" y="2971800"/>
          <a:ext cx="392112" cy="533400"/>
        </p:xfrm>
        <a:graphic>
          <a:graphicData uri="http://schemas.openxmlformats.org/presentationml/2006/ole">
            <mc:AlternateContent xmlns:mc="http://schemas.openxmlformats.org/markup-compatibility/2006">
              <mc:Choice xmlns:v="urn:schemas-microsoft-com:vml" Requires="v">
                <p:oleObj spid="_x0000_s142634" name="数式" r:id="rId4" imgW="114120" imgH="177480" progId="Equation.3">
                  <p:embed/>
                </p:oleObj>
              </mc:Choice>
              <mc:Fallback>
                <p:oleObj name="数式" r:id="rId4" imgW="114120" imgH="177480" progId="Equation.3">
                  <p:embed/>
                  <p:pic>
                    <p:nvPicPr>
                      <p:cNvPr id="0" name=""/>
                      <p:cNvPicPr>
                        <a:picLocks noChangeAspect="1" noChangeArrowheads="1"/>
                      </p:cNvPicPr>
                      <p:nvPr/>
                    </p:nvPicPr>
                    <p:blipFill>
                      <a:blip r:embed="rId5"/>
                      <a:srcRect/>
                      <a:stretch>
                        <a:fillRect/>
                      </a:stretch>
                    </p:blipFill>
                    <p:spPr bwMode="auto">
                      <a:xfrm>
                        <a:off x="1893888" y="2971800"/>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512082881"/>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42635" name="数式" r:id="rId6" imgW="164880" imgH="228600" progId="Equation.3">
                  <p:embed/>
                </p:oleObj>
              </mc:Choice>
              <mc:Fallback>
                <p:oleObj name="数式" r:id="rId6" imgW="164880" imgH="228600" progId="Equation.3">
                  <p:embed/>
                  <p:pic>
                    <p:nvPicPr>
                      <p:cNvPr id="0" name=""/>
                      <p:cNvPicPr>
                        <a:picLocks noChangeAspect="1" noChangeArrowheads="1"/>
                      </p:cNvPicPr>
                      <p:nvPr/>
                    </p:nvPicPr>
                    <p:blipFill>
                      <a:blip r:embed="rId7"/>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46627337"/>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42636" name="数式" r:id="rId8" imgW="114120" imgH="177480" progId="Equation.3">
                  <p:embed/>
                </p:oleObj>
              </mc:Choice>
              <mc:Fallback>
                <p:oleObj name="数式" r:id="rId8" imgW="114120" imgH="177480" progId="Equation.3">
                  <p:embed/>
                  <p:pic>
                    <p:nvPicPr>
                      <p:cNvPr id="0" name=""/>
                      <p:cNvPicPr>
                        <a:picLocks noChangeAspect="1" noChangeArrowheads="1"/>
                      </p:cNvPicPr>
                      <p:nvPr/>
                    </p:nvPicPr>
                    <p:blipFill>
                      <a:blip r:embed="rId9"/>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9739567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42637" name="数式" r:id="rId10" imgW="190440" imgH="253800" progId="Equation.3">
                  <p:embed/>
                </p:oleObj>
              </mc:Choice>
              <mc:Fallback>
                <p:oleObj name="数式" r:id="rId10" imgW="190440" imgH="253800" progId="Equation.3">
                  <p:embed/>
                  <p:pic>
                    <p:nvPicPr>
                      <p:cNvPr id="0" name=""/>
                      <p:cNvPicPr>
                        <a:picLocks noChangeAspect="1" noChangeArrowheads="1"/>
                      </p:cNvPicPr>
                      <p:nvPr/>
                    </p:nvPicPr>
                    <p:blipFill>
                      <a:blip r:embed="rId11"/>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graphicFrame>
        <p:nvGraphicFramePr>
          <p:cNvPr id="7" name="Object 6"/>
          <p:cNvGraphicFramePr>
            <a:graphicFrameLocks noChangeAspect="1"/>
          </p:cNvGraphicFramePr>
          <p:nvPr>
            <p:extLst>
              <p:ext uri="{D42A27DB-BD31-4B8C-83A1-F6EECF244321}">
                <p14:modId xmlns:p14="http://schemas.microsoft.com/office/powerpoint/2010/main" val="1798525455"/>
              </p:ext>
            </p:extLst>
          </p:nvPr>
        </p:nvGraphicFramePr>
        <p:xfrm>
          <a:off x="2636947" y="1338263"/>
          <a:ext cx="5821253" cy="1023937"/>
        </p:xfrm>
        <a:graphic>
          <a:graphicData uri="http://schemas.openxmlformats.org/presentationml/2006/ole">
            <mc:AlternateContent xmlns:mc="http://schemas.openxmlformats.org/markup-compatibility/2006">
              <mc:Choice xmlns:v="urn:schemas-microsoft-com:vml" Requires="v">
                <p:oleObj spid="_x0000_s142638" name="Equation" r:id="rId12" imgW="2895480" imgH="507960" progId="Equation.DSMT4">
                  <p:embed/>
                </p:oleObj>
              </mc:Choice>
              <mc:Fallback>
                <p:oleObj name="Equation" r:id="rId12" imgW="2895480" imgH="507960" progId="Equation.DSMT4">
                  <p:embed/>
                  <p:pic>
                    <p:nvPicPr>
                      <p:cNvPr id="0" name=""/>
                      <p:cNvPicPr>
                        <a:picLocks noChangeAspect="1" noChangeArrowheads="1"/>
                      </p:cNvPicPr>
                      <p:nvPr/>
                    </p:nvPicPr>
                    <p:blipFill>
                      <a:blip r:embed="rId13"/>
                      <a:srcRect/>
                      <a:stretch>
                        <a:fillRect/>
                      </a:stretch>
                    </p:blipFill>
                    <p:spPr bwMode="auto">
                      <a:xfrm>
                        <a:off x="2636947" y="1338263"/>
                        <a:ext cx="5821253" cy="1023937"/>
                      </a:xfrm>
                      <a:prstGeom prst="rect">
                        <a:avLst/>
                      </a:prstGeom>
                      <a:noFill/>
                      <a:ln>
                        <a:noFill/>
                      </a:ln>
                    </p:spPr>
                  </p:pic>
                </p:oleObj>
              </mc:Fallback>
            </mc:AlternateContent>
          </a:graphicData>
        </a:graphic>
      </p:graphicFrame>
      <p:pic>
        <p:nvPicPr>
          <p:cNvPr id="14233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45105" y="2614612"/>
            <a:ext cx="6017895"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754052" y="6019800"/>
            <a:ext cx="399574" cy="457200"/>
          </a:xfrm>
          <a:prstGeom prst="rect">
            <a:avLst/>
          </a:prstGeom>
          <a:solidFill>
            <a:schemeClr val="bg1"/>
          </a:solid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100362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8" name="TextBox 7">
            <a:extLst>
              <a:ext uri="{FF2B5EF4-FFF2-40B4-BE49-F238E27FC236}">
                <a16:creationId xmlns:a16="http://schemas.microsoft.com/office/drawing/2014/main" id="{EE82CBF8-0668-4D32-B6E2-0CE00CF3559B}"/>
              </a:ext>
            </a:extLst>
          </p:cNvPr>
          <p:cNvSpPr txBox="1"/>
          <p:nvPr/>
        </p:nvSpPr>
        <p:spPr>
          <a:xfrm>
            <a:off x="0" y="228600"/>
            <a:ext cx="9144000" cy="830997"/>
          </a:xfrm>
          <a:prstGeom prst="rect">
            <a:avLst/>
          </a:prstGeom>
          <a:noFill/>
        </p:spPr>
        <p:txBody>
          <a:bodyPr wrap="square" rtlCol="0">
            <a:spAutoFit/>
          </a:bodyPr>
          <a:lstStyle/>
          <a:p>
            <a:r>
              <a:rPr lang="en-US" sz="2400" dirty="0">
                <a:latin typeface="+mj-lt"/>
              </a:rPr>
              <a:t>Online colloquium on Wednesday  (today) –</a:t>
            </a:r>
          </a:p>
          <a:p>
            <a:r>
              <a:rPr lang="en-US" sz="2400" dirty="0">
                <a:latin typeface="+mj-lt"/>
              </a:rPr>
              <a:t>        </a:t>
            </a:r>
            <a:r>
              <a:rPr lang="en-US" sz="2400" dirty="0">
                <a:latin typeface="+mj-lt"/>
                <a:hlinkClick r:id="rId3"/>
              </a:rPr>
              <a:t>https://www.physics.wfu.edu/events/rick-matthews-41-years/</a:t>
            </a:r>
            <a:endParaRPr lang="en-US" sz="2400" dirty="0">
              <a:latin typeface="+mj-lt"/>
            </a:endParaRPr>
          </a:p>
        </p:txBody>
      </p:sp>
      <p:pic>
        <p:nvPicPr>
          <p:cNvPr id="9" name="Picture 8">
            <a:extLst>
              <a:ext uri="{FF2B5EF4-FFF2-40B4-BE49-F238E27FC236}">
                <a16:creationId xmlns:a16="http://schemas.microsoft.com/office/drawing/2014/main" id="{A8D5C56D-CB80-4AE5-8CE2-DE2B35D32A6F}"/>
              </a:ext>
            </a:extLst>
          </p:cNvPr>
          <p:cNvPicPr>
            <a:picLocks noChangeAspect="1"/>
          </p:cNvPicPr>
          <p:nvPr/>
        </p:nvPicPr>
        <p:blipFill>
          <a:blip r:embed="rId4"/>
          <a:stretch>
            <a:fillRect/>
          </a:stretch>
        </p:blipFill>
        <p:spPr>
          <a:xfrm>
            <a:off x="1447800" y="1341645"/>
            <a:ext cx="6677025" cy="4981575"/>
          </a:xfrm>
          <a:prstGeom prst="rect">
            <a:avLst/>
          </a:prstGeom>
        </p:spPr>
      </p:pic>
    </p:spTree>
    <p:extLst>
      <p:ext uri="{BB962C8B-B14F-4D97-AF65-F5344CB8AC3E}">
        <p14:creationId xmlns:p14="http://schemas.microsoft.com/office/powerpoint/2010/main" val="3171457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spid="_x0000_s115810" name="数式" r:id="rId4" imgW="2946240" imgH="1930320" progId="Equation.3">
                  <p:embed/>
                </p:oleObj>
              </mc:Choice>
              <mc:Fallback>
                <p:oleObj name="数式" r:id="rId4" imgW="2946240" imgH="1930320" progId="Equation.3">
                  <p:embed/>
                  <p:pic>
                    <p:nvPicPr>
                      <p:cNvPr id="0" name=""/>
                      <p:cNvPicPr>
                        <a:picLocks noChangeAspect="1" noChangeArrowheads="1"/>
                      </p:cNvPicPr>
                      <p:nvPr/>
                    </p:nvPicPr>
                    <p:blipFill>
                      <a:blip r:embed="rId5"/>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62646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81000" y="480754"/>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6" name="Object 5"/>
          <p:cNvGraphicFramePr>
            <a:graphicFrameLocks noChangeAspect="1"/>
          </p:cNvGraphicFramePr>
          <p:nvPr>
            <p:extLst>
              <p:ext uri="{D42A27DB-BD31-4B8C-83A1-F6EECF244321}">
                <p14:modId xmlns:p14="http://schemas.microsoft.com/office/powerpoint/2010/main" val="3109863264"/>
              </p:ext>
            </p:extLst>
          </p:nvPr>
        </p:nvGraphicFramePr>
        <p:xfrm>
          <a:off x="514350" y="1290638"/>
          <a:ext cx="7208838" cy="2868612"/>
        </p:xfrm>
        <a:graphic>
          <a:graphicData uri="http://schemas.openxmlformats.org/presentationml/2006/ole">
            <mc:AlternateContent xmlns:mc="http://schemas.openxmlformats.org/markup-compatibility/2006">
              <mc:Choice xmlns:v="urn:schemas-microsoft-com:vml" Requires="v">
                <p:oleObj spid="_x0000_s131314" name="Equation" r:id="rId4" imgW="3162240" imgH="1257120" progId="Equation.DSMT4">
                  <p:embed/>
                </p:oleObj>
              </mc:Choice>
              <mc:Fallback>
                <p:oleObj name="Equation" r:id="rId4" imgW="3162240" imgH="1257120" progId="Equation.DSMT4">
                  <p:embed/>
                  <p:pic>
                    <p:nvPicPr>
                      <p:cNvPr id="0" name=""/>
                      <p:cNvPicPr>
                        <a:picLocks noChangeAspect="1" noChangeArrowheads="1"/>
                      </p:cNvPicPr>
                      <p:nvPr/>
                    </p:nvPicPr>
                    <p:blipFill>
                      <a:blip r:embed="rId5"/>
                      <a:srcRect/>
                      <a:stretch>
                        <a:fillRect/>
                      </a:stretch>
                    </p:blipFill>
                    <p:spPr bwMode="auto">
                      <a:xfrm>
                        <a:off x="514350" y="1290638"/>
                        <a:ext cx="7208838" cy="2868612"/>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210818888"/>
              </p:ext>
            </p:extLst>
          </p:nvPr>
        </p:nvGraphicFramePr>
        <p:xfrm>
          <a:off x="685800" y="4084002"/>
          <a:ext cx="6313488" cy="1063625"/>
        </p:xfrm>
        <a:graphic>
          <a:graphicData uri="http://schemas.openxmlformats.org/presentationml/2006/ole">
            <mc:AlternateContent xmlns:mc="http://schemas.openxmlformats.org/markup-compatibility/2006">
              <mc:Choice xmlns:v="urn:schemas-microsoft-com:vml" Requires="v">
                <p:oleObj spid="_x0000_s131315" name="数式" r:id="rId6" imgW="2336760" imgH="393480" progId="Equation.3">
                  <p:embed/>
                </p:oleObj>
              </mc:Choice>
              <mc:Fallback>
                <p:oleObj name="数式" r:id="rId6" imgW="2336760" imgH="393480" progId="Equation.3">
                  <p:embed/>
                  <p:pic>
                    <p:nvPicPr>
                      <p:cNvPr id="0" name="Object 7"/>
                      <p:cNvPicPr>
                        <a:picLocks noChangeAspect="1" noChangeArrowheads="1"/>
                      </p:cNvPicPr>
                      <p:nvPr/>
                    </p:nvPicPr>
                    <p:blipFill>
                      <a:blip r:embed="rId7"/>
                      <a:srcRect/>
                      <a:stretch>
                        <a:fillRect/>
                      </a:stretch>
                    </p:blipFill>
                    <p:spPr bwMode="auto">
                      <a:xfrm>
                        <a:off x="685800" y="4084002"/>
                        <a:ext cx="6313488" cy="106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881705392"/>
              </p:ext>
            </p:extLst>
          </p:nvPr>
        </p:nvGraphicFramePr>
        <p:xfrm>
          <a:off x="403225" y="5083175"/>
          <a:ext cx="7646988" cy="1452563"/>
        </p:xfrm>
        <a:graphic>
          <a:graphicData uri="http://schemas.openxmlformats.org/presentationml/2006/ole">
            <mc:AlternateContent xmlns:mc="http://schemas.openxmlformats.org/markup-compatibility/2006">
              <mc:Choice xmlns:v="urn:schemas-microsoft-com:vml" Requires="v">
                <p:oleObj spid="_x0000_s131316" name="Equation" r:id="rId8" imgW="3352680" imgH="634680" progId="Equation.DSMT4">
                  <p:embed/>
                </p:oleObj>
              </mc:Choice>
              <mc:Fallback>
                <p:oleObj name="Equation" r:id="rId8" imgW="3352680" imgH="634680" progId="Equation.DSMT4">
                  <p:embed/>
                  <p:pic>
                    <p:nvPicPr>
                      <p:cNvPr id="0" name="Object 5"/>
                      <p:cNvPicPr>
                        <a:picLocks noChangeAspect="1" noChangeArrowheads="1"/>
                      </p:cNvPicPr>
                      <p:nvPr/>
                    </p:nvPicPr>
                    <p:blipFill>
                      <a:blip r:embed="rId9"/>
                      <a:srcRect/>
                      <a:stretch>
                        <a:fillRect/>
                      </a:stretch>
                    </p:blipFill>
                    <p:spPr bwMode="auto">
                      <a:xfrm>
                        <a:off x="403225" y="5083175"/>
                        <a:ext cx="7646988" cy="145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280252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04800" y="443289"/>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1922930900"/>
              </p:ext>
            </p:extLst>
          </p:nvPr>
        </p:nvGraphicFramePr>
        <p:xfrm>
          <a:off x="775176" y="1025763"/>
          <a:ext cx="6454775" cy="2262187"/>
        </p:xfrm>
        <a:graphic>
          <a:graphicData uri="http://schemas.openxmlformats.org/presentationml/2006/ole">
            <mc:AlternateContent xmlns:mc="http://schemas.openxmlformats.org/markup-compatibility/2006">
              <mc:Choice xmlns:v="urn:schemas-microsoft-com:vml" Requires="v">
                <p:oleObj spid="_x0000_s132336" name="数式" r:id="rId4" imgW="2831760" imgH="990360" progId="Equation.3">
                  <p:embed/>
                </p:oleObj>
              </mc:Choice>
              <mc:Fallback>
                <p:oleObj name="数式" r:id="rId4" imgW="2831760" imgH="990360" progId="Equation.3">
                  <p:embed/>
                  <p:pic>
                    <p:nvPicPr>
                      <p:cNvPr id="0" name=""/>
                      <p:cNvPicPr>
                        <a:picLocks noChangeAspect="1" noChangeArrowheads="1"/>
                      </p:cNvPicPr>
                      <p:nvPr/>
                    </p:nvPicPr>
                    <p:blipFill>
                      <a:blip r:embed="rId5"/>
                      <a:srcRect/>
                      <a:stretch>
                        <a:fillRect/>
                      </a:stretch>
                    </p:blipFill>
                    <p:spPr bwMode="auto">
                      <a:xfrm>
                        <a:off x="775176" y="1025763"/>
                        <a:ext cx="6454775" cy="226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0983396"/>
              </p:ext>
            </p:extLst>
          </p:nvPr>
        </p:nvGraphicFramePr>
        <p:xfrm>
          <a:off x="775176" y="3413839"/>
          <a:ext cx="6454775" cy="2465388"/>
        </p:xfrm>
        <a:graphic>
          <a:graphicData uri="http://schemas.openxmlformats.org/presentationml/2006/ole">
            <mc:AlternateContent xmlns:mc="http://schemas.openxmlformats.org/markup-compatibility/2006">
              <mc:Choice xmlns:v="urn:schemas-microsoft-com:vml" Requires="v">
                <p:oleObj spid="_x0000_s132337" name="数式" r:id="rId6" imgW="2831760" imgH="1079280" progId="Equation.3">
                  <p:embed/>
                </p:oleObj>
              </mc:Choice>
              <mc:Fallback>
                <p:oleObj name="数式" r:id="rId6" imgW="2831760" imgH="1079280" progId="Equation.3">
                  <p:embed/>
                  <p:pic>
                    <p:nvPicPr>
                      <p:cNvPr id="0" name="Object 5"/>
                      <p:cNvPicPr>
                        <a:picLocks noChangeAspect="1" noChangeArrowheads="1"/>
                      </p:cNvPicPr>
                      <p:nvPr/>
                    </p:nvPicPr>
                    <p:blipFill>
                      <a:blip r:embed="rId7"/>
                      <a:srcRect/>
                      <a:stretch>
                        <a:fillRect/>
                      </a:stretch>
                    </p:blipFill>
                    <p:spPr bwMode="auto">
                      <a:xfrm>
                        <a:off x="775176" y="3413839"/>
                        <a:ext cx="6454775"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144910471"/>
              </p:ext>
            </p:extLst>
          </p:nvPr>
        </p:nvGraphicFramePr>
        <p:xfrm>
          <a:off x="934720" y="5402104"/>
          <a:ext cx="6135688" cy="1566863"/>
        </p:xfrm>
        <a:graphic>
          <a:graphicData uri="http://schemas.openxmlformats.org/presentationml/2006/ole">
            <mc:AlternateContent xmlns:mc="http://schemas.openxmlformats.org/markup-compatibility/2006">
              <mc:Choice xmlns:v="urn:schemas-microsoft-com:vml" Requires="v">
                <p:oleObj spid="_x0000_s132338" name="数式" r:id="rId8" imgW="2692080" imgH="685800" progId="Equation.3">
                  <p:embed/>
                </p:oleObj>
              </mc:Choice>
              <mc:Fallback>
                <p:oleObj name="数式" r:id="rId8" imgW="2692080" imgH="685800" progId="Equation.3">
                  <p:embed/>
                  <p:pic>
                    <p:nvPicPr>
                      <p:cNvPr id="0" name="Object 6"/>
                      <p:cNvPicPr>
                        <a:picLocks noChangeAspect="1" noChangeArrowheads="1"/>
                      </p:cNvPicPr>
                      <p:nvPr/>
                    </p:nvPicPr>
                    <p:blipFill>
                      <a:blip r:embed="rId9"/>
                      <a:srcRect/>
                      <a:stretch>
                        <a:fillRect/>
                      </a:stretch>
                    </p:blipFill>
                    <p:spPr bwMode="auto">
                      <a:xfrm>
                        <a:off x="934720" y="5402104"/>
                        <a:ext cx="6135688"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TextBox 9"/>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4276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57200" y="926763"/>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14838738"/>
              </p:ext>
            </p:extLst>
          </p:nvPr>
        </p:nvGraphicFramePr>
        <p:xfrm>
          <a:off x="872649" y="1608335"/>
          <a:ext cx="5992813" cy="2028825"/>
        </p:xfrm>
        <a:graphic>
          <a:graphicData uri="http://schemas.openxmlformats.org/presentationml/2006/ole">
            <mc:AlternateContent xmlns:mc="http://schemas.openxmlformats.org/markup-compatibility/2006">
              <mc:Choice xmlns:v="urn:schemas-microsoft-com:vml" Requires="v">
                <p:oleObj spid="_x0000_s124179" name="数式" r:id="rId4" imgW="2628720" imgH="888840" progId="Equation.3">
                  <p:embed/>
                </p:oleObj>
              </mc:Choice>
              <mc:Fallback>
                <p:oleObj name="数式" r:id="rId4" imgW="2628720" imgH="888840" progId="Equation.3">
                  <p:embed/>
                  <p:pic>
                    <p:nvPicPr>
                      <p:cNvPr id="0" name=""/>
                      <p:cNvPicPr>
                        <a:picLocks noChangeAspect="1" noChangeArrowheads="1"/>
                      </p:cNvPicPr>
                      <p:nvPr/>
                    </p:nvPicPr>
                    <p:blipFill>
                      <a:blip r:embed="rId5"/>
                      <a:srcRect/>
                      <a:stretch>
                        <a:fillRect/>
                      </a:stretch>
                    </p:blipFill>
                    <p:spPr bwMode="auto">
                      <a:xfrm>
                        <a:off x="872649" y="1608335"/>
                        <a:ext cx="5992813"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23531504"/>
              </p:ext>
            </p:extLst>
          </p:nvPr>
        </p:nvGraphicFramePr>
        <p:xfrm>
          <a:off x="816769" y="4923472"/>
          <a:ext cx="6802437" cy="1944688"/>
        </p:xfrm>
        <a:graphic>
          <a:graphicData uri="http://schemas.openxmlformats.org/presentationml/2006/ole">
            <mc:AlternateContent xmlns:mc="http://schemas.openxmlformats.org/markup-compatibility/2006">
              <mc:Choice xmlns:v="urn:schemas-microsoft-com:vml" Requires="v">
                <p:oleObj spid="_x0000_s124180" name="数式" r:id="rId6" imgW="2984400" imgH="850680" progId="Equation.3">
                  <p:embed/>
                </p:oleObj>
              </mc:Choice>
              <mc:Fallback>
                <p:oleObj name="数式" r:id="rId6" imgW="2984400" imgH="850680" progId="Equation.3">
                  <p:embed/>
                  <p:pic>
                    <p:nvPicPr>
                      <p:cNvPr id="0" name=""/>
                      <p:cNvPicPr>
                        <a:picLocks noChangeAspect="1" noChangeArrowheads="1"/>
                      </p:cNvPicPr>
                      <p:nvPr/>
                    </p:nvPicPr>
                    <p:blipFill>
                      <a:blip r:embed="rId7"/>
                      <a:srcRect/>
                      <a:stretch>
                        <a:fillRect/>
                      </a:stretch>
                    </p:blipFill>
                    <p:spPr bwMode="auto">
                      <a:xfrm>
                        <a:off x="816769" y="4923472"/>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21587107"/>
              </p:ext>
            </p:extLst>
          </p:nvPr>
        </p:nvGraphicFramePr>
        <p:xfrm>
          <a:off x="872649" y="3207266"/>
          <a:ext cx="6629400" cy="2262188"/>
        </p:xfrm>
        <a:graphic>
          <a:graphicData uri="http://schemas.openxmlformats.org/presentationml/2006/ole">
            <mc:AlternateContent xmlns:mc="http://schemas.openxmlformats.org/markup-compatibility/2006">
              <mc:Choice xmlns:v="urn:schemas-microsoft-com:vml" Requires="v">
                <p:oleObj spid="_x0000_s124181" name="数式" r:id="rId8" imgW="2908080" imgH="990360" progId="Equation.3">
                  <p:embed/>
                </p:oleObj>
              </mc:Choice>
              <mc:Fallback>
                <p:oleObj name="数式" r:id="rId8" imgW="2908080" imgH="99036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2649" y="3207266"/>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3094486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5171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932804133"/>
              </p:ext>
            </p:extLst>
          </p:nvPr>
        </p:nvGraphicFramePr>
        <p:xfrm>
          <a:off x="396240" y="963612"/>
          <a:ext cx="8655051" cy="3049588"/>
        </p:xfrm>
        <a:graphic>
          <a:graphicData uri="http://schemas.openxmlformats.org/presentationml/2006/ole">
            <mc:AlternateContent xmlns:mc="http://schemas.openxmlformats.org/markup-compatibility/2006">
              <mc:Choice xmlns:v="urn:schemas-microsoft-com:vml" Requires="v">
                <p:oleObj spid="_x0000_s133283" name="数式" r:id="rId4" imgW="3797280" imgH="1333440" progId="Equation.3">
                  <p:embed/>
                </p:oleObj>
              </mc:Choice>
              <mc:Fallback>
                <p:oleObj name="数式" r:id="rId4" imgW="3797280" imgH="1333440" progId="Equation.3">
                  <p:embed/>
                  <p:pic>
                    <p:nvPicPr>
                      <p:cNvPr id="0" name="Object 7"/>
                      <p:cNvPicPr>
                        <a:picLocks noChangeAspect="1" noChangeArrowheads="1"/>
                      </p:cNvPicPr>
                      <p:nvPr/>
                    </p:nvPicPr>
                    <p:blipFill>
                      <a:blip r:embed="rId5"/>
                      <a:srcRect/>
                      <a:stretch>
                        <a:fillRect/>
                      </a:stretch>
                    </p:blipFill>
                    <p:spPr bwMode="auto">
                      <a:xfrm>
                        <a:off x="396240" y="96361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91920589"/>
              </p:ext>
            </p:extLst>
          </p:nvPr>
        </p:nvGraphicFramePr>
        <p:xfrm>
          <a:off x="2590800" y="4008120"/>
          <a:ext cx="4205287" cy="2488636"/>
        </p:xfrm>
        <a:graphic>
          <a:graphicData uri="http://schemas.openxmlformats.org/presentationml/2006/ole">
            <mc:AlternateContent xmlns:mc="http://schemas.openxmlformats.org/markup-compatibility/2006">
              <mc:Choice xmlns:v="urn:schemas-microsoft-com:vml" Requires="v">
                <p:oleObj spid="_x0000_s133284" name="Equation" r:id="rId6" imgW="2882880" imgH="1701720" progId="Equation.DSMT4">
                  <p:embed/>
                </p:oleObj>
              </mc:Choice>
              <mc:Fallback>
                <p:oleObj name="Equation" r:id="rId6" imgW="2882880" imgH="1701720" progId="Equation.DSMT4">
                  <p:embed/>
                  <p:pic>
                    <p:nvPicPr>
                      <p:cNvPr id="0" name="Object 8"/>
                      <p:cNvPicPr>
                        <a:picLocks noChangeAspect="1" noChangeArrowheads="1"/>
                      </p:cNvPicPr>
                      <p:nvPr/>
                    </p:nvPicPr>
                    <p:blipFill>
                      <a:blip r:embed="rId7"/>
                      <a:srcRect/>
                      <a:stretch>
                        <a:fillRect/>
                      </a:stretch>
                    </p:blipFill>
                    <p:spPr bwMode="auto">
                      <a:xfrm>
                        <a:off x="2590800" y="4008120"/>
                        <a:ext cx="4205287" cy="2488636"/>
                      </a:xfrm>
                      <a:prstGeom prst="rect">
                        <a:avLst/>
                      </a:prstGeom>
                      <a:noFill/>
                      <a:ln>
                        <a:noFill/>
                      </a:ln>
                    </p:spPr>
                  </p:pic>
                </p:oleObj>
              </mc:Fallback>
            </mc:AlternateContent>
          </a:graphicData>
        </a:graphic>
      </p:graphicFrame>
      <p:sp>
        <p:nvSpPr>
          <p:cNvPr id="8" name="TextBox 7"/>
          <p:cNvSpPr txBox="1"/>
          <p:nvPr/>
        </p:nvSpPr>
        <p:spPr>
          <a:xfrm>
            <a:off x="152400" y="76200"/>
            <a:ext cx="2819400" cy="461665"/>
          </a:xfrm>
          <a:prstGeom prst="rect">
            <a:avLst/>
          </a:prstGeom>
          <a:noFill/>
        </p:spPr>
        <p:txBody>
          <a:bodyPr wrap="square" rtlCol="0">
            <a:spAutoFit/>
          </a:bodyPr>
          <a:lstStyle/>
          <a:p>
            <a:r>
              <a:rPr lang="en-US" sz="2400" dirty="0">
                <a:latin typeface="+mj-lt"/>
              </a:rPr>
              <a:t>Review:</a:t>
            </a:r>
          </a:p>
        </p:txBody>
      </p:sp>
    </p:spTree>
    <p:extLst>
      <p:ext uri="{BB962C8B-B14F-4D97-AF65-F5344CB8AC3E}">
        <p14:creationId xmlns:p14="http://schemas.microsoft.com/office/powerpoint/2010/main" val="127736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03/25/2020</a:t>
            </a:r>
            <a:endParaRPr lang="en-US" dirty="0"/>
          </a:p>
        </p:txBody>
      </p:sp>
      <p:sp>
        <p:nvSpPr>
          <p:cNvPr id="3" name="Footer Placeholder 2"/>
          <p:cNvSpPr>
            <a:spLocks noGrp="1"/>
          </p:cNvSpPr>
          <p:nvPr>
            <p:ph type="ftr" sz="quarter" idx="11"/>
          </p:nvPr>
        </p:nvSpPr>
        <p:spPr/>
        <p:txBody>
          <a:bodyPr/>
          <a:lstStyle/>
          <a:p>
            <a:r>
              <a:rPr lang="en-US"/>
              <a:t>PHY 712  Spring 2020-- Lecture 22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dipole radiation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169064792"/>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53684"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36126449"/>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spid="_x0000_s153685" name="数式" r:id="rId6" imgW="3238200" imgH="965160" progId="Equation.3">
                  <p:embed/>
                </p:oleObj>
              </mc:Choice>
              <mc:Fallback>
                <p:oleObj name="数式" r:id="rId6" imgW="3238200" imgH="965160" progId="Equation.3">
                  <p:embed/>
                  <p:pic>
                    <p:nvPicPr>
                      <p:cNvPr id="7" name="Object 6"/>
                      <p:cNvPicPr>
                        <a:picLocks noChangeAspect="1" noChangeArrowheads="1"/>
                      </p:cNvPicPr>
                      <p:nvPr/>
                    </p:nvPicPr>
                    <p:blipFill>
                      <a:blip r:embed="rId7"/>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97007920"/>
              </p:ext>
            </p:extLst>
          </p:nvPr>
        </p:nvGraphicFramePr>
        <p:xfrm>
          <a:off x="698500" y="3843337"/>
          <a:ext cx="7928518" cy="2057400"/>
        </p:xfrm>
        <a:graphic>
          <a:graphicData uri="http://schemas.openxmlformats.org/presentationml/2006/ole">
            <mc:AlternateContent xmlns:mc="http://schemas.openxmlformats.org/markup-compatibility/2006">
              <mc:Choice xmlns:v="urn:schemas-microsoft-com:vml" Requires="v">
                <p:oleObj spid="_x0000_s153686" name="Equation" r:id="rId8" imgW="4012920" imgH="1041120" progId="Equation.DSMT4">
                  <p:embed/>
                </p:oleObj>
              </mc:Choice>
              <mc:Fallback>
                <p:oleObj name="Equation" r:id="rId8" imgW="4012920" imgH="1041120" progId="Equation.DSMT4">
                  <p:embed/>
                  <p:pic>
                    <p:nvPicPr>
                      <p:cNvPr id="0" name=""/>
                      <p:cNvPicPr/>
                      <p:nvPr/>
                    </p:nvPicPr>
                    <p:blipFill>
                      <a:blip r:embed="rId9"/>
                      <a:stretch>
                        <a:fillRect/>
                      </a:stretch>
                    </p:blipFill>
                    <p:spPr>
                      <a:xfrm>
                        <a:off x="698500" y="3843337"/>
                        <a:ext cx="7928518" cy="2057400"/>
                      </a:xfrm>
                      <a:prstGeom prst="rect">
                        <a:avLst/>
                      </a:prstGeom>
                    </p:spPr>
                  </p:pic>
                </p:oleObj>
              </mc:Fallback>
            </mc:AlternateContent>
          </a:graphicData>
        </a:graphic>
      </p:graphicFrame>
    </p:spTree>
    <p:extLst>
      <p:ext uri="{BB962C8B-B14F-4D97-AF65-F5344CB8AC3E}">
        <p14:creationId xmlns:p14="http://schemas.microsoft.com/office/powerpoint/2010/main" val="2083767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19895</TotalTime>
  <Words>1183</Words>
  <Application>Microsoft Office PowerPoint</Application>
  <PresentationFormat>On-screen Show (4:3)</PresentationFormat>
  <Paragraphs>208</Paragraphs>
  <Slides>26</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2"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1115</cp:revision>
  <cp:lastPrinted>2020-03-25T14:09:45Z</cp:lastPrinted>
  <dcterms:created xsi:type="dcterms:W3CDTF">2012-01-10T18:32:24Z</dcterms:created>
  <dcterms:modified xsi:type="dcterms:W3CDTF">2020-03-25T17:39:10Z</dcterms:modified>
</cp:coreProperties>
</file>