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04" r:id="rId3"/>
    <p:sldId id="299" r:id="rId4"/>
    <p:sldId id="301" r:id="rId5"/>
    <p:sldId id="303" r:id="rId6"/>
    <p:sldId id="30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06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Chapter 1 (especially 1.11) in JDJ;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Ewald summation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Motivation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Expression to evaluate the electrostatic energy of an extended periodic system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3BA32F-196D-4A89-B0DC-422CA012E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90100"/>
            <a:ext cx="8610600" cy="593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3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CB6CEB-218A-4FA6-83D5-1C05E0C46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" y="228600"/>
            <a:ext cx="9144000" cy="595263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8100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38983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573" y="16302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Ewald summation methods -- motivation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433202"/>
              </p:ext>
            </p:extLst>
          </p:nvPr>
        </p:nvGraphicFramePr>
        <p:xfrm>
          <a:off x="363569" y="609600"/>
          <a:ext cx="8323231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4" name="Equation" r:id="rId3" imgW="5905440" imgH="1384200" progId="Equation.DSMT4">
                  <p:embed/>
                </p:oleObj>
              </mc:Choice>
              <mc:Fallback>
                <p:oleObj name="Equation" r:id="rId3" imgW="59054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69" y="609600"/>
                        <a:ext cx="8323231" cy="195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64662"/>
              </p:ext>
            </p:extLst>
          </p:nvPr>
        </p:nvGraphicFramePr>
        <p:xfrm>
          <a:off x="153971" y="2532500"/>
          <a:ext cx="8902701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5" name="Equation" r:id="rId5" imgW="5918040" imgH="952200" progId="Equation.DSMT4">
                  <p:embed/>
                </p:oleObj>
              </mc:Choice>
              <mc:Fallback>
                <p:oleObj name="Equation" r:id="rId5" imgW="591804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71" y="2532500"/>
                        <a:ext cx="8902701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436958"/>
              </p:ext>
            </p:extLst>
          </p:nvPr>
        </p:nvGraphicFramePr>
        <p:xfrm>
          <a:off x="341573" y="3801738"/>
          <a:ext cx="3203575" cy="9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6" name="Equation" r:id="rId7" imgW="2209680" imgH="685800" progId="Equation.DSMT4">
                  <p:embed/>
                </p:oleObj>
              </mc:Choice>
              <mc:Fallback>
                <p:oleObj name="Equation" r:id="rId7" imgW="2209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573" y="3801738"/>
                        <a:ext cx="3203575" cy="99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163939"/>
              </p:ext>
            </p:extLst>
          </p:nvPr>
        </p:nvGraphicFramePr>
        <p:xfrm>
          <a:off x="304800" y="4795951"/>
          <a:ext cx="7970838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7" name="Equation" r:id="rId9" imgW="6019560" imgH="1307880" progId="Equation.DSMT4">
                  <p:embed/>
                </p:oleObj>
              </mc:Choice>
              <mc:Fallback>
                <p:oleObj name="Equation" r:id="rId9" imgW="60195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4795951"/>
                        <a:ext cx="7970838" cy="173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4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417" y="1710916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Ewald summation methods – exact results for periodic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93189"/>
              </p:ext>
            </p:extLst>
          </p:nvPr>
        </p:nvGraphicFramePr>
        <p:xfrm>
          <a:off x="396466" y="2058579"/>
          <a:ext cx="873303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3" imgW="7619760" imgH="1130040" progId="Equation.DSMT4">
                  <p:embed/>
                </p:oleObj>
              </mc:Choice>
              <mc:Fallback>
                <p:oleObj name="Equation" r:id="rId3" imgW="76197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466" y="2058579"/>
                        <a:ext cx="873303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466" y="5608803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See lecture notes for details.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22781"/>
              </p:ext>
            </p:extLst>
          </p:nvPr>
        </p:nvGraphicFramePr>
        <p:xfrm>
          <a:off x="433388" y="746125"/>
          <a:ext cx="3625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Equation" r:id="rId5" imgW="2501640" imgH="685800" progId="Equation.DSMT4">
                  <p:embed/>
                </p:oleObj>
              </mc:Choice>
              <mc:Fallback>
                <p:oleObj name="Equation" r:id="rId5" imgW="25016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88" y="746125"/>
                        <a:ext cx="3625850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the electrostatic energy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 point charges: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57200"/>
              </p:ext>
            </p:extLst>
          </p:nvPr>
        </p:nvGraphicFramePr>
        <p:xfrm>
          <a:off x="314586" y="3505200"/>
          <a:ext cx="8403637" cy="19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7" imgW="7175160" imgH="1663560" progId="Equation.DSMT4">
                  <p:embed/>
                </p:oleObj>
              </mc:Choice>
              <mc:Fallback>
                <p:oleObj name="Equation" r:id="rId7" imgW="7175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586" y="3505200"/>
                        <a:ext cx="8403637" cy="1948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17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" y="-23146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Slight digression:  </a:t>
            </a:r>
          </a:p>
          <a:p>
            <a:r>
              <a:rPr lang="en-US" sz="2400" dirty="0">
                <a:latin typeface="+mj-lt"/>
              </a:rPr>
              <a:t>          Comment on electrostatic energy evaluation --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/>
              <a:t>When the discrete charge distribution becomes a continuous charge density:                     the electrostatic energy</a:t>
            </a:r>
          </a:p>
          <a:p>
            <a:r>
              <a:rPr lang="en-US" sz="2400" dirty="0">
                <a:latin typeface="+mj-lt"/>
              </a:rPr>
              <a:t>becomes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35307"/>
              </p:ext>
            </p:extLst>
          </p:nvPr>
        </p:nvGraphicFramePr>
        <p:xfrm>
          <a:off x="3932841" y="1457880"/>
          <a:ext cx="1439861" cy="41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Equation" r:id="rId3" imgW="1015920" imgH="291960" progId="Equation.DSMT4">
                  <p:embed/>
                </p:oleObj>
              </mc:Choice>
              <mc:Fallback>
                <p:oleObj name="Equation" r:id="rId3" imgW="101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2841" y="1457880"/>
                        <a:ext cx="1439861" cy="41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967890"/>
              </p:ext>
            </p:extLst>
          </p:nvPr>
        </p:nvGraphicFramePr>
        <p:xfrm>
          <a:off x="1905000" y="1991372"/>
          <a:ext cx="4241800" cy="94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7" name="Equation" r:id="rId5" imgW="2844720" imgH="634680" progId="Equation.DSMT4">
                  <p:embed/>
                </p:oleObj>
              </mc:Choice>
              <mc:Fallback>
                <p:oleObj name="Equation" r:id="rId5" imgW="28447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1991372"/>
                        <a:ext cx="4241800" cy="94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872" y="2872794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Notice, in this case, it is not possible to exclude the ``self-interaction''.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Previous expression can be rewritten in terms of the electrostatic potential or field: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361784"/>
              </p:ext>
            </p:extLst>
          </p:nvPr>
        </p:nvGraphicFramePr>
        <p:xfrm>
          <a:off x="57912" y="3964333"/>
          <a:ext cx="66913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8" name="Equation" r:id="rId7" imgW="4902120" imgH="266400" progId="Equation.DSMT4">
                  <p:embed/>
                </p:oleObj>
              </mc:Choice>
              <mc:Fallback>
                <p:oleObj name="Equation" r:id="rId7" imgW="4902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2" y="3964333"/>
                        <a:ext cx="6691313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14015"/>
              </p:ext>
            </p:extLst>
          </p:nvPr>
        </p:nvGraphicFramePr>
        <p:xfrm>
          <a:off x="665244" y="4982482"/>
          <a:ext cx="5891004" cy="155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9" name="Equation" r:id="rId9" imgW="4470120" imgH="1180800" progId="Equation.DSMT4">
                  <p:embed/>
                </p:oleObj>
              </mc:Choice>
              <mc:Fallback>
                <p:oleObj name="Equation" r:id="rId9" imgW="44701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244" y="4982482"/>
                        <a:ext cx="5891004" cy="155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11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12005</TotalTime>
  <Words>166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675</cp:revision>
  <cp:lastPrinted>2019-01-16T03:17:59Z</cp:lastPrinted>
  <dcterms:created xsi:type="dcterms:W3CDTF">2012-01-10T18:32:24Z</dcterms:created>
  <dcterms:modified xsi:type="dcterms:W3CDTF">2020-01-14T04:48:47Z</dcterms:modified>
</cp:coreProperties>
</file>