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6" r:id="rId2"/>
    <p:sldId id="396" r:id="rId3"/>
    <p:sldId id="397" r:id="rId4"/>
    <p:sldId id="354" r:id="rId5"/>
    <p:sldId id="362" r:id="rId6"/>
    <p:sldId id="363" r:id="rId7"/>
    <p:sldId id="364" r:id="rId8"/>
    <p:sldId id="365" r:id="rId9"/>
    <p:sldId id="366" r:id="rId10"/>
    <p:sldId id="367" r:id="rId11"/>
    <p:sldId id="374" r:id="rId12"/>
    <p:sldId id="379" r:id="rId13"/>
    <p:sldId id="380"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61" r:id="rId30"/>
    <p:sldId id="368" r:id="rId31"/>
    <p:sldId id="369" r:id="rId32"/>
    <p:sldId id="370"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5" d="100"/>
          <a:sy n="65" d="100"/>
        </p:scale>
        <p:origin x="1334" y="43"/>
      </p:cViewPr>
      <p:guideLst>
        <p:guide orient="horz" pos="2160"/>
        <p:guide pos="2880"/>
      </p:guideLst>
    </p:cSldViewPr>
  </p:slideViewPr>
  <p:notesTextViewPr>
    <p:cViewPr>
      <p:scale>
        <a:sx n="1" d="1"/>
        <a:sy n="1" d="1"/>
      </p:scale>
      <p:origin x="0" y="0"/>
    </p:cViewPr>
  </p:notesTextViewPr>
  <p:sorterViewPr>
    <p:cViewPr>
      <p:scale>
        <a:sx n="41" d="100"/>
        <a:sy n="41" d="100"/>
      </p:scale>
      <p:origin x="0" y="-5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2/26/2020</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2/26/2020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470051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0257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02/26/2020</a:t>
            </a:r>
            <a:endParaRPr lang="en-US" dirty="0"/>
          </a:p>
        </p:txBody>
      </p:sp>
      <p:sp>
        <p:nvSpPr>
          <p:cNvPr id="5" name="Footer Placeholder 4"/>
          <p:cNvSpPr>
            <a:spLocks noGrp="1"/>
          </p:cNvSpPr>
          <p:nvPr>
            <p:ph type="ftr" sz="quarter" idx="11"/>
          </p:nvPr>
        </p:nvSpPr>
        <p:spPr/>
        <p:txBody>
          <a:bodyPr/>
          <a:lstStyle/>
          <a:p>
            <a:r>
              <a:rPr lang="en-US"/>
              <a:t>PHY 712  Spring 2020 -- Lecture 19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02/26/2020</a:t>
            </a:r>
            <a:endParaRPr lang="en-US" dirty="0"/>
          </a:p>
        </p:txBody>
      </p:sp>
      <p:sp>
        <p:nvSpPr>
          <p:cNvPr id="5" name="Footer Placeholder 4"/>
          <p:cNvSpPr>
            <a:spLocks noGrp="1"/>
          </p:cNvSpPr>
          <p:nvPr>
            <p:ph type="ftr" sz="quarter" idx="11"/>
          </p:nvPr>
        </p:nvSpPr>
        <p:spPr/>
        <p:txBody>
          <a:bodyPr/>
          <a:lstStyle/>
          <a:p>
            <a:r>
              <a:rPr lang="en-US"/>
              <a:t>PHY 712  Spring 2020 -- Lecture 19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02/26/2020</a:t>
            </a:r>
            <a:endParaRPr lang="en-US" dirty="0"/>
          </a:p>
        </p:txBody>
      </p:sp>
      <p:sp>
        <p:nvSpPr>
          <p:cNvPr id="5" name="Footer Placeholder 4"/>
          <p:cNvSpPr>
            <a:spLocks noGrp="1"/>
          </p:cNvSpPr>
          <p:nvPr>
            <p:ph type="ftr" sz="quarter" idx="11"/>
          </p:nvPr>
        </p:nvSpPr>
        <p:spPr/>
        <p:txBody>
          <a:bodyPr/>
          <a:lstStyle/>
          <a:p>
            <a:r>
              <a:rPr lang="en-US"/>
              <a:t>PHY 712  Spring 2020 -- Lecture 19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02/26/2020</a:t>
            </a:r>
            <a:endParaRPr lang="en-US" dirty="0"/>
          </a:p>
        </p:txBody>
      </p:sp>
      <p:sp>
        <p:nvSpPr>
          <p:cNvPr id="5" name="Footer Placeholder 4"/>
          <p:cNvSpPr>
            <a:spLocks noGrp="1"/>
          </p:cNvSpPr>
          <p:nvPr>
            <p:ph type="ftr" sz="quarter" idx="11"/>
          </p:nvPr>
        </p:nvSpPr>
        <p:spPr/>
        <p:txBody>
          <a:bodyPr/>
          <a:lstStyle/>
          <a:p>
            <a:r>
              <a:rPr lang="en-US"/>
              <a:t>PHY 712  Spring 2020 -- Lecture 19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02/26/2020</a:t>
            </a:r>
            <a:endParaRPr lang="en-US" dirty="0"/>
          </a:p>
        </p:txBody>
      </p:sp>
      <p:sp>
        <p:nvSpPr>
          <p:cNvPr id="5" name="Footer Placeholder 4"/>
          <p:cNvSpPr>
            <a:spLocks noGrp="1"/>
          </p:cNvSpPr>
          <p:nvPr>
            <p:ph type="ftr" sz="quarter" idx="11"/>
          </p:nvPr>
        </p:nvSpPr>
        <p:spPr/>
        <p:txBody>
          <a:bodyPr/>
          <a:lstStyle/>
          <a:p>
            <a:r>
              <a:rPr lang="en-US"/>
              <a:t>PHY 712  Spring 2020 -- Lecture 19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02/26/2020</a:t>
            </a:r>
            <a:endParaRPr lang="en-US" dirty="0"/>
          </a:p>
        </p:txBody>
      </p:sp>
      <p:sp>
        <p:nvSpPr>
          <p:cNvPr id="6" name="Footer Placeholder 5"/>
          <p:cNvSpPr>
            <a:spLocks noGrp="1"/>
          </p:cNvSpPr>
          <p:nvPr>
            <p:ph type="ftr" sz="quarter" idx="11"/>
          </p:nvPr>
        </p:nvSpPr>
        <p:spPr/>
        <p:txBody>
          <a:bodyPr/>
          <a:lstStyle/>
          <a:p>
            <a:r>
              <a:rPr lang="en-US"/>
              <a:t>PHY 712  Spring 2020 -- Lecture 19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02/26/2020</a:t>
            </a:r>
            <a:endParaRPr lang="en-US" dirty="0"/>
          </a:p>
        </p:txBody>
      </p:sp>
      <p:sp>
        <p:nvSpPr>
          <p:cNvPr id="8" name="Footer Placeholder 7"/>
          <p:cNvSpPr>
            <a:spLocks noGrp="1"/>
          </p:cNvSpPr>
          <p:nvPr>
            <p:ph type="ftr" sz="quarter" idx="11"/>
          </p:nvPr>
        </p:nvSpPr>
        <p:spPr/>
        <p:txBody>
          <a:bodyPr/>
          <a:lstStyle/>
          <a:p>
            <a:r>
              <a:rPr lang="en-US"/>
              <a:t>PHY 712  Spring 2020 -- Lecture 19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02/26/2020</a:t>
            </a:r>
            <a:endParaRPr lang="en-US" dirty="0"/>
          </a:p>
        </p:txBody>
      </p:sp>
      <p:sp>
        <p:nvSpPr>
          <p:cNvPr id="4" name="Footer Placeholder 3"/>
          <p:cNvSpPr>
            <a:spLocks noGrp="1"/>
          </p:cNvSpPr>
          <p:nvPr>
            <p:ph type="ftr" sz="quarter" idx="11"/>
          </p:nvPr>
        </p:nvSpPr>
        <p:spPr/>
        <p:txBody>
          <a:bodyPr/>
          <a:lstStyle/>
          <a:p>
            <a:r>
              <a:rPr lang="en-US"/>
              <a:t>PHY 712  Spring 2020 -- Lecture 19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02/26/2020</a:t>
            </a:r>
            <a:endParaRPr lang="en-US" dirty="0"/>
          </a:p>
        </p:txBody>
      </p:sp>
      <p:sp>
        <p:nvSpPr>
          <p:cNvPr id="6" name="Footer Placeholder 5"/>
          <p:cNvSpPr>
            <a:spLocks noGrp="1"/>
          </p:cNvSpPr>
          <p:nvPr>
            <p:ph type="ftr" sz="quarter" idx="11"/>
          </p:nvPr>
        </p:nvSpPr>
        <p:spPr/>
        <p:txBody>
          <a:bodyPr/>
          <a:lstStyle/>
          <a:p>
            <a:r>
              <a:rPr lang="en-US"/>
              <a:t>PHY 712  Spring 2020 -- Lecture 19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02/26/2020</a:t>
            </a:r>
            <a:endParaRPr lang="en-US" dirty="0"/>
          </a:p>
        </p:txBody>
      </p:sp>
      <p:sp>
        <p:nvSpPr>
          <p:cNvPr id="6" name="Footer Placeholder 5"/>
          <p:cNvSpPr>
            <a:spLocks noGrp="1"/>
          </p:cNvSpPr>
          <p:nvPr>
            <p:ph type="ftr" sz="quarter" idx="11"/>
          </p:nvPr>
        </p:nvSpPr>
        <p:spPr/>
        <p:txBody>
          <a:bodyPr/>
          <a:lstStyle/>
          <a:p>
            <a:r>
              <a:rPr lang="en-US"/>
              <a:t>PHY 712  Spring 2020 -- Lecture 19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02/26/2020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19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0.wmf"/><Relationship Id="rId5" Type="http://schemas.openxmlformats.org/officeDocument/2006/relationships/oleObject" Target="../embeddings/oleObject19.bin"/><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4.wmf"/><Relationship Id="rId5" Type="http://schemas.openxmlformats.org/officeDocument/2006/relationships/oleObject" Target="../embeddings/oleObject23.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5.bin"/></Relationships>
</file>

<file path=ppt/slides/_rels/slide19.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5.wmf"/><Relationship Id="rId5" Type="http://schemas.openxmlformats.org/officeDocument/2006/relationships/oleObject" Target="../embeddings/oleObject27.bin"/><Relationship Id="rId4" Type="http://schemas.openxmlformats.org/officeDocument/2006/relationships/image" Target="../media/image2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8.wmf"/><Relationship Id="rId5" Type="http://schemas.openxmlformats.org/officeDocument/2006/relationships/oleObject" Target="../embeddings/oleObject30.bin"/><Relationship Id="rId4" Type="http://schemas.openxmlformats.org/officeDocument/2006/relationships/image" Target="../media/image2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0.wmf"/><Relationship Id="rId5" Type="http://schemas.openxmlformats.org/officeDocument/2006/relationships/oleObject" Target="../embeddings/oleObject32.bin"/><Relationship Id="rId4" Type="http://schemas.openxmlformats.org/officeDocument/2006/relationships/image" Target="../media/image29.wmf"/></Relationships>
</file>

<file path=ppt/slides/_rels/slide23.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2.wmf"/><Relationship Id="rId5" Type="http://schemas.openxmlformats.org/officeDocument/2006/relationships/oleObject" Target="../embeddings/oleObject34.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6.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6.wmf"/><Relationship Id="rId5" Type="http://schemas.openxmlformats.org/officeDocument/2006/relationships/oleObject" Target="../embeddings/oleObject38.bin"/><Relationship Id="rId4" Type="http://schemas.openxmlformats.org/officeDocument/2006/relationships/image" Target="../media/image35.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40.bin"/><Relationship Id="rId13" Type="http://schemas.openxmlformats.org/officeDocument/2006/relationships/image" Target="../media/image40.wmf"/><Relationship Id="rId3" Type="http://schemas.openxmlformats.org/officeDocument/2006/relationships/image" Target="../media/image41.png"/><Relationship Id="rId7" Type="http://schemas.openxmlformats.org/officeDocument/2006/relationships/image" Target="../media/image37.wmf"/><Relationship Id="rId12"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9.bin"/><Relationship Id="rId11" Type="http://schemas.openxmlformats.org/officeDocument/2006/relationships/image" Target="../media/image39.wmf"/><Relationship Id="rId5" Type="http://schemas.openxmlformats.org/officeDocument/2006/relationships/image" Target="../media/image43.png"/><Relationship Id="rId10" Type="http://schemas.openxmlformats.org/officeDocument/2006/relationships/oleObject" Target="../embeddings/oleObject41.bin"/><Relationship Id="rId4" Type="http://schemas.openxmlformats.org/officeDocument/2006/relationships/image" Target="../media/image42.png"/><Relationship Id="rId9" Type="http://schemas.openxmlformats.org/officeDocument/2006/relationships/image" Target="../media/image38.wmf"/></Relationships>
</file>

<file path=ppt/slides/_rels/slide2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44.wmf"/><Relationship Id="rId4" Type="http://schemas.openxmlformats.org/officeDocument/2006/relationships/oleObject" Target="../embeddings/oleObject43.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47.wmf"/><Relationship Id="rId5" Type="http://schemas.openxmlformats.org/officeDocument/2006/relationships/oleObject" Target="../embeddings/oleObject45.bin"/><Relationship Id="rId4" Type="http://schemas.openxmlformats.org/officeDocument/2006/relationships/image" Target="../media/image4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48.wmf"/><Relationship Id="rId5" Type="http://schemas.openxmlformats.org/officeDocument/2006/relationships/oleObject" Target="../embeddings/oleObject47.bin"/><Relationship Id="rId4" Type="http://schemas.openxmlformats.org/officeDocument/2006/relationships/image" Target="../media/image4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24.vml"/><Relationship Id="rId4" Type="http://schemas.openxmlformats.org/officeDocument/2006/relationships/image" Target="../media/image49.wmf"/></Relationships>
</file>

<file path=ppt/slides/_rels/slide31.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image" Target="../media/image51.wmf"/><Relationship Id="rId5" Type="http://schemas.openxmlformats.org/officeDocument/2006/relationships/oleObject" Target="../embeddings/oleObject50.bin"/><Relationship Id="rId4" Type="http://schemas.openxmlformats.org/officeDocument/2006/relationships/image" Target="../media/image50.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26.vml"/><Relationship Id="rId4" Type="http://schemas.openxmlformats.org/officeDocument/2006/relationships/image" Target="../media/image53.w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21920" y="518160"/>
            <a:ext cx="8991600" cy="5601533"/>
          </a:xfrm>
          <a:prstGeom prst="rect">
            <a:avLst/>
          </a:prstGeom>
          <a:noFill/>
        </p:spPr>
        <p:txBody>
          <a:bodyPr wrap="square" rtlCol="0">
            <a:spAutoFit/>
          </a:bodyPr>
          <a:lstStyle/>
          <a:p>
            <a:pPr algn="ctr"/>
            <a:r>
              <a:rPr lang="en-US" sz="3200" b="1" dirty="0"/>
              <a:t>PHY 712 Electrodynamics</a:t>
            </a:r>
          </a:p>
          <a:p>
            <a:pPr algn="ctr"/>
            <a:r>
              <a:rPr lang="en-US" sz="3200" b="1" dirty="0"/>
              <a:t>12-12:50 AM  Olin 103</a:t>
            </a:r>
          </a:p>
          <a:p>
            <a:pPr algn="ctr"/>
            <a:endParaRPr lang="en-US" sz="3200" b="1" dirty="0"/>
          </a:p>
          <a:p>
            <a:pPr algn="ctr"/>
            <a:r>
              <a:rPr lang="en-US" sz="3200" b="1" dirty="0"/>
              <a:t>Plan for Lecture 19:</a:t>
            </a:r>
          </a:p>
          <a:p>
            <a:pPr marL="457200" lvl="2" algn="ctr">
              <a:spcBef>
                <a:spcPct val="50000"/>
              </a:spcBef>
            </a:pPr>
            <a:r>
              <a:rPr lang="en-US" sz="3200" b="1" dirty="0">
                <a:solidFill>
                  <a:schemeClr val="folHlink"/>
                </a:solidFill>
              </a:rPr>
              <a:t>Chap. 8 in Jackson – Wave Guides</a:t>
            </a:r>
          </a:p>
          <a:p>
            <a:pPr marL="1428750" lvl="3" indent="-514350">
              <a:spcBef>
                <a:spcPct val="50000"/>
              </a:spcBef>
              <a:buFont typeface="+mj-lt"/>
              <a:buAutoNum type="arabicPeriod"/>
            </a:pPr>
            <a:r>
              <a:rPr lang="en-US" sz="2800" b="1" dirty="0">
                <a:solidFill>
                  <a:schemeClr val="folHlink"/>
                </a:solidFill>
              </a:rPr>
              <a:t>TEM, TE, and TM modes</a:t>
            </a:r>
          </a:p>
          <a:p>
            <a:pPr marL="1428750" lvl="3" indent="-514350">
              <a:spcBef>
                <a:spcPct val="50000"/>
              </a:spcBef>
              <a:buFont typeface="+mj-lt"/>
              <a:buAutoNum type="arabicPeriod"/>
            </a:pPr>
            <a:r>
              <a:rPr lang="en-US" sz="2800" b="1" dirty="0">
                <a:solidFill>
                  <a:schemeClr val="folHlink"/>
                </a:solidFill>
              </a:rPr>
              <a:t>Justification for boundary conditions; behavior of waves near conducting surfaces</a:t>
            </a:r>
          </a:p>
          <a:p>
            <a:pPr marL="1428750" lvl="3" indent="-514350">
              <a:spcBef>
                <a:spcPct val="50000"/>
              </a:spcBef>
              <a:buFont typeface="+mj-lt"/>
              <a:buAutoNum type="arabicPeriod"/>
            </a:pPr>
            <a:endParaRPr lang="en-US" sz="28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57200" y="304800"/>
            <a:ext cx="8458200" cy="461665"/>
          </a:xfrm>
          <a:prstGeom prst="rect">
            <a:avLst/>
          </a:prstGeom>
          <a:noFill/>
        </p:spPr>
        <p:txBody>
          <a:bodyPr wrap="square" rtlCol="0">
            <a:spAutoFit/>
          </a:bodyPr>
          <a:lstStyle/>
          <a:p>
            <a:r>
              <a:rPr lang="en-US" sz="2400" dirty="0">
                <a:latin typeface="+mj-lt"/>
              </a:rPr>
              <a:t>Transverse electric and magnetic waves  (TEM)</a:t>
            </a:r>
          </a:p>
        </p:txBody>
      </p:sp>
      <p:graphicFrame>
        <p:nvGraphicFramePr>
          <p:cNvPr id="6" name="Object 5"/>
          <p:cNvGraphicFramePr>
            <a:graphicFrameLocks noChangeAspect="1"/>
          </p:cNvGraphicFramePr>
          <p:nvPr>
            <p:extLst>
              <p:ext uri="{D42A27DB-BD31-4B8C-83A1-F6EECF244321}">
                <p14:modId xmlns:p14="http://schemas.microsoft.com/office/powerpoint/2010/main" val="3863230415"/>
              </p:ext>
            </p:extLst>
          </p:nvPr>
        </p:nvGraphicFramePr>
        <p:xfrm>
          <a:off x="730250" y="838200"/>
          <a:ext cx="7683500" cy="2193909"/>
        </p:xfrm>
        <a:graphic>
          <a:graphicData uri="http://schemas.openxmlformats.org/presentationml/2006/ole">
            <mc:AlternateContent xmlns:mc="http://schemas.openxmlformats.org/markup-compatibility/2006">
              <mc:Choice xmlns:v="urn:schemas-microsoft-com:vml" Requires="v">
                <p:oleObj spid="_x0000_s175142" name="Equation" r:id="rId3" imgW="5270400" imgH="1485720" progId="Equation.DSMT4">
                  <p:embed/>
                </p:oleObj>
              </mc:Choice>
              <mc:Fallback>
                <p:oleObj name="Equation" r:id="rId3" imgW="5270400" imgH="1485720" progId="Equation.DSMT4">
                  <p:embed/>
                  <p:pic>
                    <p:nvPicPr>
                      <p:cNvPr id="0" name=""/>
                      <p:cNvPicPr>
                        <a:picLocks noChangeAspect="1" noChangeArrowheads="1"/>
                      </p:cNvPicPr>
                      <p:nvPr/>
                    </p:nvPicPr>
                    <p:blipFill>
                      <a:blip r:embed="rId4"/>
                      <a:srcRect/>
                      <a:stretch>
                        <a:fillRect/>
                      </a:stretch>
                    </p:blipFill>
                    <p:spPr bwMode="auto">
                      <a:xfrm>
                        <a:off x="730250" y="838200"/>
                        <a:ext cx="7683500" cy="2193909"/>
                      </a:xfrm>
                      <a:prstGeom prst="rect">
                        <a:avLst/>
                      </a:prstGeom>
                      <a:noFill/>
                      <a:ln>
                        <a:noFill/>
                      </a:ln>
                    </p:spPr>
                  </p:pic>
                </p:oleObj>
              </mc:Fallback>
            </mc:AlternateContent>
          </a:graphicData>
        </a:graphic>
      </p:graphicFrame>
      <p:cxnSp>
        <p:nvCxnSpPr>
          <p:cNvPr id="7" name="Straight Arrow Connector 6"/>
          <p:cNvCxnSpPr/>
          <p:nvPr/>
        </p:nvCxnSpPr>
        <p:spPr>
          <a:xfrm flipV="1">
            <a:off x="7010400" y="3505200"/>
            <a:ext cx="0" cy="1143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096000" y="4648200"/>
            <a:ext cx="9144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010400" y="4648200"/>
            <a:ext cx="1371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162800" y="3505200"/>
            <a:ext cx="533400" cy="461665"/>
          </a:xfrm>
          <a:prstGeom prst="rect">
            <a:avLst/>
          </a:prstGeom>
          <a:noFill/>
        </p:spPr>
        <p:txBody>
          <a:bodyPr wrap="square" rtlCol="0">
            <a:spAutoFit/>
          </a:bodyPr>
          <a:lstStyle/>
          <a:p>
            <a:r>
              <a:rPr lang="en-US" sz="2400" b="1" dirty="0">
                <a:latin typeface="+mj-lt"/>
              </a:rPr>
              <a:t>E</a:t>
            </a:r>
            <a:r>
              <a:rPr lang="en-US" sz="2400" b="1" baseline="-25000" dirty="0">
                <a:latin typeface="+mj-lt"/>
              </a:rPr>
              <a:t>0</a:t>
            </a:r>
            <a:endParaRPr lang="en-US" sz="2400" b="1" dirty="0">
              <a:latin typeface="+mj-lt"/>
            </a:endParaRPr>
          </a:p>
        </p:txBody>
      </p:sp>
      <p:sp>
        <p:nvSpPr>
          <p:cNvPr id="11" name="TextBox 10"/>
          <p:cNvSpPr txBox="1"/>
          <p:nvPr/>
        </p:nvSpPr>
        <p:spPr>
          <a:xfrm>
            <a:off x="5943600" y="4495800"/>
            <a:ext cx="533400" cy="461665"/>
          </a:xfrm>
          <a:prstGeom prst="rect">
            <a:avLst/>
          </a:prstGeom>
          <a:noFill/>
        </p:spPr>
        <p:txBody>
          <a:bodyPr wrap="square" rtlCol="0">
            <a:spAutoFit/>
          </a:bodyPr>
          <a:lstStyle/>
          <a:p>
            <a:r>
              <a:rPr lang="en-US" sz="2400" b="1" dirty="0">
                <a:latin typeface="+mj-lt"/>
              </a:rPr>
              <a:t>B</a:t>
            </a:r>
            <a:r>
              <a:rPr lang="en-US" sz="2400" b="1" baseline="-25000" dirty="0">
                <a:latin typeface="+mj-lt"/>
              </a:rPr>
              <a:t>0</a:t>
            </a:r>
            <a:endParaRPr lang="en-US" sz="2400" b="1" dirty="0">
              <a:latin typeface="+mj-lt"/>
            </a:endParaRPr>
          </a:p>
        </p:txBody>
      </p:sp>
      <p:sp>
        <p:nvSpPr>
          <p:cNvPr id="12" name="TextBox 11"/>
          <p:cNvSpPr txBox="1"/>
          <p:nvPr/>
        </p:nvSpPr>
        <p:spPr>
          <a:xfrm>
            <a:off x="7620000" y="4872335"/>
            <a:ext cx="533400" cy="461665"/>
          </a:xfrm>
          <a:prstGeom prst="rect">
            <a:avLst/>
          </a:prstGeom>
          <a:noFill/>
        </p:spPr>
        <p:txBody>
          <a:bodyPr wrap="square" rtlCol="0">
            <a:spAutoFit/>
          </a:bodyPr>
          <a:lstStyle/>
          <a:p>
            <a:r>
              <a:rPr lang="en-US" sz="2400" b="1" dirty="0">
                <a:latin typeface="+mj-lt"/>
              </a:rPr>
              <a:t>k</a:t>
            </a:r>
          </a:p>
        </p:txBody>
      </p:sp>
      <p:sp>
        <p:nvSpPr>
          <p:cNvPr id="13" name="TextBox 12"/>
          <p:cNvSpPr txBox="1"/>
          <p:nvPr/>
        </p:nvSpPr>
        <p:spPr>
          <a:xfrm>
            <a:off x="304800" y="3505200"/>
            <a:ext cx="5181600" cy="1200329"/>
          </a:xfrm>
          <a:prstGeom prst="rect">
            <a:avLst/>
          </a:prstGeom>
          <a:noFill/>
        </p:spPr>
        <p:txBody>
          <a:bodyPr wrap="square" rtlCol="0">
            <a:spAutoFit/>
          </a:bodyPr>
          <a:lstStyle/>
          <a:p>
            <a:r>
              <a:rPr lang="en-US" sz="2400" dirty="0">
                <a:latin typeface="+mj-lt"/>
              </a:rPr>
              <a:t>TEM modes describe electromagnetic waves in lossless media and vacuum</a:t>
            </a:r>
          </a:p>
        </p:txBody>
      </p:sp>
      <p:sp>
        <p:nvSpPr>
          <p:cNvPr id="14" name="TextBox 13"/>
          <p:cNvSpPr txBox="1"/>
          <p:nvPr/>
        </p:nvSpPr>
        <p:spPr>
          <a:xfrm>
            <a:off x="1447800" y="4953000"/>
            <a:ext cx="2209800" cy="830997"/>
          </a:xfrm>
          <a:prstGeom prst="rect">
            <a:avLst/>
          </a:prstGeom>
          <a:noFill/>
        </p:spPr>
        <p:txBody>
          <a:bodyPr wrap="square" rtlCol="0">
            <a:spAutoFit/>
          </a:bodyPr>
          <a:lstStyle/>
          <a:p>
            <a:r>
              <a:rPr lang="en-US" sz="2400" dirty="0">
                <a:latin typeface="+mj-lt"/>
              </a:rPr>
              <a:t>For real </a:t>
            </a:r>
          </a:p>
          <a:p>
            <a:r>
              <a:rPr lang="en-US" sz="2400" i="1" dirty="0">
                <a:latin typeface="Symbol" pitchFamily="18" charset="2"/>
              </a:rPr>
              <a:t>e, m</a:t>
            </a:r>
            <a:r>
              <a:rPr lang="en-US" sz="2400" i="1" dirty="0"/>
              <a:t>, n, k</a:t>
            </a:r>
            <a:endParaRPr lang="en-US" sz="2400" dirty="0">
              <a:latin typeface="+mj-lt"/>
            </a:endParaRPr>
          </a:p>
        </p:txBody>
      </p:sp>
    </p:spTree>
    <p:extLst>
      <p:ext uri="{BB962C8B-B14F-4D97-AF65-F5344CB8AC3E}">
        <p14:creationId xmlns:p14="http://schemas.microsoft.com/office/powerpoint/2010/main" val="1204562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28600" y="0"/>
            <a:ext cx="8610600" cy="830997"/>
          </a:xfrm>
          <a:prstGeom prst="rect">
            <a:avLst/>
          </a:prstGeom>
          <a:noFill/>
        </p:spPr>
        <p:txBody>
          <a:bodyPr wrap="square" rtlCol="0">
            <a:spAutoFit/>
          </a:bodyPr>
          <a:lstStyle/>
          <a:p>
            <a:r>
              <a:rPr lang="en-US" sz="2400" dirty="0">
                <a:latin typeface="+mj-lt"/>
              </a:rPr>
              <a:t>Effects of complex dielectric; fields near the surface on an ideal conductor</a:t>
            </a:r>
          </a:p>
        </p:txBody>
      </p:sp>
      <p:graphicFrame>
        <p:nvGraphicFramePr>
          <p:cNvPr id="6" name="Object 5"/>
          <p:cNvGraphicFramePr>
            <a:graphicFrameLocks noChangeAspect="1"/>
          </p:cNvGraphicFramePr>
          <p:nvPr>
            <p:extLst>
              <p:ext uri="{D42A27DB-BD31-4B8C-83A1-F6EECF244321}">
                <p14:modId xmlns:p14="http://schemas.microsoft.com/office/powerpoint/2010/main" val="28507401"/>
              </p:ext>
            </p:extLst>
          </p:nvPr>
        </p:nvGraphicFramePr>
        <p:xfrm>
          <a:off x="381000" y="906786"/>
          <a:ext cx="7646987" cy="5445125"/>
        </p:xfrm>
        <a:graphic>
          <a:graphicData uri="http://schemas.openxmlformats.org/presentationml/2006/ole">
            <mc:AlternateContent xmlns:mc="http://schemas.openxmlformats.org/markup-compatibility/2006">
              <mc:Choice xmlns:v="urn:schemas-microsoft-com:vml" Requires="v">
                <p:oleObj spid="_x0000_s180256" name="Equation" r:id="rId3" imgW="3416040" imgH="2489040" progId="Equation.DSMT4">
                  <p:embed/>
                </p:oleObj>
              </mc:Choice>
              <mc:Fallback>
                <p:oleObj name="Equation" r:id="rId3" imgW="3416040" imgH="2489040" progId="Equation.DSMT4">
                  <p:embed/>
                  <p:pic>
                    <p:nvPicPr>
                      <p:cNvPr id="0" name=""/>
                      <p:cNvPicPr>
                        <a:picLocks noChangeAspect="1" noChangeArrowheads="1"/>
                      </p:cNvPicPr>
                      <p:nvPr/>
                    </p:nvPicPr>
                    <p:blipFill>
                      <a:blip r:embed="rId4"/>
                      <a:srcRect/>
                      <a:stretch>
                        <a:fillRect/>
                      </a:stretch>
                    </p:blipFill>
                    <p:spPr bwMode="auto">
                      <a:xfrm>
                        <a:off x="381000" y="906786"/>
                        <a:ext cx="7646987" cy="54451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9346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97876308"/>
              </p:ext>
            </p:extLst>
          </p:nvPr>
        </p:nvGraphicFramePr>
        <p:xfrm>
          <a:off x="152400" y="1660525"/>
          <a:ext cx="8197850" cy="3536950"/>
        </p:xfrm>
        <a:graphic>
          <a:graphicData uri="http://schemas.openxmlformats.org/presentationml/2006/ole">
            <mc:AlternateContent xmlns:mc="http://schemas.openxmlformats.org/markup-compatibility/2006">
              <mc:Choice xmlns:v="urn:schemas-microsoft-com:vml" Requires="v">
                <p:oleObj spid="_x0000_s182304" name="Equation" r:id="rId3" imgW="5333760" imgH="2273040" progId="Equation.DSMT4">
                  <p:embed/>
                </p:oleObj>
              </mc:Choice>
              <mc:Fallback>
                <p:oleObj name="Equation" r:id="rId3" imgW="5333760" imgH="2273040" progId="Equation.DSMT4">
                  <p:embed/>
                  <p:pic>
                    <p:nvPicPr>
                      <p:cNvPr id="0" name=""/>
                      <p:cNvPicPr>
                        <a:picLocks noChangeAspect="1" noChangeArrowheads="1"/>
                      </p:cNvPicPr>
                      <p:nvPr/>
                    </p:nvPicPr>
                    <p:blipFill>
                      <a:blip r:embed="rId4"/>
                      <a:srcRect/>
                      <a:stretch>
                        <a:fillRect/>
                      </a:stretch>
                    </p:blipFill>
                    <p:spPr bwMode="auto">
                      <a:xfrm>
                        <a:off x="152400" y="1660525"/>
                        <a:ext cx="8197850" cy="3536950"/>
                      </a:xfrm>
                      <a:prstGeom prst="rect">
                        <a:avLst/>
                      </a:prstGeom>
                      <a:noFill/>
                      <a:ln>
                        <a:noFill/>
                      </a:ln>
                    </p:spPr>
                  </p:pic>
                </p:oleObj>
              </mc:Fallback>
            </mc:AlternateContent>
          </a:graphicData>
        </a:graphic>
      </p:graphicFrame>
      <p:sp>
        <p:nvSpPr>
          <p:cNvPr id="6" name="TextBox 5"/>
          <p:cNvSpPr txBox="1"/>
          <p:nvPr/>
        </p:nvSpPr>
        <p:spPr>
          <a:xfrm>
            <a:off x="228600" y="533400"/>
            <a:ext cx="6477000" cy="461665"/>
          </a:xfrm>
          <a:prstGeom prst="rect">
            <a:avLst/>
          </a:prstGeom>
          <a:noFill/>
        </p:spPr>
        <p:txBody>
          <a:bodyPr wrap="square" rtlCol="0">
            <a:spAutoFit/>
          </a:bodyPr>
          <a:lstStyle/>
          <a:p>
            <a:r>
              <a:rPr lang="en-US" sz="2400" dirty="0">
                <a:latin typeface="+mj-lt"/>
              </a:rPr>
              <a:t>Some details:</a:t>
            </a:r>
          </a:p>
        </p:txBody>
      </p:sp>
    </p:spTree>
    <p:extLst>
      <p:ext uri="{BB962C8B-B14F-4D97-AF65-F5344CB8AC3E}">
        <p14:creationId xmlns:p14="http://schemas.microsoft.com/office/powerpoint/2010/main" val="788314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81000" y="139281"/>
            <a:ext cx="8610600" cy="461665"/>
          </a:xfrm>
          <a:prstGeom prst="rect">
            <a:avLst/>
          </a:prstGeom>
          <a:noFill/>
        </p:spPr>
        <p:txBody>
          <a:bodyPr wrap="square" rtlCol="0">
            <a:spAutoFit/>
          </a:bodyPr>
          <a:lstStyle/>
          <a:p>
            <a:r>
              <a:rPr lang="en-US" sz="2400" dirty="0">
                <a:latin typeface="+mj-lt"/>
              </a:rPr>
              <a:t>Fields near the surface on an ideal conductor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996796901"/>
              </p:ext>
            </p:extLst>
          </p:nvPr>
        </p:nvGraphicFramePr>
        <p:xfrm>
          <a:off x="1143000" y="533400"/>
          <a:ext cx="5430838" cy="4389438"/>
        </p:xfrm>
        <a:graphic>
          <a:graphicData uri="http://schemas.openxmlformats.org/presentationml/2006/ole">
            <mc:AlternateContent xmlns:mc="http://schemas.openxmlformats.org/markup-compatibility/2006">
              <mc:Choice xmlns:v="urn:schemas-microsoft-com:vml" Requires="v">
                <p:oleObj spid="_x0000_s183358" name="数式" r:id="rId3" imgW="2514600" imgH="2006280" progId="Equation.3">
                  <p:embed/>
                </p:oleObj>
              </mc:Choice>
              <mc:Fallback>
                <p:oleObj name="数式" r:id="rId3" imgW="2514600" imgH="2006280" progId="Equation.3">
                  <p:embed/>
                  <p:pic>
                    <p:nvPicPr>
                      <p:cNvPr id="0" name=""/>
                      <p:cNvPicPr>
                        <a:picLocks noChangeAspect="1" noChangeArrowheads="1"/>
                      </p:cNvPicPr>
                      <p:nvPr/>
                    </p:nvPicPr>
                    <p:blipFill>
                      <a:blip r:embed="rId4"/>
                      <a:srcRect/>
                      <a:stretch>
                        <a:fillRect/>
                      </a:stretch>
                    </p:blipFill>
                    <p:spPr bwMode="auto">
                      <a:xfrm>
                        <a:off x="1143000" y="533400"/>
                        <a:ext cx="5430838"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20667864"/>
              </p:ext>
            </p:extLst>
          </p:nvPr>
        </p:nvGraphicFramePr>
        <p:xfrm>
          <a:off x="1003300" y="4897438"/>
          <a:ext cx="5984875" cy="1662112"/>
        </p:xfrm>
        <a:graphic>
          <a:graphicData uri="http://schemas.openxmlformats.org/presentationml/2006/ole">
            <mc:AlternateContent xmlns:mc="http://schemas.openxmlformats.org/markup-compatibility/2006">
              <mc:Choice xmlns:v="urn:schemas-microsoft-com:vml" Requires="v">
                <p:oleObj spid="_x0000_s183359" name="Equation" r:id="rId5" imgW="2768400" imgH="761760" progId="Equation.DSMT4">
                  <p:embed/>
                </p:oleObj>
              </mc:Choice>
              <mc:Fallback>
                <p:oleObj name="Equation" r:id="rId5" imgW="2768400" imgH="761760" progId="Equation.DSMT4">
                  <p:embed/>
                  <p:pic>
                    <p:nvPicPr>
                      <p:cNvPr id="0" name=""/>
                      <p:cNvPicPr>
                        <a:picLocks noChangeAspect="1" noChangeArrowheads="1"/>
                      </p:cNvPicPr>
                      <p:nvPr/>
                    </p:nvPicPr>
                    <p:blipFill>
                      <a:blip r:embed="rId6"/>
                      <a:srcRect/>
                      <a:stretch>
                        <a:fillRect/>
                      </a:stretch>
                    </p:blipFill>
                    <p:spPr bwMode="auto">
                      <a:xfrm>
                        <a:off x="1003300" y="4897438"/>
                        <a:ext cx="5984875" cy="1662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2744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609600" y="152400"/>
            <a:ext cx="7620000" cy="830997"/>
          </a:xfrm>
          <a:prstGeom prst="rect">
            <a:avLst/>
          </a:prstGeom>
          <a:noFill/>
        </p:spPr>
        <p:txBody>
          <a:bodyPr wrap="square" rtlCol="0">
            <a:spAutoFit/>
          </a:bodyPr>
          <a:lstStyle/>
          <a:p>
            <a:pPr algn="ctr"/>
            <a:r>
              <a:rPr lang="en-US" sz="2400" dirty="0">
                <a:latin typeface="+mj-lt"/>
              </a:rPr>
              <a:t>Some representative values of skin depth</a:t>
            </a:r>
          </a:p>
          <a:p>
            <a:r>
              <a:rPr lang="en-US" sz="2400" dirty="0">
                <a:latin typeface="+mj-lt"/>
              </a:rPr>
              <a:t>Ref: Lorrain</a:t>
            </a:r>
            <a:r>
              <a:rPr lang="en-US" sz="2400" baseline="30000" dirty="0">
                <a:latin typeface="+mj-lt"/>
              </a:rPr>
              <a:t>2</a:t>
            </a:r>
            <a:r>
              <a:rPr lang="en-US" sz="2400" dirty="0">
                <a:latin typeface="+mj-lt"/>
              </a:rPr>
              <a:t> and Corson</a:t>
            </a:r>
          </a:p>
        </p:txBody>
      </p:sp>
      <p:graphicFrame>
        <p:nvGraphicFramePr>
          <p:cNvPr id="6" name="Table 5"/>
          <p:cNvGraphicFramePr>
            <a:graphicFrameLocks noGrp="1"/>
          </p:cNvGraphicFramePr>
          <p:nvPr>
            <p:extLst>
              <p:ext uri="{D42A27DB-BD31-4B8C-83A1-F6EECF244321}">
                <p14:modId xmlns:p14="http://schemas.microsoft.com/office/powerpoint/2010/main" val="4168234856"/>
              </p:ext>
            </p:extLst>
          </p:nvPr>
        </p:nvGraphicFramePr>
        <p:xfrm>
          <a:off x="609600" y="3150975"/>
          <a:ext cx="8305800" cy="31165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874520">
                  <a:extLst>
                    <a:ext uri="{9D8B030D-6E8A-4147-A177-3AD203B41FA5}">
                      <a16:colId xmlns:a16="http://schemas.microsoft.com/office/drawing/2014/main" val="20001"/>
                    </a:ext>
                  </a:extLst>
                </a:gridCol>
                <a:gridCol w="1661160">
                  <a:extLst>
                    <a:ext uri="{9D8B030D-6E8A-4147-A177-3AD203B41FA5}">
                      <a16:colId xmlns:a16="http://schemas.microsoft.com/office/drawing/2014/main" val="20002"/>
                    </a:ext>
                  </a:extLst>
                </a:gridCol>
                <a:gridCol w="1661160">
                  <a:extLst>
                    <a:ext uri="{9D8B030D-6E8A-4147-A177-3AD203B41FA5}">
                      <a16:colId xmlns:a16="http://schemas.microsoft.com/office/drawing/2014/main" val="20003"/>
                    </a:ext>
                  </a:extLst>
                </a:gridCol>
                <a:gridCol w="1661160">
                  <a:extLst>
                    <a:ext uri="{9D8B030D-6E8A-4147-A177-3AD203B41FA5}">
                      <a16:colId xmlns:a16="http://schemas.microsoft.com/office/drawing/2014/main" val="20004"/>
                    </a:ext>
                  </a:extLst>
                </a:gridCol>
              </a:tblGrid>
              <a:tr h="4953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Symbol" panose="05050102010706020507" pitchFamily="18" charset="2"/>
                        </a:rPr>
                        <a:t>s (10</a:t>
                      </a:r>
                      <a:r>
                        <a:rPr lang="en-US" sz="2400" baseline="30000" dirty="0">
                          <a:solidFill>
                            <a:schemeClr val="tx1"/>
                          </a:solidFill>
                          <a:latin typeface="Symbol" panose="05050102010706020507" pitchFamily="18" charset="2"/>
                        </a:rPr>
                        <a:t>7</a:t>
                      </a:r>
                      <a:r>
                        <a:rPr lang="en-US" sz="2400" dirty="0">
                          <a:solidFill>
                            <a:schemeClr val="tx1"/>
                          </a:solidFill>
                          <a:latin typeface="Symbol" panose="05050102010706020507" pitchFamily="18" charset="2"/>
                        </a:rPr>
                        <a:t> </a:t>
                      </a:r>
                      <a:r>
                        <a:rPr lang="en-US" sz="2400" b="0" dirty="0">
                          <a:solidFill>
                            <a:schemeClr val="tx1"/>
                          </a:solidFill>
                          <a:latin typeface="+mn-lt"/>
                        </a:rPr>
                        <a:t>S/m</a:t>
                      </a:r>
                      <a:r>
                        <a:rPr lang="en-US" sz="2400" dirty="0">
                          <a:solidFill>
                            <a:schemeClr val="tx1"/>
                          </a:solidFill>
                          <a:latin typeface="Symbol" panose="05050102010706020507" pitchFamily="18" charset="2"/>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Symbol" panose="05050102010706020507" pitchFamily="18" charset="2"/>
                        </a:rPr>
                        <a:t>m/m</a:t>
                      </a:r>
                      <a:r>
                        <a:rPr lang="en-US" sz="2400" baseline="-25000" dirty="0">
                          <a:solidFill>
                            <a:schemeClr val="tx1"/>
                          </a:solidFill>
                          <a:latin typeface="Symbol" panose="05050102010706020507" pitchFamily="18" charset="2"/>
                        </a:rPr>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800" b="1" dirty="0">
                          <a:solidFill>
                            <a:schemeClr val="tx1"/>
                          </a:solidFill>
                          <a:latin typeface="Symbol" panose="05050102010706020507" pitchFamily="18" charset="2"/>
                        </a:rPr>
                        <a:t>d</a:t>
                      </a:r>
                      <a:r>
                        <a:rPr lang="en-US" sz="1800" dirty="0">
                          <a:solidFill>
                            <a:schemeClr val="tx1"/>
                          </a:solidFill>
                          <a:latin typeface="Symbol" panose="05050102010706020507" pitchFamily="18" charset="2"/>
                        </a:rPr>
                        <a:t> (</a:t>
                      </a:r>
                      <a:r>
                        <a:rPr lang="en-US" sz="1800" b="0" dirty="0">
                          <a:solidFill>
                            <a:schemeClr val="tx1"/>
                          </a:solidFill>
                          <a:latin typeface="+mn-lt"/>
                        </a:rPr>
                        <a:t>0.001m</a:t>
                      </a:r>
                      <a:r>
                        <a:rPr lang="en-US" sz="1800" dirty="0">
                          <a:solidFill>
                            <a:schemeClr val="tx1"/>
                          </a:solidFill>
                          <a:latin typeface="Symbol" panose="05050102010706020507" pitchFamily="18" charset="2"/>
                        </a:rPr>
                        <a:t>)</a:t>
                      </a:r>
                    </a:p>
                    <a:p>
                      <a:pPr marL="0" marR="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800" b="0" dirty="0">
                          <a:solidFill>
                            <a:schemeClr val="tx1"/>
                          </a:solidFill>
                          <a:latin typeface="+mn-lt"/>
                        </a:rPr>
                        <a:t>at 60 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800" b="1" dirty="0">
                          <a:solidFill>
                            <a:schemeClr val="tx1"/>
                          </a:solidFill>
                          <a:latin typeface="Symbol" panose="05050102010706020507" pitchFamily="18" charset="2"/>
                        </a:rPr>
                        <a:t>d</a:t>
                      </a:r>
                      <a:r>
                        <a:rPr lang="en-US" sz="1800" dirty="0">
                          <a:solidFill>
                            <a:schemeClr val="tx1"/>
                          </a:solidFill>
                          <a:latin typeface="Symbol" panose="05050102010706020507" pitchFamily="18" charset="2"/>
                        </a:rPr>
                        <a:t> (</a:t>
                      </a:r>
                      <a:r>
                        <a:rPr lang="en-US" sz="1800" b="0" dirty="0">
                          <a:solidFill>
                            <a:schemeClr val="tx1"/>
                          </a:solidFill>
                          <a:latin typeface="+mn-lt"/>
                        </a:rPr>
                        <a:t>0.001m</a:t>
                      </a:r>
                      <a:r>
                        <a:rPr lang="en-US" sz="1800" dirty="0">
                          <a:solidFill>
                            <a:schemeClr val="tx1"/>
                          </a:solidFill>
                          <a:latin typeface="Symbol" panose="05050102010706020507" pitchFamily="18" charset="2"/>
                        </a:rPr>
                        <a:t>)</a:t>
                      </a:r>
                    </a:p>
                    <a:p>
                      <a:pPr marL="0" marR="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800" b="0" dirty="0">
                          <a:solidFill>
                            <a:schemeClr val="tx1"/>
                          </a:solidFill>
                          <a:latin typeface="+mn-lt"/>
                        </a:rPr>
                        <a:t>at 1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95300">
                <a:tc>
                  <a:txBody>
                    <a:bodyPr/>
                    <a:lstStyle/>
                    <a:p>
                      <a:r>
                        <a:rPr lang="en-US" sz="2400" dirty="0"/>
                        <a: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3.54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84.6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95300">
                <a:tc>
                  <a:txBody>
                    <a:bodyPr/>
                    <a:lstStyle/>
                    <a:p>
                      <a:r>
                        <a:rPr lang="en-US" sz="2400" dirty="0"/>
                        <a:t>Cu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5.80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66.1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95300">
                <a:tc>
                  <a:txBody>
                    <a:bodyPr/>
                    <a:lstStyle/>
                    <a:p>
                      <a:r>
                        <a:rPr lang="en-US" sz="2400" dirty="0"/>
                        <a:t>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95300">
                <a:tc>
                  <a:txBody>
                    <a:bodyPr/>
                    <a:lstStyle/>
                    <a:p>
                      <a:r>
                        <a:rPr lang="en-US" sz="2400" dirty="0" err="1"/>
                        <a:t>Mumetal</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95300">
                <a:tc>
                  <a:txBody>
                    <a:bodyPr/>
                    <a:lstStyle/>
                    <a:p>
                      <a:r>
                        <a:rPr lang="en-US" sz="2400" dirty="0"/>
                        <a:t>Zn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68088719"/>
              </p:ext>
            </p:extLst>
          </p:nvPr>
        </p:nvGraphicFramePr>
        <p:xfrm>
          <a:off x="1505505" y="1295400"/>
          <a:ext cx="3781425" cy="976312"/>
        </p:xfrm>
        <a:graphic>
          <a:graphicData uri="http://schemas.openxmlformats.org/presentationml/2006/ole">
            <mc:AlternateContent xmlns:mc="http://schemas.openxmlformats.org/markup-compatibility/2006">
              <mc:Choice xmlns:v="urn:schemas-microsoft-com:vml" Requires="v">
                <p:oleObj spid="_x0000_s196636" name="Equation" r:id="rId3" imgW="2489040" imgH="634680" progId="Equation.DSMT4">
                  <p:embed/>
                </p:oleObj>
              </mc:Choice>
              <mc:Fallback>
                <p:oleObj name="Equation" r:id="rId3" imgW="2489040" imgH="634680" progId="Equation.DSMT4">
                  <p:embed/>
                  <p:pic>
                    <p:nvPicPr>
                      <p:cNvPr id="0" name=""/>
                      <p:cNvPicPr>
                        <a:picLocks noChangeAspect="1" noChangeArrowheads="1"/>
                      </p:cNvPicPr>
                      <p:nvPr/>
                    </p:nvPicPr>
                    <p:blipFill>
                      <a:blip r:embed="rId4"/>
                      <a:srcRect/>
                      <a:stretch>
                        <a:fillRect/>
                      </a:stretch>
                    </p:blipFill>
                    <p:spPr bwMode="auto">
                      <a:xfrm>
                        <a:off x="1505505" y="1295400"/>
                        <a:ext cx="3781425" cy="9763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448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28600" y="71735"/>
            <a:ext cx="8229600" cy="461665"/>
          </a:xfrm>
          <a:prstGeom prst="rect">
            <a:avLst/>
          </a:prstGeom>
          <a:noFill/>
        </p:spPr>
        <p:txBody>
          <a:bodyPr wrap="square" rtlCol="0">
            <a:spAutoFit/>
          </a:bodyPr>
          <a:lstStyle/>
          <a:p>
            <a:r>
              <a:rPr lang="en-US" sz="2400" dirty="0">
                <a:latin typeface="+mj-lt"/>
              </a:rPr>
              <a:t>Relative energies associated with field</a:t>
            </a:r>
          </a:p>
        </p:txBody>
      </p:sp>
      <p:graphicFrame>
        <p:nvGraphicFramePr>
          <p:cNvPr id="6" name="Object 5"/>
          <p:cNvGraphicFramePr>
            <a:graphicFrameLocks noChangeAspect="1"/>
          </p:cNvGraphicFramePr>
          <p:nvPr>
            <p:extLst>
              <p:ext uri="{D42A27DB-BD31-4B8C-83A1-F6EECF244321}">
                <p14:modId xmlns:p14="http://schemas.microsoft.com/office/powerpoint/2010/main" val="3586532330"/>
              </p:ext>
            </p:extLst>
          </p:nvPr>
        </p:nvGraphicFramePr>
        <p:xfrm>
          <a:off x="318293" y="438944"/>
          <a:ext cx="8507413" cy="6011863"/>
        </p:xfrm>
        <a:graphic>
          <a:graphicData uri="http://schemas.openxmlformats.org/presentationml/2006/ole">
            <mc:AlternateContent xmlns:mc="http://schemas.openxmlformats.org/markup-compatibility/2006">
              <mc:Choice xmlns:v="urn:schemas-microsoft-com:vml" Requires="v">
                <p:oleObj spid="_x0000_s184352" name="Equation" r:id="rId3" imgW="6019560" imgH="4254480" progId="Equation.DSMT4">
                  <p:embed/>
                </p:oleObj>
              </mc:Choice>
              <mc:Fallback>
                <p:oleObj name="Equation" r:id="rId3" imgW="6019560" imgH="4254480" progId="Equation.DSMT4">
                  <p:embed/>
                  <p:pic>
                    <p:nvPicPr>
                      <p:cNvPr id="0" name=""/>
                      <p:cNvPicPr/>
                      <p:nvPr/>
                    </p:nvPicPr>
                    <p:blipFill>
                      <a:blip r:embed="rId4"/>
                      <a:stretch>
                        <a:fillRect/>
                      </a:stretch>
                    </p:blipFill>
                    <p:spPr>
                      <a:xfrm>
                        <a:off x="318293" y="438944"/>
                        <a:ext cx="8507413" cy="6011863"/>
                      </a:xfrm>
                      <a:prstGeom prst="rect">
                        <a:avLst/>
                      </a:prstGeom>
                    </p:spPr>
                  </p:pic>
                </p:oleObj>
              </mc:Fallback>
            </mc:AlternateContent>
          </a:graphicData>
        </a:graphic>
      </p:graphicFrame>
    </p:spTree>
    <p:extLst>
      <p:ext uri="{BB962C8B-B14F-4D97-AF65-F5344CB8AC3E}">
        <p14:creationId xmlns:p14="http://schemas.microsoft.com/office/powerpoint/2010/main" val="3440652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139281"/>
            <a:ext cx="8610600" cy="461665"/>
          </a:xfrm>
          <a:prstGeom prst="rect">
            <a:avLst/>
          </a:prstGeom>
          <a:noFill/>
        </p:spPr>
        <p:txBody>
          <a:bodyPr wrap="square" rtlCol="0">
            <a:spAutoFit/>
          </a:bodyPr>
          <a:lstStyle/>
          <a:p>
            <a:r>
              <a:rPr lang="en-US" sz="2400" dirty="0">
                <a:latin typeface="+mj-lt"/>
              </a:rPr>
              <a:t>Fields near the surface on an ideal conductor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70539095"/>
              </p:ext>
            </p:extLst>
          </p:nvPr>
        </p:nvGraphicFramePr>
        <p:xfrm>
          <a:off x="914400" y="990600"/>
          <a:ext cx="6884987" cy="2055812"/>
        </p:xfrm>
        <a:graphic>
          <a:graphicData uri="http://schemas.openxmlformats.org/presentationml/2006/ole">
            <mc:AlternateContent xmlns:mc="http://schemas.openxmlformats.org/markup-compatibility/2006">
              <mc:Choice xmlns:v="urn:schemas-microsoft-com:vml" Requires="v">
                <p:oleObj spid="_x0000_s185406" name="数式" r:id="rId3" imgW="3187440" imgH="939600" progId="Equation.3">
                  <p:embed/>
                </p:oleObj>
              </mc:Choice>
              <mc:Fallback>
                <p:oleObj name="数式" r:id="rId3" imgW="3187440" imgH="939600" progId="Equation.3">
                  <p:embed/>
                  <p:pic>
                    <p:nvPicPr>
                      <p:cNvPr id="0" name=""/>
                      <p:cNvPicPr>
                        <a:picLocks noChangeAspect="1" noChangeArrowheads="1"/>
                      </p:cNvPicPr>
                      <p:nvPr/>
                    </p:nvPicPr>
                    <p:blipFill>
                      <a:blip r:embed="rId4"/>
                      <a:srcRect/>
                      <a:stretch>
                        <a:fillRect/>
                      </a:stretch>
                    </p:blipFill>
                    <p:spPr bwMode="auto">
                      <a:xfrm>
                        <a:off x="914400" y="990600"/>
                        <a:ext cx="6884987" cy="205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13691520"/>
              </p:ext>
            </p:extLst>
          </p:nvPr>
        </p:nvGraphicFramePr>
        <p:xfrm>
          <a:off x="942513" y="3590776"/>
          <a:ext cx="5489575" cy="1662112"/>
        </p:xfrm>
        <a:graphic>
          <a:graphicData uri="http://schemas.openxmlformats.org/presentationml/2006/ole">
            <mc:AlternateContent xmlns:mc="http://schemas.openxmlformats.org/markup-compatibility/2006">
              <mc:Choice xmlns:v="urn:schemas-microsoft-com:vml" Requires="v">
                <p:oleObj spid="_x0000_s185407" name="Equation" r:id="rId5" imgW="2539800" imgH="761760" progId="Equation.DSMT4">
                  <p:embed/>
                </p:oleObj>
              </mc:Choice>
              <mc:Fallback>
                <p:oleObj name="Equation" r:id="rId5" imgW="2539800" imgH="761760" progId="Equation.DSMT4">
                  <p:embed/>
                  <p:pic>
                    <p:nvPicPr>
                      <p:cNvPr id="0" name=""/>
                      <p:cNvPicPr>
                        <a:picLocks noChangeAspect="1" noChangeArrowheads="1"/>
                      </p:cNvPicPr>
                      <p:nvPr/>
                    </p:nvPicPr>
                    <p:blipFill>
                      <a:blip r:embed="rId6"/>
                      <a:srcRect/>
                      <a:stretch>
                        <a:fillRect/>
                      </a:stretch>
                    </p:blipFill>
                    <p:spPr bwMode="auto">
                      <a:xfrm>
                        <a:off x="942513" y="3590776"/>
                        <a:ext cx="5489575" cy="1662112"/>
                      </a:xfrm>
                      <a:prstGeom prst="rect">
                        <a:avLst/>
                      </a:prstGeom>
                      <a:noFill/>
                      <a:ln>
                        <a:noFill/>
                      </a:ln>
                    </p:spPr>
                  </p:pic>
                </p:oleObj>
              </mc:Fallback>
            </mc:AlternateContent>
          </a:graphicData>
        </a:graphic>
      </p:graphicFrame>
      <p:sp>
        <p:nvSpPr>
          <p:cNvPr id="8" name="Rectangle 7"/>
          <p:cNvSpPr/>
          <p:nvPr/>
        </p:nvSpPr>
        <p:spPr>
          <a:xfrm>
            <a:off x="7543800" y="3200400"/>
            <a:ext cx="990600" cy="2664768"/>
          </a:xfrm>
          <a:prstGeom prst="rect">
            <a:avLst/>
          </a:prstGeom>
          <a:gradFill>
            <a:gsLst>
              <a:gs pos="7000">
                <a:schemeClr val="tx1">
                  <a:lumMod val="77000"/>
                  <a:lumOff val="23000"/>
                </a:schemeClr>
              </a:gs>
              <a:gs pos="37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7503225" y="3657600"/>
            <a:ext cx="0" cy="22075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503225" y="5865168"/>
            <a:ext cx="12597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133112" y="5791200"/>
            <a:ext cx="401288" cy="461665"/>
          </a:xfrm>
          <a:prstGeom prst="rect">
            <a:avLst/>
          </a:prstGeom>
          <a:noFill/>
        </p:spPr>
        <p:txBody>
          <a:bodyPr wrap="square" rtlCol="0">
            <a:spAutoFit/>
          </a:bodyPr>
          <a:lstStyle/>
          <a:p>
            <a:r>
              <a:rPr lang="en-US" sz="2400" i="1" dirty="0">
                <a:latin typeface="+mj-lt"/>
              </a:rPr>
              <a:t>z</a:t>
            </a:r>
          </a:p>
        </p:txBody>
      </p:sp>
      <p:sp>
        <p:nvSpPr>
          <p:cNvPr id="14" name="TextBox 13"/>
          <p:cNvSpPr txBox="1"/>
          <p:nvPr/>
        </p:nvSpPr>
        <p:spPr>
          <a:xfrm>
            <a:off x="7086600" y="4191000"/>
            <a:ext cx="477488" cy="461665"/>
          </a:xfrm>
          <a:prstGeom prst="rect">
            <a:avLst/>
          </a:prstGeom>
          <a:noFill/>
        </p:spPr>
        <p:txBody>
          <a:bodyPr wrap="square" rtlCol="0">
            <a:spAutoFit/>
          </a:bodyPr>
          <a:lstStyle/>
          <a:p>
            <a:r>
              <a:rPr lang="en-US" sz="2400" b="1" i="1" dirty="0">
                <a:latin typeface="+mj-lt"/>
              </a:rPr>
              <a:t>r</a:t>
            </a:r>
            <a:r>
              <a:rPr lang="en-US" sz="2400" b="1" i="1" baseline="-25000" dirty="0">
                <a:latin typeface="+mj-lt"/>
              </a:rPr>
              <a:t>||</a:t>
            </a:r>
            <a:endParaRPr lang="en-US" sz="2400" b="1" i="1" dirty="0">
              <a:latin typeface="+mj-lt"/>
            </a:endParaRPr>
          </a:p>
        </p:txBody>
      </p:sp>
      <p:sp>
        <p:nvSpPr>
          <p:cNvPr id="15" name="TextBox 14"/>
          <p:cNvSpPr txBox="1"/>
          <p:nvPr/>
        </p:nvSpPr>
        <p:spPr>
          <a:xfrm>
            <a:off x="7371112" y="5791200"/>
            <a:ext cx="401288" cy="461665"/>
          </a:xfrm>
          <a:prstGeom prst="rect">
            <a:avLst/>
          </a:prstGeom>
          <a:noFill/>
        </p:spPr>
        <p:txBody>
          <a:bodyPr wrap="square" rtlCol="0">
            <a:spAutoFit/>
          </a:bodyPr>
          <a:lstStyle/>
          <a:p>
            <a:r>
              <a:rPr lang="en-US" sz="2400" i="1" dirty="0">
                <a:latin typeface="+mj-lt"/>
              </a:rPr>
              <a:t>0</a:t>
            </a:r>
          </a:p>
        </p:txBody>
      </p:sp>
    </p:spTree>
    <p:extLst>
      <p:ext uri="{BB962C8B-B14F-4D97-AF65-F5344CB8AC3E}">
        <p14:creationId xmlns:p14="http://schemas.microsoft.com/office/powerpoint/2010/main" val="875015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81000" y="139281"/>
            <a:ext cx="8610600" cy="461665"/>
          </a:xfrm>
          <a:prstGeom prst="rect">
            <a:avLst/>
          </a:prstGeom>
          <a:noFill/>
        </p:spPr>
        <p:txBody>
          <a:bodyPr wrap="square" rtlCol="0">
            <a:spAutoFit/>
          </a:bodyPr>
          <a:lstStyle/>
          <a:p>
            <a:r>
              <a:rPr lang="en-US" sz="2400" dirty="0">
                <a:latin typeface="+mj-lt"/>
              </a:rPr>
              <a:t>Fields near the surface on an ideal conductor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4275779228"/>
              </p:ext>
            </p:extLst>
          </p:nvPr>
        </p:nvGraphicFramePr>
        <p:xfrm>
          <a:off x="1258888" y="1652588"/>
          <a:ext cx="5489575" cy="1662112"/>
        </p:xfrm>
        <a:graphic>
          <a:graphicData uri="http://schemas.openxmlformats.org/presentationml/2006/ole">
            <mc:AlternateContent xmlns:mc="http://schemas.openxmlformats.org/markup-compatibility/2006">
              <mc:Choice xmlns:v="urn:schemas-microsoft-com:vml" Requires="v">
                <p:oleObj spid="_x0000_s186430" name="Equation" r:id="rId3" imgW="2539800" imgH="761760" progId="Equation.DSMT4">
                  <p:embed/>
                </p:oleObj>
              </mc:Choice>
              <mc:Fallback>
                <p:oleObj name="Equation" r:id="rId3" imgW="2539800" imgH="761760" progId="Equation.DSMT4">
                  <p:embed/>
                  <p:pic>
                    <p:nvPicPr>
                      <p:cNvPr id="0" name=""/>
                      <p:cNvPicPr>
                        <a:picLocks noChangeAspect="1" noChangeArrowheads="1"/>
                      </p:cNvPicPr>
                      <p:nvPr/>
                    </p:nvPicPr>
                    <p:blipFill>
                      <a:blip r:embed="rId4"/>
                      <a:srcRect/>
                      <a:stretch>
                        <a:fillRect/>
                      </a:stretch>
                    </p:blipFill>
                    <p:spPr bwMode="auto">
                      <a:xfrm>
                        <a:off x="1258888" y="1652588"/>
                        <a:ext cx="5489575" cy="1662112"/>
                      </a:xfrm>
                      <a:prstGeom prst="rect">
                        <a:avLst/>
                      </a:prstGeom>
                      <a:noFill/>
                      <a:ln>
                        <a:noFill/>
                      </a:ln>
                    </p:spPr>
                  </p:pic>
                </p:oleObj>
              </mc:Fallback>
            </mc:AlternateContent>
          </a:graphicData>
        </a:graphic>
      </p:graphicFrame>
      <p:grpSp>
        <p:nvGrpSpPr>
          <p:cNvPr id="9" name="Group 8"/>
          <p:cNvGrpSpPr/>
          <p:nvPr/>
        </p:nvGrpSpPr>
        <p:grpSpPr>
          <a:xfrm>
            <a:off x="7086600" y="762000"/>
            <a:ext cx="1676400" cy="3052465"/>
            <a:chOff x="7086600" y="3200400"/>
            <a:chExt cx="1676400" cy="3052465"/>
          </a:xfrm>
        </p:grpSpPr>
        <p:sp>
          <p:nvSpPr>
            <p:cNvPr id="8" name="Rectangle 7"/>
            <p:cNvSpPr/>
            <p:nvPr/>
          </p:nvSpPr>
          <p:spPr>
            <a:xfrm>
              <a:off x="7543800" y="3200400"/>
              <a:ext cx="990600" cy="2664768"/>
            </a:xfrm>
            <a:prstGeom prst="rect">
              <a:avLst/>
            </a:prstGeom>
            <a:gradFill>
              <a:gsLst>
                <a:gs pos="7000">
                  <a:schemeClr val="tx1">
                    <a:lumMod val="77000"/>
                    <a:lumOff val="23000"/>
                  </a:schemeClr>
                </a:gs>
                <a:gs pos="37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7503225" y="3657600"/>
              <a:ext cx="0" cy="22075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503225" y="5865168"/>
              <a:ext cx="12597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133112" y="5791200"/>
              <a:ext cx="401288" cy="461665"/>
            </a:xfrm>
            <a:prstGeom prst="rect">
              <a:avLst/>
            </a:prstGeom>
            <a:noFill/>
          </p:spPr>
          <p:txBody>
            <a:bodyPr wrap="square" rtlCol="0">
              <a:spAutoFit/>
            </a:bodyPr>
            <a:lstStyle/>
            <a:p>
              <a:r>
                <a:rPr lang="en-US" sz="2400" i="1" dirty="0">
                  <a:latin typeface="+mj-lt"/>
                </a:rPr>
                <a:t>z</a:t>
              </a:r>
            </a:p>
          </p:txBody>
        </p:sp>
        <p:sp>
          <p:nvSpPr>
            <p:cNvPr id="14" name="TextBox 13"/>
            <p:cNvSpPr txBox="1"/>
            <p:nvPr/>
          </p:nvSpPr>
          <p:spPr>
            <a:xfrm>
              <a:off x="7086600" y="4191000"/>
              <a:ext cx="477488" cy="461665"/>
            </a:xfrm>
            <a:prstGeom prst="rect">
              <a:avLst/>
            </a:prstGeom>
            <a:noFill/>
          </p:spPr>
          <p:txBody>
            <a:bodyPr wrap="square" rtlCol="0">
              <a:spAutoFit/>
            </a:bodyPr>
            <a:lstStyle/>
            <a:p>
              <a:r>
                <a:rPr lang="en-US" sz="2400" b="1" i="1" dirty="0">
                  <a:latin typeface="+mj-lt"/>
                </a:rPr>
                <a:t>r</a:t>
              </a:r>
              <a:r>
                <a:rPr lang="en-US" sz="2400" b="1" i="1" baseline="-25000" dirty="0">
                  <a:latin typeface="+mj-lt"/>
                </a:rPr>
                <a:t>||</a:t>
              </a:r>
              <a:endParaRPr lang="en-US" sz="2400" b="1" i="1" dirty="0">
                <a:latin typeface="+mj-lt"/>
              </a:endParaRPr>
            </a:p>
          </p:txBody>
        </p:sp>
        <p:sp>
          <p:nvSpPr>
            <p:cNvPr id="15" name="TextBox 14"/>
            <p:cNvSpPr txBox="1"/>
            <p:nvPr/>
          </p:nvSpPr>
          <p:spPr>
            <a:xfrm>
              <a:off x="7371112" y="5791200"/>
              <a:ext cx="401288" cy="461665"/>
            </a:xfrm>
            <a:prstGeom prst="rect">
              <a:avLst/>
            </a:prstGeom>
            <a:noFill/>
          </p:spPr>
          <p:txBody>
            <a:bodyPr wrap="square" rtlCol="0">
              <a:spAutoFit/>
            </a:bodyPr>
            <a:lstStyle/>
            <a:p>
              <a:r>
                <a:rPr lang="en-US" sz="2400" i="1" dirty="0">
                  <a:latin typeface="+mj-lt"/>
                </a:rPr>
                <a:t>0</a:t>
              </a:r>
            </a:p>
          </p:txBody>
        </p:sp>
      </p:grpSp>
      <p:graphicFrame>
        <p:nvGraphicFramePr>
          <p:cNvPr id="11" name="Object 10"/>
          <p:cNvGraphicFramePr>
            <a:graphicFrameLocks noChangeAspect="1"/>
          </p:cNvGraphicFramePr>
          <p:nvPr>
            <p:extLst>
              <p:ext uri="{D42A27DB-BD31-4B8C-83A1-F6EECF244321}">
                <p14:modId xmlns:p14="http://schemas.microsoft.com/office/powerpoint/2010/main" val="1327498409"/>
              </p:ext>
            </p:extLst>
          </p:nvPr>
        </p:nvGraphicFramePr>
        <p:xfrm>
          <a:off x="684213" y="4230688"/>
          <a:ext cx="7850187" cy="2079625"/>
        </p:xfrm>
        <a:graphic>
          <a:graphicData uri="http://schemas.openxmlformats.org/presentationml/2006/ole">
            <mc:AlternateContent xmlns:mc="http://schemas.openxmlformats.org/markup-compatibility/2006">
              <mc:Choice xmlns:v="urn:schemas-microsoft-com:vml" Requires="v">
                <p:oleObj spid="_x0000_s186431" name="Equation" r:id="rId5" imgW="3632040" imgH="952200" progId="Equation.DSMT4">
                  <p:embed/>
                </p:oleObj>
              </mc:Choice>
              <mc:Fallback>
                <p:oleObj name="Equation" r:id="rId5" imgW="3632040" imgH="952200" progId="Equation.DSMT4">
                  <p:embed/>
                  <p:pic>
                    <p:nvPicPr>
                      <p:cNvPr id="0" name=""/>
                      <p:cNvPicPr>
                        <a:picLocks noChangeAspect="1" noChangeArrowheads="1"/>
                      </p:cNvPicPr>
                      <p:nvPr/>
                    </p:nvPicPr>
                    <p:blipFill>
                      <a:blip r:embed="rId6"/>
                      <a:srcRect/>
                      <a:stretch>
                        <a:fillRect/>
                      </a:stretch>
                    </p:blipFill>
                    <p:spPr bwMode="auto">
                      <a:xfrm>
                        <a:off x="684213" y="4230688"/>
                        <a:ext cx="785018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1516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7749" y="85941"/>
            <a:ext cx="5143500" cy="461665"/>
          </a:xfrm>
          <a:prstGeom prst="rect">
            <a:avLst/>
          </a:prstGeom>
          <a:noFill/>
        </p:spPr>
        <p:txBody>
          <a:bodyPr wrap="square" rtlCol="0">
            <a:spAutoFit/>
          </a:bodyPr>
          <a:lstStyle/>
          <a:p>
            <a:r>
              <a:rPr lang="en-US" sz="2400" dirty="0">
                <a:latin typeface="+mj-lt"/>
              </a:rPr>
              <a:t>Boundary values for ideal conductor</a:t>
            </a:r>
          </a:p>
        </p:txBody>
      </p:sp>
      <p:sp>
        <p:nvSpPr>
          <p:cNvPr id="14" name="TextBox 13"/>
          <p:cNvSpPr txBox="1"/>
          <p:nvPr/>
        </p:nvSpPr>
        <p:spPr>
          <a:xfrm>
            <a:off x="5242560" y="547606"/>
            <a:ext cx="3657600" cy="1938992"/>
          </a:xfrm>
          <a:prstGeom prst="rect">
            <a:avLst/>
          </a:prstGeom>
          <a:noFill/>
        </p:spPr>
        <p:txBody>
          <a:bodyPr wrap="square" rtlCol="0">
            <a:spAutoFit/>
          </a:bodyPr>
          <a:lstStyle/>
          <a:p>
            <a:r>
              <a:rPr lang="en-US" sz="2400" dirty="0">
                <a:latin typeface="+mj-lt"/>
              </a:rPr>
              <a:t>At the boundary of an ideal conductor, the </a:t>
            </a:r>
            <a:r>
              <a:rPr lang="en-US" sz="2400" b="1" dirty="0">
                <a:latin typeface="+mj-lt"/>
              </a:rPr>
              <a:t>E</a:t>
            </a:r>
            <a:r>
              <a:rPr lang="en-US" sz="2400" dirty="0">
                <a:latin typeface="+mj-lt"/>
              </a:rPr>
              <a:t> and </a:t>
            </a:r>
            <a:r>
              <a:rPr lang="en-US" sz="2400" b="1" dirty="0">
                <a:latin typeface="+mj-lt"/>
              </a:rPr>
              <a:t>H</a:t>
            </a:r>
            <a:r>
              <a:rPr lang="en-US" sz="2400" dirty="0">
                <a:latin typeface="+mj-lt"/>
              </a:rPr>
              <a:t> fields decay in the direction normal to the interface. </a:t>
            </a:r>
          </a:p>
        </p:txBody>
      </p:sp>
      <p:graphicFrame>
        <p:nvGraphicFramePr>
          <p:cNvPr id="9" name="Object 8"/>
          <p:cNvGraphicFramePr>
            <a:graphicFrameLocks noChangeAspect="1"/>
          </p:cNvGraphicFramePr>
          <p:nvPr>
            <p:extLst>
              <p:ext uri="{D42A27DB-BD31-4B8C-83A1-F6EECF244321}">
                <p14:modId xmlns:p14="http://schemas.microsoft.com/office/powerpoint/2010/main" val="1241440485"/>
              </p:ext>
            </p:extLst>
          </p:nvPr>
        </p:nvGraphicFramePr>
        <p:xfrm>
          <a:off x="306737" y="908594"/>
          <a:ext cx="3924300" cy="1941513"/>
        </p:xfrm>
        <a:graphic>
          <a:graphicData uri="http://schemas.openxmlformats.org/presentationml/2006/ole">
            <mc:AlternateContent xmlns:mc="http://schemas.openxmlformats.org/markup-compatibility/2006">
              <mc:Choice xmlns:v="urn:schemas-microsoft-com:vml" Requires="v">
                <p:oleObj spid="_x0000_s187514" name="数式" r:id="rId3" imgW="1815840" imgH="888840" progId="Equation.3">
                  <p:embed/>
                </p:oleObj>
              </mc:Choice>
              <mc:Fallback>
                <p:oleObj name="数式" r:id="rId3" imgW="1815840" imgH="888840" progId="Equation.3">
                  <p:embed/>
                  <p:pic>
                    <p:nvPicPr>
                      <p:cNvPr id="0" name=""/>
                      <p:cNvPicPr>
                        <a:picLocks noChangeAspect="1" noChangeArrowheads="1"/>
                      </p:cNvPicPr>
                      <p:nvPr/>
                    </p:nvPicPr>
                    <p:blipFill>
                      <a:blip r:embed="rId4"/>
                      <a:srcRect/>
                      <a:stretch>
                        <a:fillRect/>
                      </a:stretch>
                    </p:blipFill>
                    <p:spPr bwMode="auto">
                      <a:xfrm>
                        <a:off x="306737" y="908594"/>
                        <a:ext cx="3924300"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8" name="Group 17"/>
          <p:cNvGrpSpPr/>
          <p:nvPr/>
        </p:nvGrpSpPr>
        <p:grpSpPr>
          <a:xfrm>
            <a:off x="7086600" y="3355032"/>
            <a:ext cx="1524000" cy="2664768"/>
            <a:chOff x="6781800" y="535632"/>
            <a:chExt cx="1524000" cy="2664768"/>
          </a:xfrm>
        </p:grpSpPr>
        <p:sp>
          <p:nvSpPr>
            <p:cNvPr id="7" name="Rectangle 6"/>
            <p:cNvSpPr/>
            <p:nvPr/>
          </p:nvSpPr>
          <p:spPr>
            <a:xfrm>
              <a:off x="7315200" y="535632"/>
              <a:ext cx="990600" cy="2664768"/>
            </a:xfrm>
            <a:prstGeom prst="rect">
              <a:avLst/>
            </a:prstGeom>
            <a:gradFill>
              <a:gsLst>
                <a:gs pos="7000">
                  <a:schemeClr val="tx1">
                    <a:lumMod val="77000"/>
                    <a:lumOff val="23000"/>
                  </a:schemeClr>
                </a:gs>
                <a:gs pos="37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4053989921"/>
                </p:ext>
              </p:extLst>
            </p:nvPr>
          </p:nvGraphicFramePr>
          <p:xfrm>
            <a:off x="7467600" y="1384300"/>
            <a:ext cx="301625" cy="444500"/>
          </p:xfrm>
          <a:graphic>
            <a:graphicData uri="http://schemas.openxmlformats.org/presentationml/2006/ole">
              <mc:AlternateContent xmlns:mc="http://schemas.openxmlformats.org/markup-compatibility/2006">
                <mc:Choice xmlns:v="urn:schemas-microsoft-com:vml" Requires="v">
                  <p:oleObj spid="_x0000_s187515" name="数式" r:id="rId5" imgW="139680" imgH="203040" progId="Equation.3">
                    <p:embed/>
                  </p:oleObj>
                </mc:Choice>
                <mc:Fallback>
                  <p:oleObj name="数式" r:id="rId5" imgW="139680" imgH="203040" progId="Equation.3">
                    <p:embed/>
                    <p:pic>
                      <p:nvPicPr>
                        <p:cNvPr id="0" name=""/>
                        <p:cNvPicPr>
                          <a:picLocks noChangeAspect="1" noChangeArrowheads="1"/>
                        </p:cNvPicPr>
                        <p:nvPr/>
                      </p:nvPicPr>
                      <p:blipFill>
                        <a:blip r:embed="rId6"/>
                        <a:srcRect/>
                        <a:stretch>
                          <a:fillRect/>
                        </a:stretch>
                      </p:blipFill>
                      <p:spPr bwMode="auto">
                        <a:xfrm>
                          <a:off x="7467600" y="1384300"/>
                          <a:ext cx="3016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Arrow Connector 9"/>
            <p:cNvCxnSpPr>
              <a:stCxn id="7" idx="1"/>
            </p:cNvCxnSpPr>
            <p:nvPr/>
          </p:nvCxnSpPr>
          <p:spPr>
            <a:xfrm>
              <a:off x="7315200" y="1868016"/>
              <a:ext cx="4953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1"/>
            </p:cNvCxnSpPr>
            <p:nvPr/>
          </p:nvCxnSpPr>
          <p:spPr>
            <a:xfrm flipV="1">
              <a:off x="7315200" y="1295400"/>
              <a:ext cx="0" cy="572616"/>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81800" y="1443335"/>
              <a:ext cx="685800" cy="461665"/>
            </a:xfrm>
            <a:prstGeom prst="rect">
              <a:avLst/>
            </a:prstGeom>
            <a:noFill/>
          </p:spPr>
          <p:txBody>
            <a:bodyPr wrap="square" rtlCol="0">
              <a:spAutoFit/>
            </a:bodyPr>
            <a:lstStyle/>
            <a:p>
              <a:r>
                <a:rPr lang="en-US" sz="2400" b="1" dirty="0">
                  <a:latin typeface="+mj-lt"/>
                </a:rPr>
                <a:t>H</a:t>
              </a:r>
              <a:r>
                <a:rPr lang="en-US" sz="2400" b="1" baseline="-25000" dirty="0">
                  <a:latin typeface="+mj-lt"/>
                </a:rPr>
                <a:t>0</a:t>
              </a:r>
              <a:endParaRPr lang="en-US" sz="2400" b="1" dirty="0">
                <a:latin typeface="+mj-lt"/>
              </a:endParaRPr>
            </a:p>
          </p:txBody>
        </p:sp>
        <p:cxnSp>
          <p:nvCxnSpPr>
            <p:cNvPr id="11" name="Straight Arrow Connector 10"/>
            <p:cNvCxnSpPr/>
            <p:nvPr/>
          </p:nvCxnSpPr>
          <p:spPr>
            <a:xfrm flipH="1">
              <a:off x="7010400" y="2362200"/>
              <a:ext cx="3048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732619077"/>
                </p:ext>
              </p:extLst>
            </p:nvPr>
          </p:nvGraphicFramePr>
          <p:xfrm>
            <a:off x="6811963" y="2133600"/>
            <a:ext cx="274637" cy="388938"/>
          </p:xfrm>
          <a:graphic>
            <a:graphicData uri="http://schemas.openxmlformats.org/presentationml/2006/ole">
              <mc:AlternateContent xmlns:mc="http://schemas.openxmlformats.org/markup-compatibility/2006">
                <mc:Choice xmlns:v="urn:schemas-microsoft-com:vml" Requires="v">
                  <p:oleObj spid="_x0000_s187516" name="Equation" r:id="rId7" imgW="126720" imgH="177480" progId="Equation.DSMT4">
                    <p:embed/>
                  </p:oleObj>
                </mc:Choice>
                <mc:Fallback>
                  <p:oleObj name="Equation" r:id="rId7" imgW="126720" imgH="177480" progId="Equation.DSMT4">
                    <p:embed/>
                    <p:pic>
                      <p:nvPicPr>
                        <p:cNvPr id="0" name=""/>
                        <p:cNvPicPr>
                          <a:picLocks noChangeAspect="1" noChangeArrowheads="1"/>
                        </p:cNvPicPr>
                        <p:nvPr/>
                      </p:nvPicPr>
                      <p:blipFill>
                        <a:blip r:embed="rId8"/>
                        <a:srcRect/>
                        <a:stretch>
                          <a:fillRect/>
                        </a:stretch>
                      </p:blipFill>
                      <p:spPr bwMode="auto">
                        <a:xfrm>
                          <a:off x="6811963" y="2133600"/>
                          <a:ext cx="274637"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7" name="Object 16"/>
          <p:cNvGraphicFramePr>
            <a:graphicFrameLocks noChangeAspect="1"/>
          </p:cNvGraphicFramePr>
          <p:nvPr>
            <p:extLst>
              <p:ext uri="{D42A27DB-BD31-4B8C-83A1-F6EECF244321}">
                <p14:modId xmlns:p14="http://schemas.microsoft.com/office/powerpoint/2010/main" val="778265416"/>
              </p:ext>
            </p:extLst>
          </p:nvPr>
        </p:nvGraphicFramePr>
        <p:xfrm>
          <a:off x="1295400" y="3733800"/>
          <a:ext cx="4967288" cy="1219200"/>
        </p:xfrm>
        <a:graphic>
          <a:graphicData uri="http://schemas.openxmlformats.org/presentationml/2006/ole">
            <mc:AlternateContent xmlns:mc="http://schemas.openxmlformats.org/markup-compatibility/2006">
              <mc:Choice xmlns:v="urn:schemas-microsoft-com:vml" Requires="v">
                <p:oleObj spid="_x0000_s187517" name="Equation" r:id="rId9" imgW="2298600" imgH="558720" progId="Equation.DSMT4">
                  <p:embed/>
                </p:oleObj>
              </mc:Choice>
              <mc:Fallback>
                <p:oleObj name="Equation" r:id="rId9" imgW="2298600" imgH="558720" progId="Equation.DSMT4">
                  <p:embed/>
                  <p:pic>
                    <p:nvPicPr>
                      <p:cNvPr id="0" name=""/>
                      <p:cNvPicPr>
                        <a:picLocks noChangeAspect="1" noChangeArrowheads="1"/>
                      </p:cNvPicPr>
                      <p:nvPr/>
                    </p:nvPicPr>
                    <p:blipFill>
                      <a:blip r:embed="rId10"/>
                      <a:srcRect/>
                      <a:stretch>
                        <a:fillRect/>
                      </a:stretch>
                    </p:blipFill>
                    <p:spPr bwMode="auto">
                      <a:xfrm>
                        <a:off x="1295400" y="3733800"/>
                        <a:ext cx="49672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Date Placeholder 5"/>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1059414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7" name="TextBox 6"/>
          <p:cNvSpPr txBox="1"/>
          <p:nvPr/>
        </p:nvSpPr>
        <p:spPr>
          <a:xfrm>
            <a:off x="228600" y="3572471"/>
            <a:ext cx="8458200" cy="2677656"/>
          </a:xfrm>
          <a:prstGeom prst="rect">
            <a:avLst/>
          </a:prstGeom>
          <a:noFill/>
        </p:spPr>
        <p:txBody>
          <a:bodyPr wrap="square" rtlCol="0">
            <a:spAutoFit/>
          </a:bodyPr>
          <a:lstStyle/>
          <a:p>
            <a:r>
              <a:rPr lang="en-US" sz="2400" dirty="0">
                <a:latin typeface="+mj-lt"/>
              </a:rPr>
              <a:t>Waveguide terminology</a:t>
            </a:r>
          </a:p>
          <a:p>
            <a:pPr marL="800100" lvl="1" indent="-342900">
              <a:buFont typeface="Arial" pitchFamily="34" charset="0"/>
              <a:buChar char="•"/>
            </a:pPr>
            <a:r>
              <a:rPr lang="en-US" sz="2400" dirty="0">
                <a:latin typeface="+mj-lt"/>
              </a:rPr>
              <a:t>TEM:  transverse electric and magnetic (both E and H fields are perpendicular to wave propagation direction)</a:t>
            </a:r>
          </a:p>
          <a:p>
            <a:pPr marL="800100" lvl="1" indent="-342900">
              <a:buFont typeface="Arial" pitchFamily="34" charset="0"/>
              <a:buChar char="•"/>
            </a:pPr>
            <a:r>
              <a:rPr lang="en-US" sz="2400" dirty="0">
                <a:latin typeface="+mj-lt"/>
              </a:rPr>
              <a:t>TM: transverse magnetic (H field is perpendicular to wave propagation direction)</a:t>
            </a:r>
          </a:p>
          <a:p>
            <a:pPr marL="800100" lvl="1" indent="-342900">
              <a:buFont typeface="Arial" pitchFamily="34" charset="0"/>
              <a:buChar char="•"/>
            </a:pPr>
            <a:r>
              <a:rPr lang="en-US" sz="2400" dirty="0">
                <a:latin typeface="+mj-lt"/>
              </a:rPr>
              <a:t>TE: transverse electric (E field is perpendicular to wave propagation direction)</a:t>
            </a:r>
          </a:p>
        </p:txBody>
      </p:sp>
      <p:sp>
        <p:nvSpPr>
          <p:cNvPr id="5" name="Date Placeholder 4"/>
          <p:cNvSpPr>
            <a:spLocks noGrp="1"/>
          </p:cNvSpPr>
          <p:nvPr>
            <p:ph type="dt" sz="half" idx="10"/>
          </p:nvPr>
        </p:nvSpPr>
        <p:spPr/>
        <p:txBody>
          <a:bodyPr/>
          <a:lstStyle/>
          <a:p>
            <a:r>
              <a:rPr lang="en-US"/>
              <a:t>02/26/2020</a:t>
            </a:r>
            <a:endParaRPr lang="en-US" dirty="0"/>
          </a:p>
        </p:txBody>
      </p:sp>
      <p:sp>
        <p:nvSpPr>
          <p:cNvPr id="6" name="TextBox 5"/>
          <p:cNvSpPr txBox="1"/>
          <p:nvPr/>
        </p:nvSpPr>
        <p:spPr>
          <a:xfrm>
            <a:off x="0" y="442188"/>
            <a:ext cx="8991600" cy="461665"/>
          </a:xfrm>
          <a:prstGeom prst="rect">
            <a:avLst/>
          </a:prstGeom>
          <a:noFill/>
        </p:spPr>
        <p:txBody>
          <a:bodyPr wrap="square" rtlCol="0">
            <a:spAutoFit/>
          </a:bodyPr>
          <a:lstStyle/>
          <a:p>
            <a:r>
              <a:rPr lang="en-US" sz="2400" dirty="0">
                <a:latin typeface="+mj-lt"/>
              </a:rPr>
              <a:t>Wave guides – dielectric media with one or more metal boundary</a:t>
            </a:r>
          </a:p>
        </p:txBody>
      </p:sp>
      <p:grpSp>
        <p:nvGrpSpPr>
          <p:cNvPr id="8" name="Group 7"/>
          <p:cNvGrpSpPr/>
          <p:nvPr/>
        </p:nvGrpSpPr>
        <p:grpSpPr>
          <a:xfrm>
            <a:off x="6096000" y="1066800"/>
            <a:ext cx="1524000" cy="2664768"/>
            <a:chOff x="6781800" y="535632"/>
            <a:chExt cx="1524000" cy="2664768"/>
          </a:xfrm>
        </p:grpSpPr>
        <p:sp>
          <p:nvSpPr>
            <p:cNvPr id="9" name="Rectangle 8"/>
            <p:cNvSpPr/>
            <p:nvPr/>
          </p:nvSpPr>
          <p:spPr>
            <a:xfrm>
              <a:off x="7315200" y="535632"/>
              <a:ext cx="990600" cy="2664768"/>
            </a:xfrm>
            <a:prstGeom prst="rect">
              <a:avLst/>
            </a:prstGeom>
            <a:gradFill>
              <a:gsLst>
                <a:gs pos="7000">
                  <a:schemeClr val="tx1">
                    <a:lumMod val="77000"/>
                    <a:lumOff val="23000"/>
                  </a:schemeClr>
                </a:gs>
                <a:gs pos="37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751143457"/>
                </p:ext>
              </p:extLst>
            </p:nvPr>
          </p:nvGraphicFramePr>
          <p:xfrm>
            <a:off x="7467600" y="1384300"/>
            <a:ext cx="301625" cy="444500"/>
          </p:xfrm>
          <a:graphic>
            <a:graphicData uri="http://schemas.openxmlformats.org/presentationml/2006/ole">
              <mc:AlternateContent xmlns:mc="http://schemas.openxmlformats.org/markup-compatibility/2006">
                <mc:Choice xmlns:v="urn:schemas-microsoft-com:vml" Requires="v">
                  <p:oleObj spid="_x0000_s197703" name="数式" r:id="rId3" imgW="139680" imgH="203040" progId="Equation.3">
                    <p:embed/>
                  </p:oleObj>
                </mc:Choice>
                <mc:Fallback>
                  <p:oleObj name="数式" r:id="rId3" imgW="139680" imgH="203040" progId="Equation.3">
                    <p:embed/>
                    <p:pic>
                      <p:nvPicPr>
                        <p:cNvPr id="0" name=""/>
                        <p:cNvPicPr>
                          <a:picLocks noChangeAspect="1" noChangeArrowheads="1"/>
                        </p:cNvPicPr>
                        <p:nvPr/>
                      </p:nvPicPr>
                      <p:blipFill>
                        <a:blip r:embed="rId4"/>
                        <a:srcRect/>
                        <a:stretch>
                          <a:fillRect/>
                        </a:stretch>
                      </p:blipFill>
                      <p:spPr bwMode="auto">
                        <a:xfrm>
                          <a:off x="7467600" y="1384300"/>
                          <a:ext cx="3016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1" name="Straight Arrow Connector 10"/>
            <p:cNvCxnSpPr>
              <a:stCxn id="9" idx="1"/>
            </p:cNvCxnSpPr>
            <p:nvPr/>
          </p:nvCxnSpPr>
          <p:spPr>
            <a:xfrm>
              <a:off x="7315200" y="1868016"/>
              <a:ext cx="4953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9" idx="1"/>
            </p:cNvCxnSpPr>
            <p:nvPr/>
          </p:nvCxnSpPr>
          <p:spPr>
            <a:xfrm flipV="1">
              <a:off x="7315200" y="1295400"/>
              <a:ext cx="0" cy="572616"/>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81800" y="1443335"/>
              <a:ext cx="685800" cy="461665"/>
            </a:xfrm>
            <a:prstGeom prst="rect">
              <a:avLst/>
            </a:prstGeom>
            <a:noFill/>
          </p:spPr>
          <p:txBody>
            <a:bodyPr wrap="square" rtlCol="0">
              <a:spAutoFit/>
            </a:bodyPr>
            <a:lstStyle/>
            <a:p>
              <a:r>
                <a:rPr lang="en-US" sz="2400" b="1" dirty="0">
                  <a:latin typeface="+mj-lt"/>
                </a:rPr>
                <a:t>H</a:t>
              </a:r>
              <a:r>
                <a:rPr lang="en-US" sz="2400" b="1" baseline="-25000" dirty="0">
                  <a:latin typeface="+mj-lt"/>
                </a:rPr>
                <a:t>0</a:t>
              </a:r>
              <a:endParaRPr lang="en-US" sz="2400" b="1" dirty="0">
                <a:latin typeface="+mj-lt"/>
              </a:endParaRPr>
            </a:p>
          </p:txBody>
        </p:sp>
        <p:cxnSp>
          <p:nvCxnSpPr>
            <p:cNvPr id="14" name="Straight Arrow Connector 13"/>
            <p:cNvCxnSpPr/>
            <p:nvPr/>
          </p:nvCxnSpPr>
          <p:spPr>
            <a:xfrm flipH="1">
              <a:off x="7010400" y="2362200"/>
              <a:ext cx="3048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extLst>
                <p:ext uri="{D42A27DB-BD31-4B8C-83A1-F6EECF244321}">
                  <p14:modId xmlns:p14="http://schemas.microsoft.com/office/powerpoint/2010/main" val="2887579776"/>
                </p:ext>
              </p:extLst>
            </p:nvPr>
          </p:nvGraphicFramePr>
          <p:xfrm>
            <a:off x="6811963" y="2133600"/>
            <a:ext cx="274637" cy="388938"/>
          </p:xfrm>
          <a:graphic>
            <a:graphicData uri="http://schemas.openxmlformats.org/presentationml/2006/ole">
              <mc:AlternateContent xmlns:mc="http://schemas.openxmlformats.org/markup-compatibility/2006">
                <mc:Choice xmlns:v="urn:schemas-microsoft-com:vml" Requires="v">
                  <p:oleObj spid="_x0000_s197704" name="Equation" r:id="rId5" imgW="126720" imgH="177480" progId="Equation.DSMT4">
                    <p:embed/>
                  </p:oleObj>
                </mc:Choice>
                <mc:Fallback>
                  <p:oleObj name="Equation" r:id="rId5" imgW="126720" imgH="177480" progId="Equation.DSMT4">
                    <p:embed/>
                    <p:pic>
                      <p:nvPicPr>
                        <p:cNvPr id="0" name=""/>
                        <p:cNvPicPr>
                          <a:picLocks noChangeAspect="1" noChangeArrowheads="1"/>
                        </p:cNvPicPr>
                        <p:nvPr/>
                      </p:nvPicPr>
                      <p:blipFill>
                        <a:blip r:embed="rId6"/>
                        <a:srcRect/>
                        <a:stretch>
                          <a:fillRect/>
                        </a:stretch>
                      </p:blipFill>
                      <p:spPr bwMode="auto">
                        <a:xfrm>
                          <a:off x="6811963" y="2133600"/>
                          <a:ext cx="274637"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6" name="Object 15"/>
          <p:cNvGraphicFramePr>
            <a:graphicFrameLocks noChangeAspect="1"/>
          </p:cNvGraphicFramePr>
          <p:nvPr>
            <p:extLst>
              <p:ext uri="{D42A27DB-BD31-4B8C-83A1-F6EECF244321}">
                <p14:modId xmlns:p14="http://schemas.microsoft.com/office/powerpoint/2010/main" val="467225256"/>
              </p:ext>
            </p:extLst>
          </p:nvPr>
        </p:nvGraphicFramePr>
        <p:xfrm>
          <a:off x="304800" y="1445568"/>
          <a:ext cx="4967288" cy="1219200"/>
        </p:xfrm>
        <a:graphic>
          <a:graphicData uri="http://schemas.openxmlformats.org/presentationml/2006/ole">
            <mc:AlternateContent xmlns:mc="http://schemas.openxmlformats.org/markup-compatibility/2006">
              <mc:Choice xmlns:v="urn:schemas-microsoft-com:vml" Requires="v">
                <p:oleObj spid="_x0000_s197705" name="Equation" r:id="rId7" imgW="2298600" imgH="558720" progId="Equation.DSMT4">
                  <p:embed/>
                </p:oleObj>
              </mc:Choice>
              <mc:Fallback>
                <p:oleObj name="Equation" r:id="rId7" imgW="2298600" imgH="558720" progId="Equation.DSMT4">
                  <p:embed/>
                  <p:pic>
                    <p:nvPicPr>
                      <p:cNvPr id="0" name=""/>
                      <p:cNvPicPr>
                        <a:picLocks noChangeAspect="1" noChangeArrowheads="1"/>
                      </p:cNvPicPr>
                      <p:nvPr/>
                    </p:nvPicPr>
                    <p:blipFill>
                      <a:blip r:embed="rId8"/>
                      <a:srcRect/>
                      <a:stretch>
                        <a:fillRect/>
                      </a:stretch>
                    </p:blipFill>
                    <p:spPr bwMode="auto">
                      <a:xfrm>
                        <a:off x="304800" y="1445568"/>
                        <a:ext cx="49672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6226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C16196-1FC8-4B15-B914-F41F295B28FF}"/>
              </a:ext>
            </a:extLst>
          </p:cNvPr>
          <p:cNvSpPr>
            <a:spLocks noGrp="1"/>
          </p:cNvSpPr>
          <p:nvPr>
            <p:ph type="dt" sz="half" idx="10"/>
          </p:nvPr>
        </p:nvSpPr>
        <p:spPr/>
        <p:txBody>
          <a:bodyPr/>
          <a:lstStyle/>
          <a:p>
            <a:r>
              <a:rPr lang="en-US"/>
              <a:t>02/26/2020</a:t>
            </a:r>
            <a:endParaRPr lang="en-US" dirty="0"/>
          </a:p>
        </p:txBody>
      </p:sp>
      <p:sp>
        <p:nvSpPr>
          <p:cNvPr id="3" name="Footer Placeholder 2">
            <a:extLst>
              <a:ext uri="{FF2B5EF4-FFF2-40B4-BE49-F238E27FC236}">
                <a16:creationId xmlns:a16="http://schemas.microsoft.com/office/drawing/2014/main" id="{B793BD4A-F690-4100-BD07-24005729C8F4}"/>
              </a:ext>
            </a:extLst>
          </p:cNvPr>
          <p:cNvSpPr>
            <a:spLocks noGrp="1"/>
          </p:cNvSpPr>
          <p:nvPr>
            <p:ph type="ftr" sz="quarter" idx="11"/>
          </p:nvPr>
        </p:nvSpPr>
        <p:spPr/>
        <p:txBody>
          <a:bodyPr/>
          <a:lstStyle/>
          <a:p>
            <a:r>
              <a:rPr lang="en-US"/>
              <a:t>PHY 712  Spring 2020 -- Lecture 19</a:t>
            </a:r>
            <a:endParaRPr lang="en-US" dirty="0"/>
          </a:p>
        </p:txBody>
      </p:sp>
      <p:sp>
        <p:nvSpPr>
          <p:cNvPr id="4" name="Slide Number Placeholder 3">
            <a:extLst>
              <a:ext uri="{FF2B5EF4-FFF2-40B4-BE49-F238E27FC236}">
                <a16:creationId xmlns:a16="http://schemas.microsoft.com/office/drawing/2014/main" id="{982D9F81-D5C5-422C-A22B-11F053F1A1EF}"/>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BCE66402-F87B-4EEB-A70E-2D72317E51C2}"/>
              </a:ext>
            </a:extLst>
          </p:cNvPr>
          <p:cNvSpPr txBox="1"/>
          <p:nvPr/>
        </p:nvSpPr>
        <p:spPr>
          <a:xfrm>
            <a:off x="304800" y="228600"/>
            <a:ext cx="8534400" cy="6617196"/>
          </a:xfrm>
          <a:prstGeom prst="rect">
            <a:avLst/>
          </a:prstGeom>
          <a:noFill/>
        </p:spPr>
        <p:txBody>
          <a:bodyPr wrap="square" rtlCol="0">
            <a:spAutoFit/>
          </a:bodyPr>
          <a:lstStyle/>
          <a:p>
            <a:r>
              <a:rPr lang="en-US" sz="2400" b="1" dirty="0"/>
              <a:t>Colloquium discussion: “How Can the Physics Colloquium Experience be Improved?”</a:t>
            </a:r>
          </a:p>
          <a:p>
            <a:r>
              <a:rPr lang="en-US" sz="2400" dirty="0"/>
              <a:t>George P. Williams, Jr. Lecture Hall, (Olin 101)</a:t>
            </a:r>
            <a:br>
              <a:rPr lang="en-US" sz="2400" dirty="0"/>
            </a:br>
            <a:r>
              <a:rPr lang="en-US" sz="2400" dirty="0"/>
              <a:t>Wednesday, February 26, 2020 at 3:00 PM</a:t>
            </a:r>
          </a:p>
          <a:p>
            <a:endParaRPr lang="en-US" sz="2400"/>
          </a:p>
          <a:p>
            <a:r>
              <a:rPr lang="en-US" sz="2400"/>
              <a:t>There </a:t>
            </a:r>
            <a:r>
              <a:rPr lang="en-US" sz="2400" dirty="0"/>
              <a:t>will be a reception in the Olin Lounge at approximately 3:30 or 4 PM following the discussion. All interested persons are cordially invited to attend.</a:t>
            </a:r>
          </a:p>
          <a:p>
            <a:endParaRPr lang="en-US" sz="2400" dirty="0"/>
          </a:p>
          <a:p>
            <a:r>
              <a:rPr lang="en-US" sz="2400" dirty="0"/>
              <a:t>ABSTRACT</a:t>
            </a:r>
            <a:br>
              <a:rPr lang="en-US" sz="2400" dirty="0"/>
            </a:br>
            <a:r>
              <a:rPr lang="en-US" sz="2000" dirty="0"/>
              <a:t>Over the years, the WFU Physics Colloquium series has hosted a variety of physicists, scientists and mathematicians in related fields to provide a window to new ideas. In principle, this opportunity for exposure to new ideas is an essential part of our education. In practice, there may be ways to improve the colloquium. Professor N. A. W. Holzwarth will lead a discussion among all students registered for PHY 301/601 and other interested participants on how we might optimize the colloquium experience.</a:t>
            </a:r>
          </a:p>
          <a:p>
            <a:endParaRPr lang="en-US" sz="2400" dirty="0">
              <a:latin typeface="+mj-lt"/>
            </a:endParaRPr>
          </a:p>
        </p:txBody>
      </p:sp>
    </p:spTree>
    <p:extLst>
      <p:ext uri="{BB962C8B-B14F-4D97-AF65-F5344CB8AC3E}">
        <p14:creationId xmlns:p14="http://schemas.microsoft.com/office/powerpoint/2010/main" val="4044927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5524500" y="4572000"/>
            <a:ext cx="1676400" cy="13716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609600" y="381000"/>
            <a:ext cx="6553200" cy="461665"/>
          </a:xfrm>
          <a:prstGeom prst="rect">
            <a:avLst/>
          </a:prstGeom>
          <a:noFill/>
        </p:spPr>
        <p:txBody>
          <a:bodyPr wrap="square" rtlCol="0">
            <a:spAutoFit/>
          </a:bodyPr>
          <a:lstStyle/>
          <a:p>
            <a:r>
              <a:rPr lang="en-US" sz="2400" dirty="0">
                <a:latin typeface="+mj-lt"/>
              </a:rPr>
              <a:t>Analysis of rectangular waveguide</a:t>
            </a:r>
          </a:p>
        </p:txBody>
      </p:sp>
      <p:sp>
        <p:nvSpPr>
          <p:cNvPr id="6" name="TextBox 5"/>
          <p:cNvSpPr txBox="1"/>
          <p:nvPr/>
        </p:nvSpPr>
        <p:spPr>
          <a:xfrm>
            <a:off x="1524000" y="1143000"/>
            <a:ext cx="7315200" cy="830997"/>
          </a:xfrm>
          <a:prstGeom prst="rect">
            <a:avLst/>
          </a:prstGeom>
          <a:noFill/>
        </p:spPr>
        <p:txBody>
          <a:bodyPr wrap="square" rtlCol="0">
            <a:spAutoFit/>
          </a:bodyPr>
          <a:lstStyle/>
          <a:p>
            <a:r>
              <a:rPr lang="en-US" sz="2400" dirty="0">
                <a:latin typeface="+mj-lt"/>
              </a:rPr>
              <a:t>Boundary conditions at surface of waveguide:</a:t>
            </a:r>
          </a:p>
          <a:p>
            <a:r>
              <a:rPr lang="en-US" sz="2400" dirty="0">
                <a:latin typeface="+mj-lt"/>
              </a:rPr>
              <a:t>      </a:t>
            </a:r>
            <a:r>
              <a:rPr lang="en-US" sz="2400" b="1" dirty="0" err="1">
                <a:latin typeface="+mj-lt"/>
              </a:rPr>
              <a:t>E</a:t>
            </a:r>
            <a:r>
              <a:rPr lang="en-US" sz="2400" baseline="-25000" dirty="0" err="1">
                <a:latin typeface="+mj-lt"/>
              </a:rPr>
              <a:t>tangential</a:t>
            </a:r>
            <a:r>
              <a:rPr lang="en-US" sz="2400" dirty="0">
                <a:latin typeface="+mj-lt"/>
              </a:rPr>
              <a:t>=0,   </a:t>
            </a:r>
            <a:r>
              <a:rPr lang="en-US" sz="2400" b="1" dirty="0" err="1">
                <a:latin typeface="+mj-lt"/>
              </a:rPr>
              <a:t>B</a:t>
            </a:r>
            <a:r>
              <a:rPr lang="en-US" sz="2400" baseline="-25000" dirty="0" err="1">
                <a:latin typeface="+mj-lt"/>
              </a:rPr>
              <a:t>normal</a:t>
            </a:r>
            <a:r>
              <a:rPr lang="en-US" sz="2400" dirty="0">
                <a:latin typeface="+mj-lt"/>
              </a:rPr>
              <a:t>=0</a:t>
            </a:r>
          </a:p>
        </p:txBody>
      </p:sp>
      <p:sp>
        <p:nvSpPr>
          <p:cNvPr id="19" name="Rectangle 18"/>
          <p:cNvSpPr/>
          <p:nvPr/>
        </p:nvSpPr>
        <p:spPr>
          <a:xfrm>
            <a:off x="5638800" y="4724400"/>
            <a:ext cx="1447800" cy="990600"/>
          </a:xfrm>
          <a:prstGeom prst="rect">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243840" y="2438400"/>
            <a:ext cx="8702040" cy="2362200"/>
            <a:chOff x="243840" y="2438400"/>
            <a:chExt cx="8702040" cy="2362200"/>
          </a:xfrm>
        </p:grpSpPr>
        <p:sp>
          <p:nvSpPr>
            <p:cNvPr id="14" name="Cube 13"/>
            <p:cNvSpPr/>
            <p:nvPr/>
          </p:nvSpPr>
          <p:spPr>
            <a:xfrm rot="10800000" flipV="1">
              <a:off x="381000" y="2667001"/>
              <a:ext cx="8534400" cy="1447800"/>
            </a:xfrm>
            <a:prstGeom prst="cube">
              <a:avLst>
                <a:gd name="adj" fmla="val 2171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ube 14"/>
            <p:cNvSpPr/>
            <p:nvPr/>
          </p:nvSpPr>
          <p:spPr>
            <a:xfrm rot="10800000" flipV="1">
              <a:off x="304800" y="2438400"/>
              <a:ext cx="8641080" cy="1904999"/>
            </a:xfrm>
            <a:prstGeom prst="cube">
              <a:avLst>
                <a:gd name="adj" fmla="val 21714"/>
              </a:avLst>
            </a:prstGeom>
            <a:solidFill>
              <a:schemeClr val="bg1">
                <a:lumMod val="50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62000" y="4343400"/>
              <a:ext cx="2286000" cy="457200"/>
            </a:xfrm>
            <a:prstGeom prst="rect">
              <a:avLst/>
            </a:prstGeom>
            <a:noFill/>
          </p:spPr>
          <p:txBody>
            <a:bodyPr wrap="square" rtlCol="0">
              <a:spAutoFit/>
            </a:bodyPr>
            <a:lstStyle/>
            <a:p>
              <a:r>
                <a:rPr lang="en-US" sz="2400" i="1" dirty="0">
                  <a:latin typeface="+mj-lt"/>
                </a:rPr>
                <a:t>z  </a:t>
              </a:r>
            </a:p>
          </p:txBody>
        </p:sp>
        <p:cxnSp>
          <p:nvCxnSpPr>
            <p:cNvPr id="18" name="Straight Arrow Connector 17"/>
            <p:cNvCxnSpPr/>
            <p:nvPr/>
          </p:nvCxnSpPr>
          <p:spPr>
            <a:xfrm>
              <a:off x="1143000" y="4648200"/>
              <a:ext cx="762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43840" y="4038600"/>
              <a:ext cx="2286000" cy="457200"/>
            </a:xfrm>
            <a:prstGeom prst="rect">
              <a:avLst/>
            </a:prstGeom>
            <a:noFill/>
          </p:spPr>
          <p:txBody>
            <a:bodyPr wrap="square" rtlCol="0">
              <a:spAutoFit/>
            </a:bodyPr>
            <a:lstStyle/>
            <a:p>
              <a:r>
                <a:rPr lang="en-US" sz="2400" i="1" dirty="0">
                  <a:latin typeface="+mj-lt"/>
                </a:rPr>
                <a:t>x  </a:t>
              </a:r>
            </a:p>
          </p:txBody>
        </p:sp>
      </p:grpSp>
      <p:sp>
        <p:nvSpPr>
          <p:cNvPr id="21" name="TextBox 20"/>
          <p:cNvSpPr txBox="1"/>
          <p:nvPr/>
        </p:nvSpPr>
        <p:spPr>
          <a:xfrm>
            <a:off x="0" y="2971800"/>
            <a:ext cx="2286000" cy="457200"/>
          </a:xfrm>
          <a:prstGeom prst="rect">
            <a:avLst/>
          </a:prstGeom>
          <a:noFill/>
        </p:spPr>
        <p:txBody>
          <a:bodyPr wrap="square" rtlCol="0">
            <a:spAutoFit/>
          </a:bodyPr>
          <a:lstStyle/>
          <a:p>
            <a:r>
              <a:rPr lang="en-US" sz="2400" i="1" dirty="0">
                <a:latin typeface="+mj-lt"/>
              </a:rPr>
              <a:t>y  </a:t>
            </a:r>
          </a:p>
        </p:txBody>
      </p:sp>
      <p:sp>
        <p:nvSpPr>
          <p:cNvPr id="23" name="TextBox 22"/>
          <p:cNvSpPr txBox="1"/>
          <p:nvPr/>
        </p:nvSpPr>
        <p:spPr>
          <a:xfrm>
            <a:off x="2590800" y="4948535"/>
            <a:ext cx="2819400" cy="461665"/>
          </a:xfrm>
          <a:prstGeom prst="rect">
            <a:avLst/>
          </a:prstGeom>
          <a:noFill/>
        </p:spPr>
        <p:txBody>
          <a:bodyPr wrap="square" rtlCol="0">
            <a:spAutoFit/>
          </a:bodyPr>
          <a:lstStyle/>
          <a:p>
            <a:r>
              <a:rPr lang="en-US" sz="2400" dirty="0">
                <a:latin typeface="+mj-lt"/>
              </a:rPr>
              <a:t>Cross section view</a:t>
            </a:r>
          </a:p>
        </p:txBody>
      </p:sp>
      <p:cxnSp>
        <p:nvCxnSpPr>
          <p:cNvPr id="25" name="Straight Arrow Connector 24"/>
          <p:cNvCxnSpPr/>
          <p:nvPr/>
        </p:nvCxnSpPr>
        <p:spPr>
          <a:xfrm>
            <a:off x="5638800" y="5562600"/>
            <a:ext cx="14478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9" idx="0"/>
          </p:cNvCxnSpPr>
          <p:nvPr/>
        </p:nvCxnSpPr>
        <p:spPr>
          <a:xfrm flipV="1">
            <a:off x="6362700" y="4724400"/>
            <a:ext cx="0" cy="9906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019800" y="5029200"/>
            <a:ext cx="2286000" cy="457200"/>
          </a:xfrm>
          <a:prstGeom prst="rect">
            <a:avLst/>
          </a:prstGeom>
          <a:noFill/>
        </p:spPr>
        <p:txBody>
          <a:bodyPr wrap="square" rtlCol="0">
            <a:spAutoFit/>
          </a:bodyPr>
          <a:lstStyle/>
          <a:p>
            <a:r>
              <a:rPr lang="en-US" sz="2400" i="1" dirty="0">
                <a:latin typeface="+mj-lt"/>
              </a:rPr>
              <a:t>b  </a:t>
            </a:r>
          </a:p>
        </p:txBody>
      </p:sp>
      <p:sp>
        <p:nvSpPr>
          <p:cNvPr id="30" name="TextBox 29"/>
          <p:cNvSpPr txBox="1"/>
          <p:nvPr/>
        </p:nvSpPr>
        <p:spPr>
          <a:xfrm>
            <a:off x="5715000" y="5181600"/>
            <a:ext cx="2286000" cy="457200"/>
          </a:xfrm>
          <a:prstGeom prst="rect">
            <a:avLst/>
          </a:prstGeom>
          <a:noFill/>
        </p:spPr>
        <p:txBody>
          <a:bodyPr wrap="square" rtlCol="0">
            <a:spAutoFit/>
          </a:bodyPr>
          <a:lstStyle/>
          <a:p>
            <a:r>
              <a:rPr lang="en-US" sz="2400" i="1" dirty="0">
                <a:latin typeface="+mj-lt"/>
              </a:rPr>
              <a:t>a  </a:t>
            </a:r>
          </a:p>
        </p:txBody>
      </p:sp>
      <p:sp>
        <p:nvSpPr>
          <p:cNvPr id="7" name="Date Placeholder 6"/>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2537868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609600" y="381000"/>
            <a:ext cx="6553200" cy="461665"/>
          </a:xfrm>
          <a:prstGeom prst="rect">
            <a:avLst/>
          </a:prstGeom>
          <a:noFill/>
        </p:spPr>
        <p:txBody>
          <a:bodyPr wrap="square" rtlCol="0">
            <a:spAutoFit/>
          </a:bodyPr>
          <a:lstStyle/>
          <a:p>
            <a:r>
              <a:rPr lang="en-US" sz="2400" dirty="0">
                <a:latin typeface="+mj-lt"/>
              </a:rPr>
              <a:t>Analysis of rectangular waveguide</a:t>
            </a:r>
          </a:p>
        </p:txBody>
      </p:sp>
      <p:grpSp>
        <p:nvGrpSpPr>
          <p:cNvPr id="7" name="Group 6"/>
          <p:cNvGrpSpPr/>
          <p:nvPr/>
        </p:nvGrpSpPr>
        <p:grpSpPr>
          <a:xfrm>
            <a:off x="0" y="1066800"/>
            <a:ext cx="8945880" cy="2286000"/>
            <a:chOff x="0" y="2286000"/>
            <a:chExt cx="8945880" cy="2286000"/>
          </a:xfrm>
        </p:grpSpPr>
        <p:grpSp>
          <p:nvGrpSpPr>
            <p:cNvPr id="31" name="Group 30"/>
            <p:cNvGrpSpPr/>
            <p:nvPr/>
          </p:nvGrpSpPr>
          <p:grpSpPr>
            <a:xfrm>
              <a:off x="243840" y="2286000"/>
              <a:ext cx="8702040" cy="2286000"/>
              <a:chOff x="243840" y="2438400"/>
              <a:chExt cx="8702040" cy="2286000"/>
            </a:xfrm>
          </p:grpSpPr>
          <p:sp>
            <p:nvSpPr>
              <p:cNvPr id="14" name="Cube 13"/>
              <p:cNvSpPr/>
              <p:nvPr/>
            </p:nvSpPr>
            <p:spPr>
              <a:xfrm rot="10800000" flipV="1">
                <a:off x="381000" y="2667001"/>
                <a:ext cx="8534400" cy="1447800"/>
              </a:xfrm>
              <a:prstGeom prst="cube">
                <a:avLst>
                  <a:gd name="adj" fmla="val 2171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ube 14"/>
              <p:cNvSpPr/>
              <p:nvPr/>
            </p:nvSpPr>
            <p:spPr>
              <a:xfrm rot="10800000" flipV="1">
                <a:off x="304800" y="2438400"/>
                <a:ext cx="8641080" cy="1904999"/>
              </a:xfrm>
              <a:prstGeom prst="cube">
                <a:avLst>
                  <a:gd name="adj" fmla="val 21714"/>
                </a:avLst>
              </a:prstGeom>
              <a:solidFill>
                <a:schemeClr val="bg1">
                  <a:lumMod val="50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124200" y="4267200"/>
                <a:ext cx="2286000" cy="457200"/>
              </a:xfrm>
              <a:prstGeom prst="rect">
                <a:avLst/>
              </a:prstGeom>
              <a:noFill/>
            </p:spPr>
            <p:txBody>
              <a:bodyPr wrap="square" rtlCol="0">
                <a:spAutoFit/>
              </a:bodyPr>
              <a:lstStyle/>
              <a:p>
                <a:r>
                  <a:rPr lang="en-US" sz="2400" i="1" dirty="0">
                    <a:latin typeface="+mj-lt"/>
                  </a:rPr>
                  <a:t>z  </a:t>
                </a:r>
              </a:p>
            </p:txBody>
          </p:sp>
          <p:cxnSp>
            <p:nvCxnSpPr>
              <p:cNvPr id="18" name="Straight Arrow Connector 17"/>
              <p:cNvCxnSpPr/>
              <p:nvPr/>
            </p:nvCxnSpPr>
            <p:spPr>
              <a:xfrm>
                <a:off x="3505200" y="4495800"/>
                <a:ext cx="762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43840" y="4038600"/>
                <a:ext cx="2286000" cy="457200"/>
              </a:xfrm>
              <a:prstGeom prst="rect">
                <a:avLst/>
              </a:prstGeom>
              <a:noFill/>
            </p:spPr>
            <p:txBody>
              <a:bodyPr wrap="square" rtlCol="0">
                <a:spAutoFit/>
              </a:bodyPr>
              <a:lstStyle/>
              <a:p>
                <a:r>
                  <a:rPr lang="en-US" sz="2400" i="1" dirty="0">
                    <a:latin typeface="+mj-lt"/>
                  </a:rPr>
                  <a:t>x  </a:t>
                </a:r>
              </a:p>
            </p:txBody>
          </p:sp>
        </p:grpSp>
        <p:sp>
          <p:nvSpPr>
            <p:cNvPr id="21" name="TextBox 20"/>
            <p:cNvSpPr txBox="1"/>
            <p:nvPr/>
          </p:nvSpPr>
          <p:spPr>
            <a:xfrm>
              <a:off x="0" y="2971800"/>
              <a:ext cx="2286000" cy="457200"/>
            </a:xfrm>
            <a:prstGeom prst="rect">
              <a:avLst/>
            </a:prstGeom>
            <a:noFill/>
          </p:spPr>
          <p:txBody>
            <a:bodyPr wrap="square" rtlCol="0">
              <a:spAutoFit/>
            </a:bodyPr>
            <a:lstStyle/>
            <a:p>
              <a:r>
                <a:rPr lang="en-US" sz="2400" i="1" dirty="0">
                  <a:latin typeface="+mj-lt"/>
                </a:rPr>
                <a:t>y  </a:t>
              </a:r>
            </a:p>
          </p:txBody>
        </p:sp>
      </p:grpSp>
      <p:graphicFrame>
        <p:nvGraphicFramePr>
          <p:cNvPr id="8" name="Object 7"/>
          <p:cNvGraphicFramePr>
            <a:graphicFrameLocks noChangeAspect="1"/>
          </p:cNvGraphicFramePr>
          <p:nvPr>
            <p:extLst>
              <p:ext uri="{D42A27DB-BD31-4B8C-83A1-F6EECF244321}">
                <p14:modId xmlns:p14="http://schemas.microsoft.com/office/powerpoint/2010/main" val="938582736"/>
              </p:ext>
            </p:extLst>
          </p:nvPr>
        </p:nvGraphicFramePr>
        <p:xfrm>
          <a:off x="381000" y="3245709"/>
          <a:ext cx="7591425" cy="1418366"/>
        </p:xfrm>
        <a:graphic>
          <a:graphicData uri="http://schemas.openxmlformats.org/presentationml/2006/ole">
            <mc:AlternateContent xmlns:mc="http://schemas.openxmlformats.org/markup-compatibility/2006">
              <mc:Choice xmlns:v="urn:schemas-microsoft-com:vml" Requires="v">
                <p:oleObj spid="_x0000_s188478" name="数式" r:id="rId3" imgW="2882880" imgH="533160" progId="Equation.3">
                  <p:embed/>
                </p:oleObj>
              </mc:Choice>
              <mc:Fallback>
                <p:oleObj name="数式" r:id="rId3" imgW="2882880" imgH="533160" progId="Equation.3">
                  <p:embed/>
                  <p:pic>
                    <p:nvPicPr>
                      <p:cNvPr id="0" name=""/>
                      <p:cNvPicPr>
                        <a:picLocks noChangeAspect="1" noChangeArrowheads="1"/>
                      </p:cNvPicPr>
                      <p:nvPr/>
                    </p:nvPicPr>
                    <p:blipFill>
                      <a:blip r:embed="rId4"/>
                      <a:srcRect/>
                      <a:stretch>
                        <a:fillRect/>
                      </a:stretch>
                    </p:blipFill>
                    <p:spPr bwMode="auto">
                      <a:xfrm>
                        <a:off x="381000" y="3245709"/>
                        <a:ext cx="7591425" cy="1418366"/>
                      </a:xfrm>
                      <a:prstGeom prst="rect">
                        <a:avLst/>
                      </a:prstGeom>
                      <a:noFill/>
                      <a:ln>
                        <a:noFill/>
                      </a:ln>
                    </p:spPr>
                  </p:pic>
                </p:oleObj>
              </mc:Fallback>
            </mc:AlternateContent>
          </a:graphicData>
        </a:graphic>
      </p:graphicFrame>
      <p:sp>
        <p:nvSpPr>
          <p:cNvPr id="6" name="Date Placeholder 5"/>
          <p:cNvSpPr>
            <a:spLocks noGrp="1"/>
          </p:cNvSpPr>
          <p:nvPr>
            <p:ph type="dt" sz="half" idx="10"/>
          </p:nvPr>
        </p:nvSpPr>
        <p:spPr/>
        <p:txBody>
          <a:bodyPr/>
          <a:lstStyle/>
          <a:p>
            <a:r>
              <a:rPr lang="en-US"/>
              <a:t>02/26/2020</a:t>
            </a:r>
            <a:endParaRPr lang="en-US" dirty="0"/>
          </a:p>
        </p:txBody>
      </p:sp>
      <p:graphicFrame>
        <p:nvGraphicFramePr>
          <p:cNvPr id="17" name="Object 16"/>
          <p:cNvGraphicFramePr>
            <a:graphicFrameLocks noChangeAspect="1"/>
          </p:cNvGraphicFramePr>
          <p:nvPr>
            <p:extLst>
              <p:ext uri="{D42A27DB-BD31-4B8C-83A1-F6EECF244321}">
                <p14:modId xmlns:p14="http://schemas.microsoft.com/office/powerpoint/2010/main" val="624938408"/>
              </p:ext>
            </p:extLst>
          </p:nvPr>
        </p:nvGraphicFramePr>
        <p:xfrm>
          <a:off x="911224" y="4731543"/>
          <a:ext cx="6530975" cy="1725613"/>
        </p:xfrm>
        <a:graphic>
          <a:graphicData uri="http://schemas.openxmlformats.org/presentationml/2006/ole">
            <mc:AlternateContent xmlns:mc="http://schemas.openxmlformats.org/markup-compatibility/2006">
              <mc:Choice xmlns:v="urn:schemas-microsoft-com:vml" Requires="v">
                <p:oleObj spid="_x0000_s188479" name="Equation" r:id="rId5" imgW="4724280" imgH="1231560" progId="Equation.DSMT4">
                  <p:embed/>
                </p:oleObj>
              </mc:Choice>
              <mc:Fallback>
                <p:oleObj name="Equation" r:id="rId5" imgW="4724280" imgH="1231560" progId="Equation.DSMT4">
                  <p:embed/>
                  <p:pic>
                    <p:nvPicPr>
                      <p:cNvPr id="0" name=""/>
                      <p:cNvPicPr>
                        <a:picLocks noChangeAspect="1" noChangeArrowheads="1"/>
                      </p:cNvPicPr>
                      <p:nvPr/>
                    </p:nvPicPr>
                    <p:blipFill>
                      <a:blip r:embed="rId6"/>
                      <a:srcRect/>
                      <a:stretch>
                        <a:fillRect/>
                      </a:stretch>
                    </p:blipFill>
                    <p:spPr bwMode="auto">
                      <a:xfrm>
                        <a:off x="911224" y="4731543"/>
                        <a:ext cx="6530975" cy="17256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18054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228600" y="76200"/>
            <a:ext cx="8077200" cy="461665"/>
          </a:xfrm>
          <a:prstGeom prst="rect">
            <a:avLst/>
          </a:prstGeom>
          <a:noFill/>
        </p:spPr>
        <p:txBody>
          <a:bodyPr wrap="square" rtlCol="0">
            <a:spAutoFit/>
          </a:bodyPr>
          <a:lstStyle/>
          <a:p>
            <a:r>
              <a:rPr lang="en-US" sz="2400" dirty="0">
                <a:latin typeface="+mj-lt"/>
              </a:rPr>
              <a:t>Solution of Maxwell’s equations within the pipe:</a:t>
            </a:r>
          </a:p>
        </p:txBody>
      </p:sp>
      <p:graphicFrame>
        <p:nvGraphicFramePr>
          <p:cNvPr id="6" name="Object 5"/>
          <p:cNvGraphicFramePr>
            <a:graphicFrameLocks noChangeAspect="1"/>
          </p:cNvGraphicFramePr>
          <p:nvPr>
            <p:extLst>
              <p:ext uri="{D42A27DB-BD31-4B8C-83A1-F6EECF244321}">
                <p14:modId xmlns:p14="http://schemas.microsoft.com/office/powerpoint/2010/main" val="2064895994"/>
              </p:ext>
            </p:extLst>
          </p:nvPr>
        </p:nvGraphicFramePr>
        <p:xfrm>
          <a:off x="533400" y="669925"/>
          <a:ext cx="8277225" cy="1825625"/>
        </p:xfrm>
        <a:graphic>
          <a:graphicData uri="http://schemas.openxmlformats.org/presentationml/2006/ole">
            <mc:AlternateContent xmlns:mc="http://schemas.openxmlformats.org/markup-compatibility/2006">
              <mc:Choice xmlns:v="urn:schemas-microsoft-com:vml" Requires="v">
                <p:oleObj spid="_x0000_s189502" name="Equation" r:id="rId3" imgW="4241520" imgH="927000" progId="Equation.DSMT4">
                  <p:embed/>
                </p:oleObj>
              </mc:Choice>
              <mc:Fallback>
                <p:oleObj name="Equation" r:id="rId3" imgW="4241520" imgH="927000" progId="Equation.DSMT4">
                  <p:embed/>
                  <p:pic>
                    <p:nvPicPr>
                      <p:cNvPr id="0" name=""/>
                      <p:cNvPicPr>
                        <a:picLocks noChangeAspect="1" noChangeArrowheads="1"/>
                      </p:cNvPicPr>
                      <p:nvPr/>
                    </p:nvPicPr>
                    <p:blipFill>
                      <a:blip r:embed="rId4"/>
                      <a:srcRect/>
                      <a:stretch>
                        <a:fillRect/>
                      </a:stretch>
                    </p:blipFill>
                    <p:spPr bwMode="auto">
                      <a:xfrm>
                        <a:off x="533400" y="669925"/>
                        <a:ext cx="8277225" cy="1825625"/>
                      </a:xfrm>
                      <a:prstGeom prst="rect">
                        <a:avLst/>
                      </a:prstGeom>
                      <a:noFill/>
                      <a:ln>
                        <a:noFill/>
                      </a:ln>
                    </p:spPr>
                  </p:pic>
                </p:oleObj>
              </mc:Fallback>
            </mc:AlternateContent>
          </a:graphicData>
        </a:graphic>
      </p:graphicFrame>
      <p:sp>
        <p:nvSpPr>
          <p:cNvPr id="8" name="Date Placeholder 7"/>
          <p:cNvSpPr>
            <a:spLocks noGrp="1"/>
          </p:cNvSpPr>
          <p:nvPr>
            <p:ph type="dt" sz="half" idx="10"/>
          </p:nvPr>
        </p:nvSpPr>
        <p:spPr/>
        <p:txBody>
          <a:bodyPr/>
          <a:lstStyle/>
          <a:p>
            <a:r>
              <a:rPr lang="en-US"/>
              <a:t>02/26/2020</a:t>
            </a: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484332140"/>
              </p:ext>
            </p:extLst>
          </p:nvPr>
        </p:nvGraphicFramePr>
        <p:xfrm>
          <a:off x="555625" y="2987675"/>
          <a:ext cx="7632700" cy="2800350"/>
        </p:xfrm>
        <a:graphic>
          <a:graphicData uri="http://schemas.openxmlformats.org/presentationml/2006/ole">
            <mc:AlternateContent xmlns:mc="http://schemas.openxmlformats.org/markup-compatibility/2006">
              <mc:Choice xmlns:v="urn:schemas-microsoft-com:vml" Requires="v">
                <p:oleObj spid="_x0000_s189503" name="Equation" r:id="rId5" imgW="3911400" imgH="1422360" progId="Equation.DSMT4">
                  <p:embed/>
                </p:oleObj>
              </mc:Choice>
              <mc:Fallback>
                <p:oleObj name="Equation" r:id="rId5" imgW="3911400" imgH="1422360" progId="Equation.DSMT4">
                  <p:embed/>
                  <p:pic>
                    <p:nvPicPr>
                      <p:cNvPr id="0" name=""/>
                      <p:cNvPicPr>
                        <a:picLocks noChangeAspect="1" noChangeArrowheads="1"/>
                      </p:cNvPicPr>
                      <p:nvPr/>
                    </p:nvPicPr>
                    <p:blipFill>
                      <a:blip r:embed="rId6"/>
                      <a:srcRect/>
                      <a:stretch>
                        <a:fillRect/>
                      </a:stretch>
                    </p:blipFill>
                    <p:spPr bwMode="auto">
                      <a:xfrm>
                        <a:off x="555625" y="2987675"/>
                        <a:ext cx="76327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0421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0" y="150167"/>
            <a:ext cx="9067800" cy="461665"/>
          </a:xfrm>
          <a:prstGeom prst="rect">
            <a:avLst/>
          </a:prstGeom>
          <a:noFill/>
        </p:spPr>
        <p:txBody>
          <a:bodyPr wrap="square" rtlCol="0">
            <a:spAutoFit/>
          </a:bodyPr>
          <a:lstStyle/>
          <a:p>
            <a:r>
              <a:rPr lang="en-US" sz="2400" dirty="0">
                <a:latin typeface="+mj-lt"/>
              </a:rPr>
              <a:t>Maxwell’s equations within the pipe in terms of all 6 components:</a:t>
            </a:r>
          </a:p>
        </p:txBody>
      </p:sp>
      <p:graphicFrame>
        <p:nvGraphicFramePr>
          <p:cNvPr id="6" name="Object 5"/>
          <p:cNvGraphicFramePr>
            <a:graphicFrameLocks noChangeAspect="1"/>
          </p:cNvGraphicFramePr>
          <p:nvPr>
            <p:extLst>
              <p:ext uri="{D42A27DB-BD31-4B8C-83A1-F6EECF244321}">
                <p14:modId xmlns:p14="http://schemas.microsoft.com/office/powerpoint/2010/main" val="2857336033"/>
              </p:ext>
            </p:extLst>
          </p:nvPr>
        </p:nvGraphicFramePr>
        <p:xfrm>
          <a:off x="152400" y="611832"/>
          <a:ext cx="3546475" cy="2430463"/>
        </p:xfrm>
        <a:graphic>
          <a:graphicData uri="http://schemas.openxmlformats.org/presentationml/2006/ole">
            <mc:AlternateContent xmlns:mc="http://schemas.openxmlformats.org/markup-compatibility/2006">
              <mc:Choice xmlns:v="urn:schemas-microsoft-com:vml" Requires="v">
                <p:oleObj spid="_x0000_s190586" name="Equation" r:id="rId3" imgW="1346040" imgH="914400" progId="Equation.DSMT4">
                  <p:embed/>
                </p:oleObj>
              </mc:Choice>
              <mc:Fallback>
                <p:oleObj name="Equation" r:id="rId3" imgW="1346040" imgH="914400" progId="Equation.DSMT4">
                  <p:embed/>
                  <p:pic>
                    <p:nvPicPr>
                      <p:cNvPr id="0" name=""/>
                      <p:cNvPicPr>
                        <a:picLocks noChangeAspect="1" noChangeArrowheads="1"/>
                      </p:cNvPicPr>
                      <p:nvPr/>
                    </p:nvPicPr>
                    <p:blipFill>
                      <a:blip r:embed="rId4"/>
                      <a:srcRect/>
                      <a:stretch>
                        <a:fillRect/>
                      </a:stretch>
                    </p:blipFill>
                    <p:spPr bwMode="auto">
                      <a:xfrm>
                        <a:off x="152400" y="611832"/>
                        <a:ext cx="3546475"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59658688"/>
              </p:ext>
            </p:extLst>
          </p:nvPr>
        </p:nvGraphicFramePr>
        <p:xfrm>
          <a:off x="367592" y="3042295"/>
          <a:ext cx="3076575" cy="3443287"/>
        </p:xfrm>
        <a:graphic>
          <a:graphicData uri="http://schemas.openxmlformats.org/presentationml/2006/ole">
            <mc:AlternateContent xmlns:mc="http://schemas.openxmlformats.org/markup-compatibility/2006">
              <mc:Choice xmlns:v="urn:schemas-microsoft-com:vml" Requires="v">
                <p:oleObj spid="_x0000_s190587" name="Equation" r:id="rId5" imgW="1168200" imgH="1295280" progId="Equation.DSMT4">
                  <p:embed/>
                </p:oleObj>
              </mc:Choice>
              <mc:Fallback>
                <p:oleObj name="Equation" r:id="rId5" imgW="1168200" imgH="1295280" progId="Equation.DSMT4">
                  <p:embed/>
                  <p:pic>
                    <p:nvPicPr>
                      <p:cNvPr id="0" name=""/>
                      <p:cNvPicPr>
                        <a:picLocks noChangeAspect="1" noChangeArrowheads="1"/>
                      </p:cNvPicPr>
                      <p:nvPr/>
                    </p:nvPicPr>
                    <p:blipFill>
                      <a:blip r:embed="rId6"/>
                      <a:srcRect/>
                      <a:stretch>
                        <a:fillRect/>
                      </a:stretch>
                    </p:blipFill>
                    <p:spPr bwMode="auto">
                      <a:xfrm>
                        <a:off x="367592" y="3042295"/>
                        <a:ext cx="3076575" cy="344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589947343"/>
              </p:ext>
            </p:extLst>
          </p:nvPr>
        </p:nvGraphicFramePr>
        <p:xfrm>
          <a:off x="4741863" y="3048000"/>
          <a:ext cx="3746500" cy="3443288"/>
        </p:xfrm>
        <a:graphic>
          <a:graphicData uri="http://schemas.openxmlformats.org/presentationml/2006/ole">
            <mc:AlternateContent xmlns:mc="http://schemas.openxmlformats.org/markup-compatibility/2006">
              <mc:Choice xmlns:v="urn:schemas-microsoft-com:vml" Requires="v">
                <p:oleObj spid="_x0000_s190588" name="Equation" r:id="rId7" imgW="1422360" imgH="1295280" progId="Equation.DSMT4">
                  <p:embed/>
                </p:oleObj>
              </mc:Choice>
              <mc:Fallback>
                <p:oleObj name="Equation" r:id="rId7" imgW="1422360" imgH="1295280" progId="Equation.DSMT4">
                  <p:embed/>
                  <p:pic>
                    <p:nvPicPr>
                      <p:cNvPr id="0" name=""/>
                      <p:cNvPicPr>
                        <a:picLocks noChangeAspect="1" noChangeArrowheads="1"/>
                      </p:cNvPicPr>
                      <p:nvPr/>
                    </p:nvPicPr>
                    <p:blipFill>
                      <a:blip r:embed="rId8"/>
                      <a:srcRect/>
                      <a:stretch>
                        <a:fillRect/>
                      </a:stretch>
                    </p:blipFill>
                    <p:spPr bwMode="auto">
                      <a:xfrm>
                        <a:off x="4741863" y="3048000"/>
                        <a:ext cx="3746500"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Date Placeholder 7"/>
          <p:cNvSpPr>
            <a:spLocks noGrp="1"/>
          </p:cNvSpPr>
          <p:nvPr>
            <p:ph type="dt" sz="half" idx="10"/>
          </p:nvPr>
        </p:nvSpPr>
        <p:spPr/>
        <p:txBody>
          <a:bodyPr/>
          <a:lstStyle/>
          <a:p>
            <a:r>
              <a:rPr lang="en-US"/>
              <a:t>02/26/2020</a:t>
            </a:r>
            <a:endParaRPr lang="en-US" dirty="0"/>
          </a:p>
        </p:txBody>
      </p:sp>
      <p:grpSp>
        <p:nvGrpSpPr>
          <p:cNvPr id="13" name="Group 12"/>
          <p:cNvGrpSpPr/>
          <p:nvPr/>
        </p:nvGrpSpPr>
        <p:grpSpPr>
          <a:xfrm>
            <a:off x="615027" y="728781"/>
            <a:ext cx="7744255" cy="4178064"/>
            <a:chOff x="219868" y="-1318982"/>
            <a:chExt cx="9644648" cy="6336362"/>
          </a:xfrm>
        </p:grpSpPr>
        <p:graphicFrame>
          <p:nvGraphicFramePr>
            <p:cNvPr id="2" name="Object 1"/>
            <p:cNvGraphicFramePr>
              <a:graphicFrameLocks noChangeAspect="1"/>
            </p:cNvGraphicFramePr>
            <p:nvPr>
              <p:extLst>
                <p:ext uri="{D42A27DB-BD31-4B8C-83A1-F6EECF244321}">
                  <p14:modId xmlns:p14="http://schemas.microsoft.com/office/powerpoint/2010/main" val="2809929560"/>
                </p:ext>
              </p:extLst>
            </p:nvPr>
          </p:nvGraphicFramePr>
          <p:xfrm>
            <a:off x="6350208" y="-1318982"/>
            <a:ext cx="3514308" cy="2889082"/>
          </p:xfrm>
          <a:graphic>
            <a:graphicData uri="http://schemas.openxmlformats.org/presentationml/2006/ole">
              <mc:AlternateContent xmlns:mc="http://schemas.openxmlformats.org/markup-compatibility/2006">
                <mc:Choice xmlns:v="urn:schemas-microsoft-com:vml" Requires="v">
                  <p:oleObj spid="_x0000_s190589" name="Equation" r:id="rId9" imgW="2349360" imgH="1536480" progId="Equation.DSMT4">
                    <p:embed/>
                  </p:oleObj>
                </mc:Choice>
                <mc:Fallback>
                  <p:oleObj name="Equation" r:id="rId9" imgW="2349360" imgH="1536480" progId="Equation.DSMT4">
                    <p:embed/>
                    <p:pic>
                      <p:nvPicPr>
                        <p:cNvPr id="0" name=""/>
                        <p:cNvPicPr/>
                        <p:nvPr/>
                      </p:nvPicPr>
                      <p:blipFill>
                        <a:blip r:embed="rId10"/>
                        <a:stretch>
                          <a:fillRect/>
                        </a:stretch>
                      </p:blipFill>
                      <p:spPr>
                        <a:xfrm>
                          <a:off x="6350208" y="-1318982"/>
                          <a:ext cx="3514308" cy="2889082"/>
                        </a:xfrm>
                        <a:prstGeom prst="rect">
                          <a:avLst/>
                        </a:prstGeom>
                      </p:spPr>
                    </p:pic>
                  </p:oleObj>
                </mc:Fallback>
              </mc:AlternateContent>
            </a:graphicData>
          </a:graphic>
        </p:graphicFrame>
        <p:sp>
          <p:nvSpPr>
            <p:cNvPr id="9" name="Up Arrow 8"/>
            <p:cNvSpPr/>
            <p:nvPr/>
          </p:nvSpPr>
          <p:spPr>
            <a:xfrm rot="2245334">
              <a:off x="219868" y="3124060"/>
              <a:ext cx="474663" cy="760413"/>
            </a:xfrm>
            <a:prstGeom prst="upArrow">
              <a:avLst/>
            </a:prstGeom>
            <a:solidFill>
              <a:srgbClr val="FF000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rot="2245334">
              <a:off x="1453356" y="4256967"/>
              <a:ext cx="474663" cy="760413"/>
            </a:xfrm>
            <a:prstGeom prst="upArrow">
              <a:avLst/>
            </a:prstGeom>
            <a:solidFill>
              <a:srgbClr val="FF000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rot="2245334">
              <a:off x="2384937" y="1081032"/>
              <a:ext cx="474663" cy="760412"/>
            </a:xfrm>
            <a:prstGeom prst="upArrow">
              <a:avLst/>
            </a:prstGeom>
            <a:solidFill>
              <a:srgbClr val="FF000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645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228600" y="134927"/>
            <a:ext cx="7239000" cy="461665"/>
          </a:xfrm>
          <a:prstGeom prst="rect">
            <a:avLst/>
          </a:prstGeom>
          <a:noFill/>
        </p:spPr>
        <p:txBody>
          <a:bodyPr wrap="square" rtlCol="0">
            <a:spAutoFit/>
          </a:bodyPr>
          <a:lstStyle/>
          <a:p>
            <a:r>
              <a:rPr lang="en-US" sz="2400" dirty="0">
                <a:latin typeface="+mj-lt"/>
              </a:rPr>
              <a:t>TE modes for rectangular wave guide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925975456"/>
              </p:ext>
            </p:extLst>
          </p:nvPr>
        </p:nvGraphicFramePr>
        <p:xfrm>
          <a:off x="280987" y="665406"/>
          <a:ext cx="8634413" cy="3373194"/>
        </p:xfrm>
        <a:graphic>
          <a:graphicData uri="http://schemas.openxmlformats.org/presentationml/2006/ole">
            <mc:AlternateContent xmlns:mc="http://schemas.openxmlformats.org/markup-compatibility/2006">
              <mc:Choice xmlns:v="urn:schemas-microsoft-com:vml" Requires="v">
                <p:oleObj spid="_x0000_s191550" name="Equation" r:id="rId3" imgW="4952880" imgH="1917360" progId="Equation.DSMT4">
                  <p:embed/>
                </p:oleObj>
              </mc:Choice>
              <mc:Fallback>
                <p:oleObj name="Equation" r:id="rId3" imgW="4952880" imgH="1917360" progId="Equation.DSMT4">
                  <p:embed/>
                  <p:pic>
                    <p:nvPicPr>
                      <p:cNvPr id="0" name=""/>
                      <p:cNvPicPr>
                        <a:picLocks noChangeAspect="1" noChangeArrowheads="1"/>
                      </p:cNvPicPr>
                      <p:nvPr/>
                    </p:nvPicPr>
                    <p:blipFill>
                      <a:blip r:embed="rId4"/>
                      <a:srcRect/>
                      <a:stretch>
                        <a:fillRect/>
                      </a:stretch>
                    </p:blipFill>
                    <p:spPr bwMode="auto">
                      <a:xfrm>
                        <a:off x="280987" y="665406"/>
                        <a:ext cx="8634413" cy="3373194"/>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07615126"/>
              </p:ext>
            </p:extLst>
          </p:nvPr>
        </p:nvGraphicFramePr>
        <p:xfrm>
          <a:off x="660400" y="4146550"/>
          <a:ext cx="6375400" cy="2101850"/>
        </p:xfrm>
        <a:graphic>
          <a:graphicData uri="http://schemas.openxmlformats.org/presentationml/2006/ole">
            <mc:AlternateContent xmlns:mc="http://schemas.openxmlformats.org/markup-compatibility/2006">
              <mc:Choice xmlns:v="urn:schemas-microsoft-com:vml" Requires="v">
                <p:oleObj spid="_x0000_s191551" name="Equation" r:id="rId5" imgW="3657600" imgH="1193760" progId="Equation.DSMT4">
                  <p:embed/>
                </p:oleObj>
              </mc:Choice>
              <mc:Fallback>
                <p:oleObj name="Equation" r:id="rId5" imgW="3657600" imgH="1193760" progId="Equation.DSMT4">
                  <p:embed/>
                  <p:pic>
                    <p:nvPicPr>
                      <p:cNvPr id="0" name=""/>
                      <p:cNvPicPr>
                        <a:picLocks noChangeAspect="1" noChangeArrowheads="1"/>
                      </p:cNvPicPr>
                      <p:nvPr/>
                    </p:nvPicPr>
                    <p:blipFill>
                      <a:blip r:embed="rId6"/>
                      <a:srcRect/>
                      <a:stretch>
                        <a:fillRect/>
                      </a:stretch>
                    </p:blipFill>
                    <p:spPr bwMode="auto">
                      <a:xfrm>
                        <a:off x="660400" y="4146550"/>
                        <a:ext cx="63754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Date Placeholder 7"/>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164332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152400" y="71735"/>
            <a:ext cx="6705600" cy="461665"/>
          </a:xfrm>
          <a:prstGeom prst="rect">
            <a:avLst/>
          </a:prstGeom>
          <a:noFill/>
        </p:spPr>
        <p:txBody>
          <a:bodyPr wrap="square" rtlCol="0">
            <a:spAutoFit/>
          </a:bodyPr>
          <a:lstStyle/>
          <a:p>
            <a:r>
              <a:rPr lang="en-US" sz="2400" dirty="0">
                <a:latin typeface="+mj-lt"/>
              </a:rPr>
              <a:t>Solution for m=n=1</a:t>
            </a:r>
          </a:p>
        </p:txBody>
      </p:sp>
      <p:pic>
        <p:nvPicPr>
          <p:cNvPr id="1105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6360" y="3200400"/>
            <a:ext cx="304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5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200400"/>
            <a:ext cx="304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59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71735"/>
            <a:ext cx="304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Object 5"/>
          <p:cNvGraphicFramePr>
            <a:graphicFrameLocks noChangeAspect="1"/>
          </p:cNvGraphicFramePr>
          <p:nvPr>
            <p:extLst>
              <p:ext uri="{D42A27DB-BD31-4B8C-83A1-F6EECF244321}">
                <p14:modId xmlns:p14="http://schemas.microsoft.com/office/powerpoint/2010/main" val="2389525438"/>
              </p:ext>
            </p:extLst>
          </p:nvPr>
        </p:nvGraphicFramePr>
        <p:xfrm>
          <a:off x="203200" y="627115"/>
          <a:ext cx="5207000" cy="2573285"/>
        </p:xfrm>
        <a:graphic>
          <a:graphicData uri="http://schemas.openxmlformats.org/presentationml/2006/ole">
            <mc:AlternateContent xmlns:mc="http://schemas.openxmlformats.org/markup-compatibility/2006">
              <mc:Choice xmlns:v="urn:schemas-microsoft-com:vml" Requires="v">
                <p:oleObj spid="_x0000_s192634" name="数式" r:id="rId6" imgW="3035160" imgH="1485720" progId="Equation.3">
                  <p:embed/>
                </p:oleObj>
              </mc:Choice>
              <mc:Fallback>
                <p:oleObj name="数式" r:id="rId6" imgW="3035160" imgH="1485720" progId="Equation.3">
                  <p:embed/>
                  <p:pic>
                    <p:nvPicPr>
                      <p:cNvPr id="0" name=""/>
                      <p:cNvPicPr>
                        <a:picLocks noChangeAspect="1" noChangeArrowheads="1"/>
                      </p:cNvPicPr>
                      <p:nvPr/>
                    </p:nvPicPr>
                    <p:blipFill>
                      <a:blip r:embed="rId7"/>
                      <a:srcRect/>
                      <a:stretch>
                        <a:fillRect/>
                      </a:stretch>
                    </p:blipFill>
                    <p:spPr bwMode="auto">
                      <a:xfrm>
                        <a:off x="203200" y="627115"/>
                        <a:ext cx="5207000" cy="257328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66269776"/>
              </p:ext>
            </p:extLst>
          </p:nvPr>
        </p:nvGraphicFramePr>
        <p:xfrm>
          <a:off x="5979477" y="160337"/>
          <a:ext cx="893763" cy="373063"/>
        </p:xfrm>
        <a:graphic>
          <a:graphicData uri="http://schemas.openxmlformats.org/presentationml/2006/ole">
            <mc:AlternateContent xmlns:mc="http://schemas.openxmlformats.org/markup-compatibility/2006">
              <mc:Choice xmlns:v="urn:schemas-microsoft-com:vml" Requires="v">
                <p:oleObj spid="_x0000_s192635" name="数式" r:id="rId8" imgW="520560" imgH="215640" progId="Equation.3">
                  <p:embed/>
                </p:oleObj>
              </mc:Choice>
              <mc:Fallback>
                <p:oleObj name="数式" r:id="rId8" imgW="520560" imgH="215640" progId="Equation.3">
                  <p:embed/>
                  <p:pic>
                    <p:nvPicPr>
                      <p:cNvPr id="0" name=""/>
                      <p:cNvPicPr>
                        <a:picLocks noChangeAspect="1" noChangeArrowheads="1"/>
                      </p:cNvPicPr>
                      <p:nvPr/>
                    </p:nvPicPr>
                    <p:blipFill>
                      <a:blip r:embed="rId9"/>
                      <a:srcRect/>
                      <a:stretch>
                        <a:fillRect/>
                      </a:stretch>
                    </p:blipFill>
                    <p:spPr bwMode="auto">
                      <a:xfrm>
                        <a:off x="5979477" y="160337"/>
                        <a:ext cx="8937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34428004"/>
              </p:ext>
            </p:extLst>
          </p:nvPr>
        </p:nvGraphicFramePr>
        <p:xfrm>
          <a:off x="1035050" y="3341688"/>
          <a:ext cx="958850" cy="395287"/>
        </p:xfrm>
        <a:graphic>
          <a:graphicData uri="http://schemas.openxmlformats.org/presentationml/2006/ole">
            <mc:AlternateContent xmlns:mc="http://schemas.openxmlformats.org/markup-compatibility/2006">
              <mc:Choice xmlns:v="urn:schemas-microsoft-com:vml" Requires="v">
                <p:oleObj spid="_x0000_s192636" name="数式" r:id="rId10" imgW="558720" imgH="228600" progId="Equation.3">
                  <p:embed/>
                </p:oleObj>
              </mc:Choice>
              <mc:Fallback>
                <p:oleObj name="数式" r:id="rId10" imgW="558720" imgH="228600" progId="Equation.3">
                  <p:embed/>
                  <p:pic>
                    <p:nvPicPr>
                      <p:cNvPr id="0" name=""/>
                      <p:cNvPicPr>
                        <a:picLocks noChangeAspect="1" noChangeArrowheads="1"/>
                      </p:cNvPicPr>
                      <p:nvPr/>
                    </p:nvPicPr>
                    <p:blipFill>
                      <a:blip r:embed="rId11"/>
                      <a:srcRect/>
                      <a:stretch>
                        <a:fillRect/>
                      </a:stretch>
                    </p:blipFill>
                    <p:spPr bwMode="auto">
                      <a:xfrm>
                        <a:off x="1035050" y="3341688"/>
                        <a:ext cx="95885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059085889"/>
              </p:ext>
            </p:extLst>
          </p:nvPr>
        </p:nvGraphicFramePr>
        <p:xfrm>
          <a:off x="6253163" y="3033713"/>
          <a:ext cx="958850" cy="417512"/>
        </p:xfrm>
        <a:graphic>
          <a:graphicData uri="http://schemas.openxmlformats.org/presentationml/2006/ole">
            <mc:AlternateContent xmlns:mc="http://schemas.openxmlformats.org/markup-compatibility/2006">
              <mc:Choice xmlns:v="urn:schemas-microsoft-com:vml" Requires="v">
                <p:oleObj spid="_x0000_s192637" name="数式" r:id="rId12" imgW="558720" imgH="241200" progId="Equation.3">
                  <p:embed/>
                </p:oleObj>
              </mc:Choice>
              <mc:Fallback>
                <p:oleObj name="数式" r:id="rId12" imgW="558720" imgH="241200" progId="Equation.3">
                  <p:embed/>
                  <p:pic>
                    <p:nvPicPr>
                      <p:cNvPr id="0" name=""/>
                      <p:cNvPicPr>
                        <a:picLocks noChangeAspect="1" noChangeArrowheads="1"/>
                      </p:cNvPicPr>
                      <p:nvPr/>
                    </p:nvPicPr>
                    <p:blipFill>
                      <a:blip r:embed="rId13"/>
                      <a:srcRect/>
                      <a:stretch>
                        <a:fillRect/>
                      </a:stretch>
                    </p:blipFill>
                    <p:spPr bwMode="auto">
                      <a:xfrm>
                        <a:off x="6253163" y="3033713"/>
                        <a:ext cx="95885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Date Placeholder 9"/>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210058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pic>
        <p:nvPicPr>
          <p:cNvPr id="1228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325" y="1695450"/>
            <a:ext cx="6991350" cy="386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71735"/>
            <a:ext cx="6705600" cy="461665"/>
          </a:xfrm>
          <a:prstGeom prst="rect">
            <a:avLst/>
          </a:prstGeom>
          <a:noFill/>
        </p:spPr>
        <p:txBody>
          <a:bodyPr wrap="square" rtlCol="0">
            <a:spAutoFit/>
          </a:bodyPr>
          <a:lstStyle/>
          <a:p>
            <a:r>
              <a:rPr lang="en-US" sz="2400" dirty="0">
                <a:latin typeface="+mj-lt"/>
              </a:rPr>
              <a:t>Solution for m=n=1</a:t>
            </a:r>
          </a:p>
        </p:txBody>
      </p:sp>
      <p:graphicFrame>
        <p:nvGraphicFramePr>
          <p:cNvPr id="5" name="Object 4"/>
          <p:cNvGraphicFramePr>
            <a:graphicFrameLocks noChangeAspect="1"/>
          </p:cNvGraphicFramePr>
          <p:nvPr>
            <p:extLst>
              <p:ext uri="{D42A27DB-BD31-4B8C-83A1-F6EECF244321}">
                <p14:modId xmlns:p14="http://schemas.microsoft.com/office/powerpoint/2010/main" val="2147031952"/>
              </p:ext>
            </p:extLst>
          </p:nvPr>
        </p:nvGraphicFramePr>
        <p:xfrm>
          <a:off x="2743200" y="533400"/>
          <a:ext cx="4486275" cy="1050925"/>
        </p:xfrm>
        <a:graphic>
          <a:graphicData uri="http://schemas.openxmlformats.org/presentationml/2006/ole">
            <mc:AlternateContent xmlns:mc="http://schemas.openxmlformats.org/markup-compatibility/2006">
              <mc:Choice xmlns:v="urn:schemas-microsoft-com:vml" Requires="v">
                <p:oleObj spid="_x0000_s193568" name="Equation" r:id="rId4" imgW="2298600" imgH="533160" progId="Equation.DSMT4">
                  <p:embed/>
                </p:oleObj>
              </mc:Choice>
              <mc:Fallback>
                <p:oleObj name="Equation" r:id="rId4" imgW="2298600" imgH="533160" progId="Equation.DSMT4">
                  <p:embed/>
                  <p:pic>
                    <p:nvPicPr>
                      <p:cNvPr id="0" name=""/>
                      <p:cNvPicPr>
                        <a:picLocks noChangeAspect="1" noChangeArrowheads="1"/>
                      </p:cNvPicPr>
                      <p:nvPr/>
                    </p:nvPicPr>
                    <p:blipFill>
                      <a:blip r:embed="rId5"/>
                      <a:srcRect/>
                      <a:stretch>
                        <a:fillRect/>
                      </a:stretch>
                    </p:blipFill>
                    <p:spPr bwMode="auto">
                      <a:xfrm>
                        <a:off x="2743200" y="533400"/>
                        <a:ext cx="4486275"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2895600"/>
            <a:ext cx="466725" cy="461665"/>
          </a:xfrm>
          <a:prstGeom prst="rect">
            <a:avLst/>
          </a:prstGeom>
          <a:noFill/>
        </p:spPr>
        <p:txBody>
          <a:bodyPr wrap="square" rtlCol="0">
            <a:spAutoFit/>
          </a:bodyPr>
          <a:lstStyle/>
          <a:p>
            <a:r>
              <a:rPr lang="en-US" sz="2400" i="1" dirty="0">
                <a:latin typeface="+mj-lt"/>
              </a:rPr>
              <a:t>k</a:t>
            </a:r>
          </a:p>
        </p:txBody>
      </p:sp>
      <p:sp>
        <p:nvSpPr>
          <p:cNvPr id="9" name="TextBox 8"/>
          <p:cNvSpPr txBox="1"/>
          <p:nvPr/>
        </p:nvSpPr>
        <p:spPr>
          <a:xfrm>
            <a:off x="4562475" y="5405735"/>
            <a:ext cx="466725" cy="461665"/>
          </a:xfrm>
          <a:prstGeom prst="rect">
            <a:avLst/>
          </a:prstGeom>
          <a:solidFill>
            <a:schemeClr val="bg1"/>
          </a:solidFill>
        </p:spPr>
        <p:txBody>
          <a:bodyPr wrap="square" rtlCol="0">
            <a:spAutoFit/>
          </a:bodyPr>
          <a:lstStyle/>
          <a:p>
            <a:r>
              <a:rPr lang="en-US" sz="2400" i="1" dirty="0">
                <a:latin typeface="Symbol" pitchFamily="18" charset="2"/>
              </a:rPr>
              <a:t>w</a:t>
            </a:r>
          </a:p>
        </p:txBody>
      </p:sp>
      <p:sp>
        <p:nvSpPr>
          <p:cNvPr id="8" name="Date Placeholder 7"/>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937296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p:cNvGraphicFramePr>
            <a:graphicFrameLocks noChangeAspect="1"/>
          </p:cNvGraphicFramePr>
          <p:nvPr>
            <p:extLst>
              <p:ext uri="{D42A27DB-BD31-4B8C-83A1-F6EECF244321}">
                <p14:modId xmlns:p14="http://schemas.microsoft.com/office/powerpoint/2010/main" val="1255302718"/>
              </p:ext>
            </p:extLst>
          </p:nvPr>
        </p:nvGraphicFramePr>
        <p:xfrm>
          <a:off x="381001" y="3487666"/>
          <a:ext cx="8305799" cy="3294134"/>
        </p:xfrm>
        <a:graphic>
          <a:graphicData uri="http://schemas.openxmlformats.org/presentationml/2006/ole">
            <mc:AlternateContent xmlns:mc="http://schemas.openxmlformats.org/markup-compatibility/2006">
              <mc:Choice xmlns:v="urn:schemas-microsoft-com:vml" Requires="v">
                <p:oleObj spid="_x0000_s194622" name="数式" r:id="rId3" imgW="3555720" imgH="1396800" progId="Equation.3">
                  <p:embed/>
                </p:oleObj>
              </mc:Choice>
              <mc:Fallback>
                <p:oleObj name="数式" r:id="rId3" imgW="3555720" imgH="1396800" progId="Equation.3">
                  <p:embed/>
                  <p:pic>
                    <p:nvPicPr>
                      <p:cNvPr id="0" name=""/>
                      <p:cNvPicPr>
                        <a:picLocks noChangeAspect="1" noChangeArrowheads="1"/>
                      </p:cNvPicPr>
                      <p:nvPr/>
                    </p:nvPicPr>
                    <p:blipFill>
                      <a:blip r:embed="rId4"/>
                      <a:srcRect/>
                      <a:stretch>
                        <a:fillRect/>
                      </a:stretch>
                    </p:blipFill>
                    <p:spPr bwMode="auto">
                      <a:xfrm>
                        <a:off x="381001" y="3487666"/>
                        <a:ext cx="8305799" cy="3294134"/>
                      </a:xfrm>
                      <a:prstGeom prst="rect">
                        <a:avLst/>
                      </a:prstGeom>
                      <a:noFill/>
                      <a:ln>
                        <a:noFill/>
                      </a:ln>
                    </p:spPr>
                  </p:pic>
                </p:oleObj>
              </mc:Fallback>
            </mc:AlternateContent>
          </a:graphicData>
        </a:graphic>
      </p:graphicFrame>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27</a:t>
            </a:fld>
            <a:endParaRPr lang="en-US" dirty="0"/>
          </a:p>
        </p:txBody>
      </p:sp>
      <p:sp>
        <p:nvSpPr>
          <p:cNvPr id="8" name="TextBox 7"/>
          <p:cNvSpPr txBox="1"/>
          <p:nvPr/>
        </p:nvSpPr>
        <p:spPr>
          <a:xfrm>
            <a:off x="685800" y="533400"/>
            <a:ext cx="7010400" cy="461665"/>
          </a:xfrm>
          <a:prstGeom prst="rect">
            <a:avLst/>
          </a:prstGeom>
          <a:noFill/>
        </p:spPr>
        <p:txBody>
          <a:bodyPr wrap="square" rtlCol="0">
            <a:spAutoFit/>
          </a:bodyPr>
          <a:lstStyle/>
          <a:p>
            <a:r>
              <a:rPr lang="en-US" sz="2400" dirty="0">
                <a:latin typeface="+mj-lt"/>
              </a:rPr>
              <a:t>Resonant cavity</a:t>
            </a:r>
          </a:p>
        </p:txBody>
      </p:sp>
      <p:grpSp>
        <p:nvGrpSpPr>
          <p:cNvPr id="9" name="Group 8"/>
          <p:cNvGrpSpPr/>
          <p:nvPr/>
        </p:nvGrpSpPr>
        <p:grpSpPr>
          <a:xfrm>
            <a:off x="0" y="1066800"/>
            <a:ext cx="4625340" cy="2362200"/>
            <a:chOff x="0" y="2286000"/>
            <a:chExt cx="4625340" cy="2362200"/>
          </a:xfrm>
        </p:grpSpPr>
        <p:grpSp>
          <p:nvGrpSpPr>
            <p:cNvPr id="10" name="Group 9"/>
            <p:cNvGrpSpPr/>
            <p:nvPr/>
          </p:nvGrpSpPr>
          <p:grpSpPr>
            <a:xfrm>
              <a:off x="243840" y="2286000"/>
              <a:ext cx="4381500" cy="2362200"/>
              <a:chOff x="243840" y="2438400"/>
              <a:chExt cx="4381500" cy="2362200"/>
            </a:xfrm>
          </p:grpSpPr>
          <p:sp>
            <p:nvSpPr>
              <p:cNvPr id="12" name="Cube 11"/>
              <p:cNvSpPr/>
              <p:nvPr/>
            </p:nvSpPr>
            <p:spPr>
              <a:xfrm rot="10800000" flipV="1">
                <a:off x="381000" y="2667001"/>
                <a:ext cx="4244340" cy="1447800"/>
              </a:xfrm>
              <a:prstGeom prst="cube">
                <a:avLst>
                  <a:gd name="adj" fmla="val 2171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ube 12"/>
              <p:cNvSpPr/>
              <p:nvPr/>
            </p:nvSpPr>
            <p:spPr>
              <a:xfrm rot="10800000" flipV="1">
                <a:off x="304800" y="2438400"/>
                <a:ext cx="4320540" cy="1904999"/>
              </a:xfrm>
              <a:prstGeom prst="cube">
                <a:avLst>
                  <a:gd name="adj" fmla="val 21714"/>
                </a:avLst>
              </a:prstGeom>
              <a:solidFill>
                <a:schemeClr val="bg1">
                  <a:lumMod val="50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62000" y="4343400"/>
                <a:ext cx="2286000" cy="457200"/>
              </a:xfrm>
              <a:prstGeom prst="rect">
                <a:avLst/>
              </a:prstGeom>
              <a:noFill/>
            </p:spPr>
            <p:txBody>
              <a:bodyPr wrap="square" rtlCol="0">
                <a:spAutoFit/>
              </a:bodyPr>
              <a:lstStyle/>
              <a:p>
                <a:r>
                  <a:rPr lang="en-US" sz="2400" i="1" dirty="0">
                    <a:latin typeface="+mj-lt"/>
                  </a:rPr>
                  <a:t>z  </a:t>
                </a:r>
              </a:p>
            </p:txBody>
          </p:sp>
          <p:cxnSp>
            <p:nvCxnSpPr>
              <p:cNvPr id="15" name="Straight Arrow Connector 14"/>
              <p:cNvCxnSpPr/>
              <p:nvPr/>
            </p:nvCxnSpPr>
            <p:spPr>
              <a:xfrm>
                <a:off x="1143000" y="4648200"/>
                <a:ext cx="762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3840" y="4038600"/>
                <a:ext cx="2286000" cy="457200"/>
              </a:xfrm>
              <a:prstGeom prst="rect">
                <a:avLst/>
              </a:prstGeom>
              <a:noFill/>
            </p:spPr>
            <p:txBody>
              <a:bodyPr wrap="square" rtlCol="0">
                <a:spAutoFit/>
              </a:bodyPr>
              <a:lstStyle/>
              <a:p>
                <a:r>
                  <a:rPr lang="en-US" sz="2400" i="1" dirty="0">
                    <a:latin typeface="+mj-lt"/>
                  </a:rPr>
                  <a:t>x  </a:t>
                </a:r>
              </a:p>
            </p:txBody>
          </p:sp>
        </p:grpSp>
        <p:sp>
          <p:nvSpPr>
            <p:cNvPr id="11" name="TextBox 10"/>
            <p:cNvSpPr txBox="1"/>
            <p:nvPr/>
          </p:nvSpPr>
          <p:spPr>
            <a:xfrm>
              <a:off x="0" y="2971800"/>
              <a:ext cx="2286000" cy="457200"/>
            </a:xfrm>
            <a:prstGeom prst="rect">
              <a:avLst/>
            </a:prstGeom>
            <a:noFill/>
          </p:spPr>
          <p:txBody>
            <a:bodyPr wrap="square" rtlCol="0">
              <a:spAutoFit/>
            </a:bodyPr>
            <a:lstStyle/>
            <a:p>
              <a:r>
                <a:rPr lang="en-US" sz="2400" i="1" dirty="0">
                  <a:latin typeface="+mj-lt"/>
                </a:rPr>
                <a:t>y  </a:t>
              </a:r>
            </a:p>
          </p:txBody>
        </p:sp>
      </p:grpSp>
      <p:graphicFrame>
        <p:nvGraphicFramePr>
          <p:cNvPr id="17" name="Object 16"/>
          <p:cNvGraphicFramePr>
            <a:graphicFrameLocks noChangeAspect="1"/>
          </p:cNvGraphicFramePr>
          <p:nvPr>
            <p:extLst>
              <p:ext uri="{D42A27DB-BD31-4B8C-83A1-F6EECF244321}">
                <p14:modId xmlns:p14="http://schemas.microsoft.com/office/powerpoint/2010/main" val="1590803397"/>
              </p:ext>
            </p:extLst>
          </p:nvPr>
        </p:nvGraphicFramePr>
        <p:xfrm>
          <a:off x="5715001" y="762000"/>
          <a:ext cx="2014538" cy="2212478"/>
        </p:xfrm>
        <a:graphic>
          <a:graphicData uri="http://schemas.openxmlformats.org/presentationml/2006/ole">
            <mc:AlternateContent xmlns:mc="http://schemas.openxmlformats.org/markup-compatibility/2006">
              <mc:Choice xmlns:v="urn:schemas-microsoft-com:vml" Requires="v">
                <p:oleObj spid="_x0000_s194623" name="数式" r:id="rId5" imgW="583920" imgH="634680" progId="Equation.3">
                  <p:embed/>
                </p:oleObj>
              </mc:Choice>
              <mc:Fallback>
                <p:oleObj name="数式" r:id="rId5" imgW="583920" imgH="634680" progId="Equation.3">
                  <p:embed/>
                  <p:pic>
                    <p:nvPicPr>
                      <p:cNvPr id="0" name=""/>
                      <p:cNvPicPr>
                        <a:picLocks noChangeAspect="1" noChangeArrowheads="1"/>
                      </p:cNvPicPr>
                      <p:nvPr/>
                    </p:nvPicPr>
                    <p:blipFill>
                      <a:blip r:embed="rId6"/>
                      <a:srcRect/>
                      <a:stretch>
                        <a:fillRect/>
                      </a:stretch>
                    </p:blipFill>
                    <p:spPr bwMode="auto">
                      <a:xfrm>
                        <a:off x="5715001" y="762000"/>
                        <a:ext cx="2014538" cy="2212478"/>
                      </a:xfrm>
                      <a:prstGeom prst="rect">
                        <a:avLst/>
                      </a:prstGeom>
                      <a:noFill/>
                      <a:ln>
                        <a:noFill/>
                      </a:ln>
                    </p:spPr>
                  </p:pic>
                </p:oleObj>
              </mc:Fallback>
            </mc:AlternateContent>
          </a:graphicData>
        </a:graphic>
      </p:graphicFrame>
      <p:sp>
        <p:nvSpPr>
          <p:cNvPr id="19" name="Date Placeholder 18"/>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391130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Date Placeholder 4"/>
          <p:cNvSpPr>
            <a:spLocks noGrp="1"/>
          </p:cNvSpPr>
          <p:nvPr>
            <p:ph type="dt" sz="half" idx="10"/>
          </p:nvPr>
        </p:nvSpPr>
        <p:spPr/>
        <p:txBody>
          <a:bodyPr/>
          <a:lstStyle/>
          <a:p>
            <a:r>
              <a:rPr lang="en-US"/>
              <a:t>02/26/2020</a:t>
            </a:r>
            <a:endParaRPr lang="en-US" dirty="0"/>
          </a:p>
        </p:txBody>
      </p:sp>
      <p:sp>
        <p:nvSpPr>
          <p:cNvPr id="6" name="TextBox 5"/>
          <p:cNvSpPr txBox="1"/>
          <p:nvPr/>
        </p:nvSpPr>
        <p:spPr>
          <a:xfrm>
            <a:off x="685800" y="533400"/>
            <a:ext cx="7010400" cy="461665"/>
          </a:xfrm>
          <a:prstGeom prst="rect">
            <a:avLst/>
          </a:prstGeom>
          <a:noFill/>
        </p:spPr>
        <p:txBody>
          <a:bodyPr wrap="square" rtlCol="0">
            <a:spAutoFit/>
          </a:bodyPr>
          <a:lstStyle/>
          <a:p>
            <a:r>
              <a:rPr lang="en-US" sz="2400" dirty="0">
                <a:latin typeface="+mj-lt"/>
              </a:rPr>
              <a:t>Resonant cavity</a:t>
            </a:r>
          </a:p>
        </p:txBody>
      </p:sp>
      <p:grpSp>
        <p:nvGrpSpPr>
          <p:cNvPr id="7" name="Group 6"/>
          <p:cNvGrpSpPr/>
          <p:nvPr/>
        </p:nvGrpSpPr>
        <p:grpSpPr>
          <a:xfrm>
            <a:off x="0" y="1066800"/>
            <a:ext cx="4625340" cy="2362200"/>
            <a:chOff x="0" y="2286000"/>
            <a:chExt cx="4625340" cy="2362200"/>
          </a:xfrm>
        </p:grpSpPr>
        <p:grpSp>
          <p:nvGrpSpPr>
            <p:cNvPr id="8" name="Group 7"/>
            <p:cNvGrpSpPr/>
            <p:nvPr/>
          </p:nvGrpSpPr>
          <p:grpSpPr>
            <a:xfrm>
              <a:off x="243840" y="2286000"/>
              <a:ext cx="4381500" cy="2362200"/>
              <a:chOff x="243840" y="2438400"/>
              <a:chExt cx="4381500" cy="2362200"/>
            </a:xfrm>
          </p:grpSpPr>
          <p:sp>
            <p:nvSpPr>
              <p:cNvPr id="10" name="Cube 9"/>
              <p:cNvSpPr/>
              <p:nvPr/>
            </p:nvSpPr>
            <p:spPr>
              <a:xfrm rot="10800000" flipV="1">
                <a:off x="381000" y="2667001"/>
                <a:ext cx="4244340" cy="1447800"/>
              </a:xfrm>
              <a:prstGeom prst="cube">
                <a:avLst>
                  <a:gd name="adj" fmla="val 2171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be 10"/>
              <p:cNvSpPr/>
              <p:nvPr/>
            </p:nvSpPr>
            <p:spPr>
              <a:xfrm rot="10800000" flipV="1">
                <a:off x="304800" y="2438400"/>
                <a:ext cx="4320540" cy="1904999"/>
              </a:xfrm>
              <a:prstGeom prst="cube">
                <a:avLst>
                  <a:gd name="adj" fmla="val 21714"/>
                </a:avLst>
              </a:prstGeom>
              <a:solidFill>
                <a:schemeClr val="bg1">
                  <a:lumMod val="50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343400"/>
                <a:ext cx="2286000" cy="457200"/>
              </a:xfrm>
              <a:prstGeom prst="rect">
                <a:avLst/>
              </a:prstGeom>
              <a:noFill/>
            </p:spPr>
            <p:txBody>
              <a:bodyPr wrap="square" rtlCol="0">
                <a:spAutoFit/>
              </a:bodyPr>
              <a:lstStyle/>
              <a:p>
                <a:r>
                  <a:rPr lang="en-US" sz="2400" i="1" dirty="0">
                    <a:latin typeface="+mj-lt"/>
                  </a:rPr>
                  <a:t>z  </a:t>
                </a:r>
              </a:p>
            </p:txBody>
          </p:sp>
          <p:cxnSp>
            <p:nvCxnSpPr>
              <p:cNvPr id="13" name="Straight Arrow Connector 12"/>
              <p:cNvCxnSpPr/>
              <p:nvPr/>
            </p:nvCxnSpPr>
            <p:spPr>
              <a:xfrm>
                <a:off x="1143000" y="4648200"/>
                <a:ext cx="762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43840" y="4038600"/>
                <a:ext cx="2286000" cy="457200"/>
              </a:xfrm>
              <a:prstGeom prst="rect">
                <a:avLst/>
              </a:prstGeom>
              <a:noFill/>
            </p:spPr>
            <p:txBody>
              <a:bodyPr wrap="square" rtlCol="0">
                <a:spAutoFit/>
              </a:bodyPr>
              <a:lstStyle/>
              <a:p>
                <a:r>
                  <a:rPr lang="en-US" sz="2400" i="1" dirty="0">
                    <a:latin typeface="+mj-lt"/>
                  </a:rPr>
                  <a:t>x  </a:t>
                </a:r>
              </a:p>
            </p:txBody>
          </p:sp>
        </p:grpSp>
        <p:sp>
          <p:nvSpPr>
            <p:cNvPr id="9" name="TextBox 8"/>
            <p:cNvSpPr txBox="1"/>
            <p:nvPr/>
          </p:nvSpPr>
          <p:spPr>
            <a:xfrm>
              <a:off x="0" y="2971800"/>
              <a:ext cx="2286000" cy="457200"/>
            </a:xfrm>
            <a:prstGeom prst="rect">
              <a:avLst/>
            </a:prstGeom>
            <a:noFill/>
          </p:spPr>
          <p:txBody>
            <a:bodyPr wrap="square" rtlCol="0">
              <a:spAutoFit/>
            </a:bodyPr>
            <a:lstStyle/>
            <a:p>
              <a:r>
                <a:rPr lang="en-US" sz="2400" i="1" dirty="0">
                  <a:latin typeface="+mj-lt"/>
                </a:rPr>
                <a:t>y  </a:t>
              </a:r>
            </a:p>
          </p:txBody>
        </p:sp>
      </p:grpSp>
      <p:graphicFrame>
        <p:nvGraphicFramePr>
          <p:cNvPr id="15" name="Object 14"/>
          <p:cNvGraphicFramePr>
            <a:graphicFrameLocks noChangeAspect="1"/>
          </p:cNvGraphicFramePr>
          <p:nvPr>
            <p:extLst>
              <p:ext uri="{D42A27DB-BD31-4B8C-83A1-F6EECF244321}">
                <p14:modId xmlns:p14="http://schemas.microsoft.com/office/powerpoint/2010/main" val="1062295462"/>
              </p:ext>
            </p:extLst>
          </p:nvPr>
        </p:nvGraphicFramePr>
        <p:xfrm>
          <a:off x="5715001" y="762000"/>
          <a:ext cx="2014538" cy="2212478"/>
        </p:xfrm>
        <a:graphic>
          <a:graphicData uri="http://schemas.openxmlformats.org/presentationml/2006/ole">
            <mc:AlternateContent xmlns:mc="http://schemas.openxmlformats.org/markup-compatibility/2006">
              <mc:Choice xmlns:v="urn:schemas-microsoft-com:vml" Requires="v">
                <p:oleObj spid="_x0000_s195646" name="数式" r:id="rId3" imgW="583920" imgH="634680" progId="Equation.3">
                  <p:embed/>
                </p:oleObj>
              </mc:Choice>
              <mc:Fallback>
                <p:oleObj name="数式" r:id="rId3" imgW="583920" imgH="634680" progId="Equation.3">
                  <p:embed/>
                  <p:pic>
                    <p:nvPicPr>
                      <p:cNvPr id="0" name=""/>
                      <p:cNvPicPr>
                        <a:picLocks noChangeAspect="1" noChangeArrowheads="1"/>
                      </p:cNvPicPr>
                      <p:nvPr/>
                    </p:nvPicPr>
                    <p:blipFill>
                      <a:blip r:embed="rId4"/>
                      <a:srcRect/>
                      <a:stretch>
                        <a:fillRect/>
                      </a:stretch>
                    </p:blipFill>
                    <p:spPr bwMode="auto">
                      <a:xfrm>
                        <a:off x="5715001" y="762000"/>
                        <a:ext cx="2014538" cy="2212478"/>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453244183"/>
              </p:ext>
            </p:extLst>
          </p:nvPr>
        </p:nvGraphicFramePr>
        <p:xfrm>
          <a:off x="2232025" y="3624263"/>
          <a:ext cx="5845175" cy="2395537"/>
        </p:xfrm>
        <a:graphic>
          <a:graphicData uri="http://schemas.openxmlformats.org/presentationml/2006/ole">
            <mc:AlternateContent xmlns:mc="http://schemas.openxmlformats.org/markup-compatibility/2006">
              <mc:Choice xmlns:v="urn:schemas-microsoft-com:vml" Requires="v">
                <p:oleObj spid="_x0000_s195647" name="数式" r:id="rId5" imgW="2501640" imgH="1015920" progId="Equation.3">
                  <p:embed/>
                </p:oleObj>
              </mc:Choice>
              <mc:Fallback>
                <p:oleObj name="数式" r:id="rId5" imgW="2501640" imgH="1015920" progId="Equation.3">
                  <p:embed/>
                  <p:pic>
                    <p:nvPicPr>
                      <p:cNvPr id="0" name=""/>
                      <p:cNvPicPr>
                        <a:picLocks noChangeAspect="1" noChangeArrowheads="1"/>
                      </p:cNvPicPr>
                      <p:nvPr/>
                    </p:nvPicPr>
                    <p:blipFill>
                      <a:blip r:embed="rId6"/>
                      <a:srcRect/>
                      <a:stretch>
                        <a:fillRect/>
                      </a:stretch>
                    </p:blipFill>
                    <p:spPr bwMode="auto">
                      <a:xfrm>
                        <a:off x="2232025" y="3624263"/>
                        <a:ext cx="5845175" cy="23955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92762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3103178" y="2444445"/>
            <a:ext cx="356188" cy="461665"/>
          </a:xfrm>
          <a:prstGeom prst="rect">
            <a:avLst/>
          </a:prstGeom>
          <a:noFill/>
        </p:spPr>
        <p:txBody>
          <a:bodyPr wrap="none" rtlCol="0">
            <a:spAutoFit/>
          </a:bodyPr>
          <a:lstStyle/>
          <a:p>
            <a:r>
              <a:rPr lang="en-US" sz="2400" b="1" dirty="0">
                <a:latin typeface="+mj-lt"/>
              </a:rPr>
              <a:t>k</a:t>
            </a:r>
          </a:p>
        </p:txBody>
      </p:sp>
      <p:sp>
        <p:nvSpPr>
          <p:cNvPr id="6" name="Can 5"/>
          <p:cNvSpPr/>
          <p:nvPr/>
        </p:nvSpPr>
        <p:spPr>
          <a:xfrm>
            <a:off x="2286000" y="533400"/>
            <a:ext cx="1219200" cy="2590800"/>
          </a:xfrm>
          <a:prstGeom prst="can">
            <a:avLst/>
          </a:prstGeom>
          <a:solidFill>
            <a:srgbClr val="FFC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Can 4"/>
          <p:cNvSpPr/>
          <p:nvPr/>
        </p:nvSpPr>
        <p:spPr>
          <a:xfrm>
            <a:off x="2590800" y="609600"/>
            <a:ext cx="533400" cy="2362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26075"/>
            <a:ext cx="8991600" cy="461665"/>
          </a:xfrm>
          <a:prstGeom prst="rect">
            <a:avLst/>
          </a:prstGeom>
          <a:noFill/>
        </p:spPr>
        <p:txBody>
          <a:bodyPr wrap="square" rtlCol="0">
            <a:spAutoFit/>
          </a:bodyPr>
          <a:lstStyle/>
          <a:p>
            <a:r>
              <a:rPr lang="en-US" sz="2400" dirty="0">
                <a:latin typeface="+mj-lt"/>
              </a:rPr>
              <a:t>Wave guides – dielectric media with one or more metal boundary</a:t>
            </a:r>
          </a:p>
        </p:txBody>
      </p:sp>
      <p:sp>
        <p:nvSpPr>
          <p:cNvPr id="8" name="Can 7"/>
          <p:cNvSpPr/>
          <p:nvPr/>
        </p:nvSpPr>
        <p:spPr>
          <a:xfrm>
            <a:off x="6705600" y="533400"/>
            <a:ext cx="1371600" cy="2667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 y="1295400"/>
            <a:ext cx="2362200" cy="830997"/>
          </a:xfrm>
          <a:prstGeom prst="rect">
            <a:avLst/>
          </a:prstGeom>
          <a:noFill/>
        </p:spPr>
        <p:txBody>
          <a:bodyPr wrap="square" rtlCol="0">
            <a:spAutoFit/>
          </a:bodyPr>
          <a:lstStyle/>
          <a:p>
            <a:r>
              <a:rPr lang="en-US" sz="2400" dirty="0">
                <a:latin typeface="+mj-lt"/>
              </a:rPr>
              <a:t>Coaxial cable</a:t>
            </a:r>
          </a:p>
          <a:p>
            <a:r>
              <a:rPr lang="en-US" sz="2400" dirty="0">
                <a:latin typeface="+mj-lt"/>
              </a:rPr>
              <a:t>   TEM modes</a:t>
            </a:r>
          </a:p>
        </p:txBody>
      </p:sp>
      <p:sp>
        <p:nvSpPr>
          <p:cNvPr id="10" name="TextBox 9"/>
          <p:cNvSpPr txBox="1"/>
          <p:nvPr/>
        </p:nvSpPr>
        <p:spPr>
          <a:xfrm>
            <a:off x="3886200" y="1375201"/>
            <a:ext cx="3276600" cy="830997"/>
          </a:xfrm>
          <a:prstGeom prst="rect">
            <a:avLst/>
          </a:prstGeom>
          <a:noFill/>
        </p:spPr>
        <p:txBody>
          <a:bodyPr wrap="square" rtlCol="0">
            <a:spAutoFit/>
          </a:bodyPr>
          <a:lstStyle/>
          <a:p>
            <a:r>
              <a:rPr lang="en-US" sz="2400" dirty="0">
                <a:latin typeface="+mj-lt"/>
              </a:rPr>
              <a:t>Simple optical pipe</a:t>
            </a:r>
          </a:p>
          <a:p>
            <a:r>
              <a:rPr lang="en-US" sz="2400" dirty="0">
                <a:latin typeface="+mj-lt"/>
              </a:rPr>
              <a:t>   TE or TM modes</a:t>
            </a:r>
          </a:p>
        </p:txBody>
      </p:sp>
      <p:sp>
        <p:nvSpPr>
          <p:cNvPr id="11" name="TextBox 10"/>
          <p:cNvSpPr txBox="1"/>
          <p:nvPr/>
        </p:nvSpPr>
        <p:spPr>
          <a:xfrm>
            <a:off x="342900" y="3396343"/>
            <a:ext cx="8458200" cy="2677656"/>
          </a:xfrm>
          <a:prstGeom prst="rect">
            <a:avLst/>
          </a:prstGeom>
          <a:noFill/>
        </p:spPr>
        <p:txBody>
          <a:bodyPr wrap="square" rtlCol="0">
            <a:spAutoFit/>
          </a:bodyPr>
          <a:lstStyle/>
          <a:p>
            <a:r>
              <a:rPr lang="en-US" sz="2400" dirty="0">
                <a:latin typeface="+mj-lt"/>
              </a:rPr>
              <a:t>Waveguide terminology</a:t>
            </a:r>
          </a:p>
          <a:p>
            <a:pPr marL="800100" lvl="1" indent="-342900">
              <a:buFont typeface="Arial" pitchFamily="34" charset="0"/>
              <a:buChar char="•"/>
            </a:pPr>
            <a:r>
              <a:rPr lang="en-US" sz="2400" dirty="0">
                <a:latin typeface="+mj-lt"/>
              </a:rPr>
              <a:t>TEM:  transverse electric and magnetic (both E and H fields are perpendicular to wave propagation direction)</a:t>
            </a:r>
          </a:p>
          <a:p>
            <a:pPr marL="800100" lvl="1" indent="-342900">
              <a:buFont typeface="Arial" pitchFamily="34" charset="0"/>
              <a:buChar char="•"/>
            </a:pPr>
            <a:r>
              <a:rPr lang="en-US" sz="2400" dirty="0">
                <a:latin typeface="+mj-lt"/>
              </a:rPr>
              <a:t>TM: transverse magnetic (H field is perpendicular to wave propagation direction)</a:t>
            </a:r>
          </a:p>
          <a:p>
            <a:pPr marL="800100" lvl="1" indent="-342900">
              <a:buFont typeface="Arial" pitchFamily="34" charset="0"/>
              <a:buChar char="•"/>
            </a:pPr>
            <a:r>
              <a:rPr lang="en-US" sz="2400" dirty="0">
                <a:latin typeface="+mj-lt"/>
              </a:rPr>
              <a:t>TE: transverse electric (E field is perpendicular to wave propagation direction)</a:t>
            </a:r>
          </a:p>
        </p:txBody>
      </p:sp>
      <p:cxnSp>
        <p:nvCxnSpPr>
          <p:cNvPr id="13" name="Straight Arrow Connector 12"/>
          <p:cNvCxnSpPr/>
          <p:nvPr/>
        </p:nvCxnSpPr>
        <p:spPr>
          <a:xfrm>
            <a:off x="3124200" y="2895600"/>
            <a:ext cx="3810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124200" y="2514600"/>
            <a:ext cx="0" cy="3810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505200" y="2596845"/>
            <a:ext cx="389850" cy="461665"/>
          </a:xfrm>
          <a:prstGeom prst="rect">
            <a:avLst/>
          </a:prstGeom>
          <a:noFill/>
        </p:spPr>
        <p:txBody>
          <a:bodyPr wrap="none" rtlCol="0">
            <a:spAutoFit/>
          </a:bodyPr>
          <a:lstStyle/>
          <a:p>
            <a:r>
              <a:rPr lang="en-US" sz="2400" b="1" dirty="0">
                <a:solidFill>
                  <a:srgbClr val="FF0000"/>
                </a:solidFill>
                <a:latin typeface="+mj-lt"/>
              </a:rPr>
              <a:t>E</a:t>
            </a:r>
          </a:p>
        </p:txBody>
      </p:sp>
      <p:cxnSp>
        <p:nvCxnSpPr>
          <p:cNvPr id="18" name="Straight Arrow Connector 17"/>
          <p:cNvCxnSpPr/>
          <p:nvPr/>
        </p:nvCxnSpPr>
        <p:spPr>
          <a:xfrm flipH="1">
            <a:off x="2857500" y="2895600"/>
            <a:ext cx="287721" cy="169291"/>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962950" y="2895600"/>
            <a:ext cx="407484" cy="461665"/>
          </a:xfrm>
          <a:prstGeom prst="rect">
            <a:avLst/>
          </a:prstGeom>
          <a:noFill/>
        </p:spPr>
        <p:txBody>
          <a:bodyPr wrap="none" rtlCol="0">
            <a:spAutoFit/>
          </a:bodyPr>
          <a:lstStyle/>
          <a:p>
            <a:r>
              <a:rPr lang="en-US" sz="2400" b="1" dirty="0">
                <a:solidFill>
                  <a:srgbClr val="00B050"/>
                </a:solidFill>
                <a:latin typeface="+mj-lt"/>
              </a:rPr>
              <a:t>H</a:t>
            </a:r>
          </a:p>
        </p:txBody>
      </p:sp>
      <p:sp>
        <p:nvSpPr>
          <p:cNvPr id="21" name="TextBox 20"/>
          <p:cNvSpPr txBox="1"/>
          <p:nvPr/>
        </p:nvSpPr>
        <p:spPr>
          <a:xfrm>
            <a:off x="7447161" y="1866900"/>
            <a:ext cx="356188" cy="461665"/>
          </a:xfrm>
          <a:prstGeom prst="rect">
            <a:avLst/>
          </a:prstGeom>
          <a:noFill/>
        </p:spPr>
        <p:txBody>
          <a:bodyPr wrap="none" rtlCol="0">
            <a:spAutoFit/>
          </a:bodyPr>
          <a:lstStyle/>
          <a:p>
            <a:r>
              <a:rPr lang="en-US" sz="2400" b="1" dirty="0">
                <a:latin typeface="+mj-lt"/>
              </a:rPr>
              <a:t>k</a:t>
            </a:r>
          </a:p>
        </p:txBody>
      </p:sp>
      <p:cxnSp>
        <p:nvCxnSpPr>
          <p:cNvPr id="22" name="Straight Arrow Connector 21"/>
          <p:cNvCxnSpPr/>
          <p:nvPr/>
        </p:nvCxnSpPr>
        <p:spPr>
          <a:xfrm flipV="1">
            <a:off x="7391400" y="1790699"/>
            <a:ext cx="0" cy="495301"/>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4392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24091-FCF3-4293-BB59-6F61DD8F8DED}"/>
              </a:ext>
            </a:extLst>
          </p:cNvPr>
          <p:cNvSpPr>
            <a:spLocks noGrp="1"/>
          </p:cNvSpPr>
          <p:nvPr>
            <p:ph type="dt" sz="half" idx="10"/>
          </p:nvPr>
        </p:nvSpPr>
        <p:spPr/>
        <p:txBody>
          <a:bodyPr/>
          <a:lstStyle/>
          <a:p>
            <a:r>
              <a:rPr lang="en-US"/>
              <a:t>02/26/2020</a:t>
            </a:r>
            <a:endParaRPr lang="en-US" dirty="0"/>
          </a:p>
        </p:txBody>
      </p:sp>
      <p:sp>
        <p:nvSpPr>
          <p:cNvPr id="3" name="Footer Placeholder 2">
            <a:extLst>
              <a:ext uri="{FF2B5EF4-FFF2-40B4-BE49-F238E27FC236}">
                <a16:creationId xmlns:a16="http://schemas.microsoft.com/office/drawing/2014/main" id="{C6A2385B-3225-4E22-8975-1989A34746A4}"/>
              </a:ext>
            </a:extLst>
          </p:cNvPr>
          <p:cNvSpPr>
            <a:spLocks noGrp="1"/>
          </p:cNvSpPr>
          <p:nvPr>
            <p:ph type="ftr" sz="quarter" idx="11"/>
          </p:nvPr>
        </p:nvSpPr>
        <p:spPr/>
        <p:txBody>
          <a:bodyPr/>
          <a:lstStyle/>
          <a:p>
            <a:r>
              <a:rPr lang="en-US"/>
              <a:t>PHY 712  Spring 2020 -- Lecture 19</a:t>
            </a:r>
            <a:endParaRPr lang="en-US" dirty="0"/>
          </a:p>
        </p:txBody>
      </p:sp>
      <p:sp>
        <p:nvSpPr>
          <p:cNvPr id="4" name="Slide Number Placeholder 3">
            <a:extLst>
              <a:ext uri="{FF2B5EF4-FFF2-40B4-BE49-F238E27FC236}">
                <a16:creationId xmlns:a16="http://schemas.microsoft.com/office/drawing/2014/main" id="{9ED64914-BF79-4BB5-B3A4-BF1B13A52DE2}"/>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E27D90F2-A7FB-4D73-8FA0-68D7F0E80CC7}"/>
              </a:ext>
            </a:extLst>
          </p:cNvPr>
          <p:cNvSpPr txBox="1"/>
          <p:nvPr/>
        </p:nvSpPr>
        <p:spPr>
          <a:xfrm>
            <a:off x="76200" y="228600"/>
            <a:ext cx="8839200" cy="6063198"/>
          </a:xfrm>
          <a:prstGeom prst="rect">
            <a:avLst/>
          </a:prstGeom>
          <a:noFill/>
        </p:spPr>
        <p:txBody>
          <a:bodyPr wrap="square" rtlCol="0">
            <a:spAutoFit/>
          </a:bodyPr>
          <a:lstStyle/>
          <a:p>
            <a:r>
              <a:rPr lang="en-US" sz="2400" b="1" dirty="0"/>
              <a:t>Next week --</a:t>
            </a:r>
          </a:p>
          <a:p>
            <a:r>
              <a:rPr lang="en-US" sz="2400" b="1" dirty="0"/>
              <a:t>Colloquium: “Changes in Blood Clot Structure and Mechanics in Cardiovascular and Thromboembolic Diseases”</a:t>
            </a:r>
          </a:p>
          <a:p>
            <a:endParaRPr lang="en-US" sz="800" dirty="0"/>
          </a:p>
          <a:p>
            <a:r>
              <a:rPr lang="en-US" sz="2400" dirty="0"/>
              <a:t>Dr. Stephen Baker, Teacher Scholar Postdoctoral Fellow</a:t>
            </a:r>
            <a:br>
              <a:rPr lang="en-US" sz="2400" dirty="0"/>
            </a:br>
            <a:r>
              <a:rPr lang="en-US" sz="2400" dirty="0"/>
              <a:t>WFU  Physics</a:t>
            </a:r>
            <a:br>
              <a:rPr lang="en-US" sz="2400" dirty="0"/>
            </a:br>
            <a:r>
              <a:rPr lang="en-US" sz="800" dirty="0"/>
              <a:t> </a:t>
            </a:r>
            <a:br>
              <a:rPr lang="en-US" sz="2400" dirty="0"/>
            </a:br>
            <a:r>
              <a:rPr lang="en-US" sz="2400" dirty="0"/>
              <a:t>George P. Williams, Jr. Lecture Hall, (Olin 101)</a:t>
            </a:r>
            <a:br>
              <a:rPr lang="en-US" sz="2400" dirty="0"/>
            </a:br>
            <a:r>
              <a:rPr lang="en-US" sz="2400" dirty="0"/>
              <a:t>Wednesday, March 4, 2020 at 3:00 PM</a:t>
            </a:r>
          </a:p>
          <a:p>
            <a:endParaRPr lang="en-US" sz="800" dirty="0"/>
          </a:p>
          <a:p>
            <a:r>
              <a:rPr lang="en-US" dirty="0"/>
              <a:t>There will be a reception in the Olin Lounge at approximately 4 PM following the colloquium. All interested persons are cordially invited to attend.</a:t>
            </a:r>
          </a:p>
          <a:p>
            <a:endParaRPr lang="en-US" sz="800" dirty="0"/>
          </a:p>
          <a:p>
            <a:r>
              <a:rPr lang="en-US" sz="1600" dirty="0"/>
              <a:t>ABSTRACT  Studies in recent years have shown blood clot structure and mechanical properties to be a novel risk factor for cardiovascular diseases, the leading cause of morbidity and mortality worldwide. As a result, we need to better understand how the structural and mechanical properties of blood clots from patients with cardiovascular disease are different from those of healthy individuals. To study these properties, we need to determine how they change at different length scales. On the nano- and microscale, an atomic force microscope is an extremely versatile piece of equipment that can be used for nanometer to micrometer scale imaging, normal force unfolding of single molecules, or even novel lateral force techniques. </a:t>
            </a:r>
          </a:p>
        </p:txBody>
      </p:sp>
    </p:spTree>
    <p:extLst>
      <p:ext uri="{BB962C8B-B14F-4D97-AF65-F5344CB8AC3E}">
        <p14:creationId xmlns:p14="http://schemas.microsoft.com/office/powerpoint/2010/main" val="2618161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Can 4"/>
          <p:cNvSpPr/>
          <p:nvPr/>
        </p:nvSpPr>
        <p:spPr>
          <a:xfrm>
            <a:off x="1524000" y="914400"/>
            <a:ext cx="533400" cy="2362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1219200" y="838200"/>
            <a:ext cx="1219200" cy="2590800"/>
          </a:xfrm>
          <a:prstGeom prst="can">
            <a:avLst/>
          </a:prstGeom>
          <a:solidFill>
            <a:srgbClr val="FFC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0" y="304800"/>
            <a:ext cx="5791200" cy="461665"/>
          </a:xfrm>
          <a:prstGeom prst="rect">
            <a:avLst/>
          </a:prstGeom>
          <a:noFill/>
        </p:spPr>
        <p:txBody>
          <a:bodyPr wrap="square" rtlCol="0">
            <a:spAutoFit/>
          </a:bodyPr>
          <a:lstStyle/>
          <a:p>
            <a:r>
              <a:rPr lang="en-US" sz="2400" dirty="0">
                <a:latin typeface="+mj-lt"/>
              </a:rPr>
              <a:t>Wave guides</a:t>
            </a:r>
          </a:p>
        </p:txBody>
      </p:sp>
      <p:sp>
        <p:nvSpPr>
          <p:cNvPr id="9" name="TextBox 8"/>
          <p:cNvSpPr txBox="1"/>
          <p:nvPr/>
        </p:nvSpPr>
        <p:spPr>
          <a:xfrm>
            <a:off x="762000" y="3962400"/>
            <a:ext cx="2362200" cy="830997"/>
          </a:xfrm>
          <a:prstGeom prst="rect">
            <a:avLst/>
          </a:prstGeom>
          <a:noFill/>
        </p:spPr>
        <p:txBody>
          <a:bodyPr wrap="square" rtlCol="0">
            <a:spAutoFit/>
          </a:bodyPr>
          <a:lstStyle/>
          <a:p>
            <a:r>
              <a:rPr lang="en-US" sz="2400" dirty="0">
                <a:latin typeface="+mj-lt"/>
              </a:rPr>
              <a:t>Coaxial cable</a:t>
            </a:r>
          </a:p>
          <a:p>
            <a:r>
              <a:rPr lang="en-US" sz="2400" dirty="0">
                <a:latin typeface="+mj-lt"/>
              </a:rPr>
              <a:t>   TEM modes</a:t>
            </a:r>
          </a:p>
        </p:txBody>
      </p:sp>
      <p:grpSp>
        <p:nvGrpSpPr>
          <p:cNvPr id="31" name="Group 30"/>
          <p:cNvGrpSpPr/>
          <p:nvPr/>
        </p:nvGrpSpPr>
        <p:grpSpPr>
          <a:xfrm>
            <a:off x="3810000" y="535632"/>
            <a:ext cx="5562600" cy="3607416"/>
            <a:chOff x="3810000" y="535632"/>
            <a:chExt cx="5562600" cy="3607416"/>
          </a:xfrm>
        </p:grpSpPr>
        <p:grpSp>
          <p:nvGrpSpPr>
            <p:cNvPr id="13" name="Group 12"/>
            <p:cNvGrpSpPr/>
            <p:nvPr/>
          </p:nvGrpSpPr>
          <p:grpSpPr>
            <a:xfrm>
              <a:off x="3810000" y="1402080"/>
              <a:ext cx="2743200" cy="2740968"/>
              <a:chOff x="3886200" y="304800"/>
              <a:chExt cx="2743200" cy="2740968"/>
            </a:xfrm>
          </p:grpSpPr>
          <p:sp>
            <p:nvSpPr>
              <p:cNvPr id="11" name="Oval 10"/>
              <p:cNvSpPr/>
              <p:nvPr/>
            </p:nvSpPr>
            <p:spPr>
              <a:xfrm>
                <a:off x="4953000" y="1371600"/>
                <a:ext cx="609600" cy="6096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nut 11"/>
              <p:cNvSpPr/>
              <p:nvPr/>
            </p:nvSpPr>
            <p:spPr>
              <a:xfrm>
                <a:off x="3886200" y="304800"/>
                <a:ext cx="2743200" cy="2740968"/>
              </a:xfrm>
              <a:prstGeom prst="donut">
                <a:avLst>
                  <a:gd name="adj" fmla="val 14436"/>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4" name="TextBox 13"/>
            <p:cNvSpPr txBox="1"/>
            <p:nvPr/>
          </p:nvSpPr>
          <p:spPr>
            <a:xfrm>
              <a:off x="4495800" y="535632"/>
              <a:ext cx="4876800" cy="461665"/>
            </a:xfrm>
            <a:prstGeom prst="rect">
              <a:avLst/>
            </a:prstGeom>
            <a:noFill/>
          </p:spPr>
          <p:txBody>
            <a:bodyPr wrap="square" rtlCol="0">
              <a:spAutoFit/>
            </a:bodyPr>
            <a:lstStyle/>
            <a:p>
              <a:r>
                <a:rPr lang="en-US" sz="2400" dirty="0">
                  <a:latin typeface="+mj-lt"/>
                </a:rPr>
                <a:t>Top view:</a:t>
              </a:r>
            </a:p>
          </p:txBody>
        </p:sp>
        <p:cxnSp>
          <p:nvCxnSpPr>
            <p:cNvPr id="19" name="Straight Arrow Connector 18"/>
            <p:cNvCxnSpPr>
              <a:endCxn id="11" idx="7"/>
            </p:cNvCxnSpPr>
            <p:nvPr/>
          </p:nvCxnSpPr>
          <p:spPr>
            <a:xfrm flipV="1">
              <a:off x="5181600" y="2558154"/>
              <a:ext cx="215526" cy="185046"/>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181600" y="2772564"/>
              <a:ext cx="838200" cy="305916"/>
            </a:xfrm>
            <a:prstGeom prst="straightConnector1">
              <a:avLst/>
            </a:prstGeom>
            <a:ln w="25400">
              <a:solidFill>
                <a:srgbClr val="CCCC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181600" y="2095500"/>
              <a:ext cx="685800" cy="461665"/>
            </a:xfrm>
            <a:prstGeom prst="rect">
              <a:avLst/>
            </a:prstGeom>
            <a:noFill/>
          </p:spPr>
          <p:txBody>
            <a:bodyPr wrap="square" rtlCol="0">
              <a:spAutoFit/>
            </a:bodyPr>
            <a:lstStyle/>
            <a:p>
              <a:r>
                <a:rPr lang="en-US" sz="2400" i="1" dirty="0">
                  <a:latin typeface="+mj-lt"/>
                </a:rPr>
                <a:t>a</a:t>
              </a:r>
            </a:p>
          </p:txBody>
        </p:sp>
        <p:sp>
          <p:nvSpPr>
            <p:cNvPr id="25" name="TextBox 24"/>
            <p:cNvSpPr txBox="1"/>
            <p:nvPr/>
          </p:nvSpPr>
          <p:spPr>
            <a:xfrm>
              <a:off x="5791200" y="2662535"/>
              <a:ext cx="685800" cy="461665"/>
            </a:xfrm>
            <a:prstGeom prst="rect">
              <a:avLst/>
            </a:prstGeom>
            <a:noFill/>
          </p:spPr>
          <p:txBody>
            <a:bodyPr wrap="square" rtlCol="0">
              <a:spAutoFit/>
            </a:bodyPr>
            <a:lstStyle/>
            <a:p>
              <a:r>
                <a:rPr lang="en-US" sz="2400" i="1" dirty="0">
                  <a:latin typeface="+mj-lt"/>
                </a:rPr>
                <a:t>b</a:t>
              </a:r>
            </a:p>
          </p:txBody>
        </p:sp>
        <p:sp>
          <p:nvSpPr>
            <p:cNvPr id="26" name="TextBox 25"/>
            <p:cNvSpPr txBox="1"/>
            <p:nvPr/>
          </p:nvSpPr>
          <p:spPr>
            <a:xfrm>
              <a:off x="4533900" y="1864667"/>
              <a:ext cx="1981200" cy="461665"/>
            </a:xfrm>
            <a:prstGeom prst="rect">
              <a:avLst/>
            </a:prstGeom>
            <a:noFill/>
          </p:spPr>
          <p:txBody>
            <a:bodyPr wrap="square" rtlCol="0">
              <a:spAutoFit/>
            </a:bodyPr>
            <a:lstStyle/>
            <a:p>
              <a:r>
                <a:rPr lang="en-US" sz="2400" dirty="0">
                  <a:latin typeface="Symbol" pitchFamily="18" charset="2"/>
                </a:rPr>
                <a:t>m e</a:t>
              </a:r>
            </a:p>
          </p:txBody>
        </p:sp>
      </p:grpSp>
      <p:cxnSp>
        <p:nvCxnSpPr>
          <p:cNvPr id="28" name="Straight Arrow Connector 27"/>
          <p:cNvCxnSpPr/>
          <p:nvPr/>
        </p:nvCxnSpPr>
        <p:spPr>
          <a:xfrm flipV="1">
            <a:off x="2667000" y="1402080"/>
            <a:ext cx="0" cy="152344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743200" y="1864667"/>
            <a:ext cx="381000" cy="461665"/>
          </a:xfrm>
          <a:prstGeom prst="rect">
            <a:avLst/>
          </a:prstGeom>
          <a:noFill/>
        </p:spPr>
        <p:txBody>
          <a:bodyPr wrap="square" rtlCol="0">
            <a:spAutoFit/>
          </a:bodyPr>
          <a:lstStyle/>
          <a:p>
            <a:r>
              <a:rPr lang="en-US" sz="2400" i="1" dirty="0">
                <a:latin typeface="+mj-lt"/>
              </a:rPr>
              <a:t>z</a:t>
            </a:r>
          </a:p>
        </p:txBody>
      </p:sp>
      <p:graphicFrame>
        <p:nvGraphicFramePr>
          <p:cNvPr id="30" name="Object 29"/>
          <p:cNvGraphicFramePr>
            <a:graphicFrameLocks noChangeAspect="1"/>
          </p:cNvGraphicFramePr>
          <p:nvPr>
            <p:extLst>
              <p:ext uri="{D42A27DB-BD31-4B8C-83A1-F6EECF244321}">
                <p14:modId xmlns:p14="http://schemas.microsoft.com/office/powerpoint/2010/main" val="2906856682"/>
              </p:ext>
            </p:extLst>
          </p:nvPr>
        </p:nvGraphicFramePr>
        <p:xfrm>
          <a:off x="792480" y="5013960"/>
          <a:ext cx="6696075" cy="1443037"/>
        </p:xfrm>
        <a:graphic>
          <a:graphicData uri="http://schemas.openxmlformats.org/presentationml/2006/ole">
            <mc:AlternateContent xmlns:mc="http://schemas.openxmlformats.org/markup-compatibility/2006">
              <mc:Choice xmlns:v="urn:schemas-microsoft-com:vml" Requires="v">
                <p:oleObj spid="_x0000_s176165" name="数式" r:id="rId3" imgW="3098520" imgH="660240" progId="Equation.3">
                  <p:embed/>
                </p:oleObj>
              </mc:Choice>
              <mc:Fallback>
                <p:oleObj name="数式" r:id="rId3" imgW="3098520" imgH="660240" progId="Equation.3">
                  <p:embed/>
                  <p:pic>
                    <p:nvPicPr>
                      <p:cNvPr id="0" name=""/>
                      <p:cNvPicPr>
                        <a:picLocks noChangeAspect="1" noChangeArrowheads="1"/>
                      </p:cNvPicPr>
                      <p:nvPr/>
                    </p:nvPicPr>
                    <p:blipFill>
                      <a:blip r:embed="rId4"/>
                      <a:srcRect/>
                      <a:stretch>
                        <a:fillRect/>
                      </a:stretch>
                    </p:blipFill>
                    <p:spPr bwMode="auto">
                      <a:xfrm>
                        <a:off x="792480" y="5013960"/>
                        <a:ext cx="6696075" cy="144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4343400" y="4198203"/>
            <a:ext cx="3962400" cy="830997"/>
          </a:xfrm>
          <a:prstGeom prst="rect">
            <a:avLst/>
          </a:prstGeom>
          <a:noFill/>
        </p:spPr>
        <p:txBody>
          <a:bodyPr wrap="square" rtlCol="0">
            <a:spAutoFit/>
          </a:bodyPr>
          <a:lstStyle/>
          <a:p>
            <a:r>
              <a:rPr lang="en-US" sz="2400" dirty="0">
                <a:latin typeface="+mj-lt"/>
              </a:rPr>
              <a:t>(following problem 8.2 in Jackson’s text)</a:t>
            </a:r>
          </a:p>
        </p:txBody>
      </p:sp>
      <p:sp>
        <p:nvSpPr>
          <p:cNvPr id="10" name="TextBox 9"/>
          <p:cNvSpPr txBox="1"/>
          <p:nvPr/>
        </p:nvSpPr>
        <p:spPr>
          <a:xfrm>
            <a:off x="6705600" y="1864667"/>
            <a:ext cx="2438400" cy="1200329"/>
          </a:xfrm>
          <a:prstGeom prst="rect">
            <a:avLst/>
          </a:prstGeom>
          <a:noFill/>
        </p:spPr>
        <p:txBody>
          <a:bodyPr wrap="square" rtlCol="0">
            <a:spAutoFit/>
          </a:bodyPr>
          <a:lstStyle/>
          <a:p>
            <a:r>
              <a:rPr lang="en-US" sz="2400" dirty="0">
                <a:latin typeface="+mj-lt"/>
              </a:rPr>
              <a:t>Inside medium, </a:t>
            </a:r>
            <a:r>
              <a:rPr lang="en-US" sz="2400" dirty="0">
                <a:latin typeface="Symbol" pitchFamily="18" charset="2"/>
              </a:rPr>
              <a:t>m e</a:t>
            </a:r>
            <a:r>
              <a:rPr lang="en-US" sz="2400" dirty="0">
                <a:latin typeface="+mj-lt"/>
              </a:rPr>
              <a:t> assumed to be real</a:t>
            </a:r>
          </a:p>
        </p:txBody>
      </p:sp>
      <p:sp>
        <p:nvSpPr>
          <p:cNvPr id="15" name="Date Placeholder 14"/>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2764392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457200" y="150167"/>
            <a:ext cx="8229600" cy="461665"/>
          </a:xfrm>
          <a:prstGeom prst="rect">
            <a:avLst/>
          </a:prstGeom>
          <a:noFill/>
        </p:spPr>
        <p:txBody>
          <a:bodyPr wrap="square" rtlCol="0">
            <a:spAutoFit/>
          </a:bodyPr>
          <a:lstStyle/>
          <a:p>
            <a:r>
              <a:rPr lang="en-US" sz="2400" dirty="0">
                <a:latin typeface="+mj-lt"/>
              </a:rPr>
              <a:t>Electromagnetic waves in a coaxial cable -- continued</a:t>
            </a:r>
          </a:p>
        </p:txBody>
      </p:sp>
      <p:graphicFrame>
        <p:nvGraphicFramePr>
          <p:cNvPr id="17" name="Object 16"/>
          <p:cNvGraphicFramePr>
            <a:graphicFrameLocks noChangeAspect="1"/>
          </p:cNvGraphicFramePr>
          <p:nvPr>
            <p:extLst>
              <p:ext uri="{D42A27DB-BD31-4B8C-83A1-F6EECF244321}">
                <p14:modId xmlns:p14="http://schemas.microsoft.com/office/powerpoint/2010/main" val="2671957595"/>
              </p:ext>
            </p:extLst>
          </p:nvPr>
        </p:nvGraphicFramePr>
        <p:xfrm>
          <a:off x="3596640" y="609600"/>
          <a:ext cx="4116388" cy="3937000"/>
        </p:xfrm>
        <a:graphic>
          <a:graphicData uri="http://schemas.openxmlformats.org/presentationml/2006/ole">
            <mc:AlternateContent xmlns:mc="http://schemas.openxmlformats.org/markup-compatibility/2006">
              <mc:Choice xmlns:v="urn:schemas-microsoft-com:vml" Requires="v">
                <p:oleObj spid="_x0000_s177259" name="数式" r:id="rId3" imgW="1904760" imgH="1803240" progId="Equation.3">
                  <p:embed/>
                </p:oleObj>
              </mc:Choice>
              <mc:Fallback>
                <p:oleObj name="数式" r:id="rId3" imgW="1904760" imgH="1803240" progId="Equation.3">
                  <p:embed/>
                  <p:pic>
                    <p:nvPicPr>
                      <p:cNvPr id="0" name=""/>
                      <p:cNvPicPr>
                        <a:picLocks noChangeAspect="1" noChangeArrowheads="1"/>
                      </p:cNvPicPr>
                      <p:nvPr/>
                    </p:nvPicPr>
                    <p:blipFill>
                      <a:blip r:embed="rId4"/>
                      <a:srcRect/>
                      <a:stretch>
                        <a:fillRect/>
                      </a:stretch>
                    </p:blipFill>
                    <p:spPr bwMode="auto">
                      <a:xfrm>
                        <a:off x="3596640" y="609600"/>
                        <a:ext cx="4116388"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0" name="Group 19"/>
          <p:cNvGrpSpPr/>
          <p:nvPr/>
        </p:nvGrpSpPr>
        <p:grpSpPr>
          <a:xfrm>
            <a:off x="304800" y="533400"/>
            <a:ext cx="5562600" cy="3607416"/>
            <a:chOff x="609600" y="1040784"/>
            <a:chExt cx="5562600" cy="3607416"/>
          </a:xfrm>
        </p:grpSpPr>
        <p:grpSp>
          <p:nvGrpSpPr>
            <p:cNvPr id="7" name="Group 6"/>
            <p:cNvGrpSpPr/>
            <p:nvPr/>
          </p:nvGrpSpPr>
          <p:grpSpPr>
            <a:xfrm>
              <a:off x="609600" y="1040784"/>
              <a:ext cx="5562600" cy="3607416"/>
              <a:chOff x="3810000" y="535632"/>
              <a:chExt cx="5562600" cy="3607416"/>
            </a:xfrm>
          </p:grpSpPr>
          <p:grpSp>
            <p:nvGrpSpPr>
              <p:cNvPr id="8" name="Group 7"/>
              <p:cNvGrpSpPr/>
              <p:nvPr/>
            </p:nvGrpSpPr>
            <p:grpSpPr>
              <a:xfrm>
                <a:off x="3810000" y="1402080"/>
                <a:ext cx="2743200" cy="2740968"/>
                <a:chOff x="3886200" y="304800"/>
                <a:chExt cx="2743200" cy="2740968"/>
              </a:xfrm>
            </p:grpSpPr>
            <p:sp>
              <p:nvSpPr>
                <p:cNvPr id="15" name="Oval 14"/>
                <p:cNvSpPr/>
                <p:nvPr/>
              </p:nvSpPr>
              <p:spPr>
                <a:xfrm>
                  <a:off x="4953000" y="1371600"/>
                  <a:ext cx="609600" cy="6096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nut 15"/>
                <p:cNvSpPr/>
                <p:nvPr/>
              </p:nvSpPr>
              <p:spPr>
                <a:xfrm>
                  <a:off x="3886200" y="304800"/>
                  <a:ext cx="2743200" cy="2740968"/>
                </a:xfrm>
                <a:prstGeom prst="donut">
                  <a:avLst>
                    <a:gd name="adj" fmla="val 14436"/>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 name="TextBox 8"/>
              <p:cNvSpPr txBox="1"/>
              <p:nvPr/>
            </p:nvSpPr>
            <p:spPr>
              <a:xfrm>
                <a:off x="4495800" y="535632"/>
                <a:ext cx="4876800" cy="461665"/>
              </a:xfrm>
              <a:prstGeom prst="rect">
                <a:avLst/>
              </a:prstGeom>
              <a:noFill/>
            </p:spPr>
            <p:txBody>
              <a:bodyPr wrap="square" rtlCol="0">
                <a:spAutoFit/>
              </a:bodyPr>
              <a:lstStyle/>
              <a:p>
                <a:r>
                  <a:rPr lang="en-US" sz="2400" dirty="0">
                    <a:latin typeface="+mj-lt"/>
                  </a:rPr>
                  <a:t>Top view:</a:t>
                </a:r>
              </a:p>
            </p:txBody>
          </p:sp>
          <p:cxnSp>
            <p:nvCxnSpPr>
              <p:cNvPr id="10" name="Straight Arrow Connector 9"/>
              <p:cNvCxnSpPr>
                <a:endCxn id="15" idx="1"/>
              </p:cNvCxnSpPr>
              <p:nvPr/>
            </p:nvCxnSpPr>
            <p:spPr>
              <a:xfrm flipH="1" flipV="1">
                <a:off x="4966074" y="2558154"/>
                <a:ext cx="215526" cy="185046"/>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533900" y="2772564"/>
                <a:ext cx="647700" cy="614623"/>
              </a:xfrm>
              <a:prstGeom prst="straightConnector1">
                <a:avLst/>
              </a:prstGeom>
              <a:ln w="25400">
                <a:solidFill>
                  <a:srgbClr val="CCCC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23174" y="2419844"/>
                <a:ext cx="685800" cy="461665"/>
              </a:xfrm>
              <a:prstGeom prst="rect">
                <a:avLst/>
              </a:prstGeom>
              <a:noFill/>
            </p:spPr>
            <p:txBody>
              <a:bodyPr wrap="square" rtlCol="0">
                <a:spAutoFit/>
              </a:bodyPr>
              <a:lstStyle/>
              <a:p>
                <a:r>
                  <a:rPr lang="en-US" sz="2400" i="1" dirty="0">
                    <a:latin typeface="+mj-lt"/>
                  </a:rPr>
                  <a:t>a</a:t>
                </a:r>
              </a:p>
            </p:txBody>
          </p:sp>
          <p:sp>
            <p:nvSpPr>
              <p:cNvPr id="13" name="TextBox 12"/>
              <p:cNvSpPr txBox="1"/>
              <p:nvPr/>
            </p:nvSpPr>
            <p:spPr>
              <a:xfrm>
                <a:off x="4280274" y="2925522"/>
                <a:ext cx="685800" cy="461665"/>
              </a:xfrm>
              <a:prstGeom prst="rect">
                <a:avLst/>
              </a:prstGeom>
              <a:noFill/>
            </p:spPr>
            <p:txBody>
              <a:bodyPr wrap="square" rtlCol="0">
                <a:spAutoFit/>
              </a:bodyPr>
              <a:lstStyle/>
              <a:p>
                <a:r>
                  <a:rPr lang="en-US" sz="2400" i="1" dirty="0">
                    <a:latin typeface="+mj-lt"/>
                  </a:rPr>
                  <a:t>b</a:t>
                </a:r>
              </a:p>
            </p:txBody>
          </p:sp>
          <p:sp>
            <p:nvSpPr>
              <p:cNvPr id="14" name="TextBox 13"/>
              <p:cNvSpPr txBox="1"/>
              <p:nvPr/>
            </p:nvSpPr>
            <p:spPr>
              <a:xfrm>
                <a:off x="4533900" y="1864667"/>
                <a:ext cx="1981200" cy="461665"/>
              </a:xfrm>
              <a:prstGeom prst="rect">
                <a:avLst/>
              </a:prstGeom>
              <a:noFill/>
            </p:spPr>
            <p:txBody>
              <a:bodyPr wrap="square" rtlCol="0">
                <a:spAutoFit/>
              </a:bodyPr>
              <a:lstStyle/>
              <a:p>
                <a:r>
                  <a:rPr lang="en-US" sz="2400" dirty="0">
                    <a:latin typeface="Symbol" pitchFamily="18" charset="2"/>
                  </a:rPr>
                  <a:t>m e</a:t>
                </a:r>
              </a:p>
            </p:txBody>
          </p:sp>
        </p:grpSp>
        <p:grpSp>
          <p:nvGrpSpPr>
            <p:cNvPr id="19" name="Group 18"/>
            <p:cNvGrpSpPr/>
            <p:nvPr/>
          </p:nvGrpSpPr>
          <p:grpSpPr>
            <a:xfrm>
              <a:off x="1981200" y="2974032"/>
              <a:ext cx="914400" cy="304800"/>
              <a:chOff x="1981200" y="2974032"/>
              <a:chExt cx="914400" cy="304800"/>
            </a:xfrm>
          </p:grpSpPr>
          <p:cxnSp>
            <p:nvCxnSpPr>
              <p:cNvPr id="21" name="Straight Arrow Connector 20"/>
              <p:cNvCxnSpPr/>
              <p:nvPr/>
            </p:nvCxnSpPr>
            <p:spPr>
              <a:xfrm flipV="1">
                <a:off x="1981200" y="2974032"/>
                <a:ext cx="7620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981200" y="3248352"/>
                <a:ext cx="914400" cy="2824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2209800" y="2662535"/>
              <a:ext cx="1981200" cy="461665"/>
            </a:xfrm>
            <a:prstGeom prst="rect">
              <a:avLst/>
            </a:prstGeom>
            <a:noFill/>
          </p:spPr>
          <p:txBody>
            <a:bodyPr wrap="square" rtlCol="0">
              <a:spAutoFit/>
            </a:bodyPr>
            <a:lstStyle/>
            <a:p>
              <a:r>
                <a:rPr lang="en-US" sz="2400" dirty="0">
                  <a:latin typeface="Symbol" pitchFamily="18" charset="2"/>
                </a:rPr>
                <a:t>r</a:t>
              </a:r>
            </a:p>
          </p:txBody>
        </p:sp>
        <p:sp>
          <p:nvSpPr>
            <p:cNvPr id="26" name="TextBox 25"/>
            <p:cNvSpPr txBox="1"/>
            <p:nvPr/>
          </p:nvSpPr>
          <p:spPr>
            <a:xfrm>
              <a:off x="2590800" y="2891135"/>
              <a:ext cx="1981200" cy="461665"/>
            </a:xfrm>
            <a:prstGeom prst="rect">
              <a:avLst/>
            </a:prstGeom>
            <a:noFill/>
          </p:spPr>
          <p:txBody>
            <a:bodyPr wrap="square" rtlCol="0">
              <a:spAutoFit/>
            </a:bodyPr>
            <a:lstStyle/>
            <a:p>
              <a:r>
                <a:rPr lang="en-US" sz="2400" dirty="0">
                  <a:latin typeface="Symbol" pitchFamily="18" charset="2"/>
                </a:rPr>
                <a:t>f</a:t>
              </a:r>
            </a:p>
          </p:txBody>
        </p:sp>
      </p:grpSp>
      <p:graphicFrame>
        <p:nvGraphicFramePr>
          <p:cNvPr id="6" name="Object 5"/>
          <p:cNvGraphicFramePr>
            <a:graphicFrameLocks noChangeAspect="1"/>
          </p:cNvGraphicFramePr>
          <p:nvPr>
            <p:extLst>
              <p:ext uri="{D42A27DB-BD31-4B8C-83A1-F6EECF244321}">
                <p14:modId xmlns:p14="http://schemas.microsoft.com/office/powerpoint/2010/main" val="1721770014"/>
              </p:ext>
            </p:extLst>
          </p:nvPr>
        </p:nvGraphicFramePr>
        <p:xfrm>
          <a:off x="746125" y="4486275"/>
          <a:ext cx="6645275" cy="1609725"/>
        </p:xfrm>
        <a:graphic>
          <a:graphicData uri="http://schemas.openxmlformats.org/presentationml/2006/ole">
            <mc:AlternateContent xmlns:mc="http://schemas.openxmlformats.org/markup-compatibility/2006">
              <mc:Choice xmlns:v="urn:schemas-microsoft-com:vml" Requires="v">
                <p:oleObj spid="_x0000_s177260" name="数式" r:id="rId5" imgW="3073320" imgH="736560" progId="Equation.3">
                  <p:embed/>
                </p:oleObj>
              </mc:Choice>
              <mc:Fallback>
                <p:oleObj name="数式" r:id="rId5" imgW="3073320" imgH="736560" progId="Equation.3">
                  <p:embed/>
                  <p:pic>
                    <p:nvPicPr>
                      <p:cNvPr id="0" name=""/>
                      <p:cNvPicPr>
                        <a:picLocks noChangeAspect="1" noChangeArrowheads="1"/>
                      </p:cNvPicPr>
                      <p:nvPr/>
                    </p:nvPicPr>
                    <p:blipFill>
                      <a:blip r:embed="rId6"/>
                      <a:srcRect/>
                      <a:stretch>
                        <a:fillRect/>
                      </a:stretch>
                    </p:blipFill>
                    <p:spPr bwMode="auto">
                      <a:xfrm>
                        <a:off x="746125" y="4486275"/>
                        <a:ext cx="664527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034500303"/>
              </p:ext>
            </p:extLst>
          </p:nvPr>
        </p:nvGraphicFramePr>
        <p:xfrm>
          <a:off x="7204075" y="1080442"/>
          <a:ext cx="1482725" cy="2025650"/>
        </p:xfrm>
        <a:graphic>
          <a:graphicData uri="http://schemas.openxmlformats.org/presentationml/2006/ole">
            <mc:AlternateContent xmlns:mc="http://schemas.openxmlformats.org/markup-compatibility/2006">
              <mc:Choice xmlns:v="urn:schemas-microsoft-com:vml" Requires="v">
                <p:oleObj spid="_x0000_s177261" name="数式" r:id="rId7" imgW="685800" imgH="927000" progId="Equation.3">
                  <p:embed/>
                </p:oleObj>
              </mc:Choice>
              <mc:Fallback>
                <p:oleObj name="数式" r:id="rId7" imgW="685800" imgH="927000" progId="Equation.3">
                  <p:embed/>
                  <p:pic>
                    <p:nvPicPr>
                      <p:cNvPr id="0" name=""/>
                      <p:cNvPicPr>
                        <a:picLocks noChangeAspect="1" noChangeArrowheads="1"/>
                      </p:cNvPicPr>
                      <p:nvPr/>
                    </p:nvPicPr>
                    <p:blipFill>
                      <a:blip r:embed="rId8"/>
                      <a:srcRect/>
                      <a:stretch>
                        <a:fillRect/>
                      </a:stretch>
                    </p:blipFill>
                    <p:spPr bwMode="auto">
                      <a:xfrm>
                        <a:off x="7204075" y="1080442"/>
                        <a:ext cx="14827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Date Placeholder 21"/>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717304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457200" y="150167"/>
            <a:ext cx="8229600" cy="461665"/>
          </a:xfrm>
          <a:prstGeom prst="rect">
            <a:avLst/>
          </a:prstGeom>
          <a:noFill/>
        </p:spPr>
        <p:txBody>
          <a:bodyPr wrap="square" rtlCol="0">
            <a:spAutoFit/>
          </a:bodyPr>
          <a:lstStyle/>
          <a:p>
            <a:r>
              <a:rPr lang="en-US" sz="2400" dirty="0">
                <a:latin typeface="+mj-lt"/>
              </a:rPr>
              <a:t>Electromagnetic waves in a coaxial cable -- continued</a:t>
            </a:r>
          </a:p>
        </p:txBody>
      </p:sp>
      <p:grpSp>
        <p:nvGrpSpPr>
          <p:cNvPr id="6" name="Group 5"/>
          <p:cNvGrpSpPr/>
          <p:nvPr/>
        </p:nvGrpSpPr>
        <p:grpSpPr>
          <a:xfrm>
            <a:off x="304800" y="533400"/>
            <a:ext cx="5562600" cy="3607416"/>
            <a:chOff x="609600" y="1040784"/>
            <a:chExt cx="5562600" cy="3607416"/>
          </a:xfrm>
        </p:grpSpPr>
        <p:grpSp>
          <p:nvGrpSpPr>
            <p:cNvPr id="7" name="Group 6"/>
            <p:cNvGrpSpPr/>
            <p:nvPr/>
          </p:nvGrpSpPr>
          <p:grpSpPr>
            <a:xfrm>
              <a:off x="609600" y="1040784"/>
              <a:ext cx="5562600" cy="3607416"/>
              <a:chOff x="3810000" y="535632"/>
              <a:chExt cx="5562600" cy="3607416"/>
            </a:xfrm>
          </p:grpSpPr>
          <p:grpSp>
            <p:nvGrpSpPr>
              <p:cNvPr id="13" name="Group 12"/>
              <p:cNvGrpSpPr/>
              <p:nvPr/>
            </p:nvGrpSpPr>
            <p:grpSpPr>
              <a:xfrm>
                <a:off x="3810000" y="1402080"/>
                <a:ext cx="2743200" cy="2740968"/>
                <a:chOff x="3886200" y="304800"/>
                <a:chExt cx="2743200" cy="2740968"/>
              </a:xfrm>
            </p:grpSpPr>
            <p:sp>
              <p:nvSpPr>
                <p:cNvPr id="20" name="Oval 19"/>
                <p:cNvSpPr/>
                <p:nvPr/>
              </p:nvSpPr>
              <p:spPr>
                <a:xfrm>
                  <a:off x="4953000" y="1371600"/>
                  <a:ext cx="609600" cy="6096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nut 20"/>
                <p:cNvSpPr/>
                <p:nvPr/>
              </p:nvSpPr>
              <p:spPr>
                <a:xfrm>
                  <a:off x="3886200" y="304800"/>
                  <a:ext cx="2743200" cy="2740968"/>
                </a:xfrm>
                <a:prstGeom prst="donut">
                  <a:avLst>
                    <a:gd name="adj" fmla="val 14436"/>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4" name="TextBox 13"/>
              <p:cNvSpPr txBox="1"/>
              <p:nvPr/>
            </p:nvSpPr>
            <p:spPr>
              <a:xfrm>
                <a:off x="4495800" y="535632"/>
                <a:ext cx="4876800" cy="461665"/>
              </a:xfrm>
              <a:prstGeom prst="rect">
                <a:avLst/>
              </a:prstGeom>
              <a:noFill/>
            </p:spPr>
            <p:txBody>
              <a:bodyPr wrap="square" rtlCol="0">
                <a:spAutoFit/>
              </a:bodyPr>
              <a:lstStyle/>
              <a:p>
                <a:r>
                  <a:rPr lang="en-US" sz="2400" dirty="0">
                    <a:latin typeface="+mj-lt"/>
                  </a:rPr>
                  <a:t>Top view:</a:t>
                </a:r>
              </a:p>
            </p:txBody>
          </p:sp>
          <p:cxnSp>
            <p:nvCxnSpPr>
              <p:cNvPr id="15" name="Straight Arrow Connector 14"/>
              <p:cNvCxnSpPr>
                <a:endCxn id="20" idx="1"/>
              </p:cNvCxnSpPr>
              <p:nvPr/>
            </p:nvCxnSpPr>
            <p:spPr>
              <a:xfrm flipH="1" flipV="1">
                <a:off x="4966074" y="2558154"/>
                <a:ext cx="215526" cy="185046"/>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533900" y="2772564"/>
                <a:ext cx="647700" cy="614623"/>
              </a:xfrm>
              <a:prstGeom prst="straightConnector1">
                <a:avLst/>
              </a:prstGeom>
              <a:ln w="25400">
                <a:solidFill>
                  <a:srgbClr val="CCCC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623174" y="2419844"/>
                <a:ext cx="685800" cy="461665"/>
              </a:xfrm>
              <a:prstGeom prst="rect">
                <a:avLst/>
              </a:prstGeom>
              <a:noFill/>
            </p:spPr>
            <p:txBody>
              <a:bodyPr wrap="square" rtlCol="0">
                <a:spAutoFit/>
              </a:bodyPr>
              <a:lstStyle/>
              <a:p>
                <a:r>
                  <a:rPr lang="en-US" sz="2400" i="1" dirty="0">
                    <a:latin typeface="+mj-lt"/>
                  </a:rPr>
                  <a:t>a</a:t>
                </a:r>
              </a:p>
            </p:txBody>
          </p:sp>
          <p:sp>
            <p:nvSpPr>
              <p:cNvPr id="18" name="TextBox 17"/>
              <p:cNvSpPr txBox="1"/>
              <p:nvPr/>
            </p:nvSpPr>
            <p:spPr>
              <a:xfrm>
                <a:off x="4280274" y="2925522"/>
                <a:ext cx="685800" cy="461665"/>
              </a:xfrm>
              <a:prstGeom prst="rect">
                <a:avLst/>
              </a:prstGeom>
              <a:noFill/>
            </p:spPr>
            <p:txBody>
              <a:bodyPr wrap="square" rtlCol="0">
                <a:spAutoFit/>
              </a:bodyPr>
              <a:lstStyle/>
              <a:p>
                <a:r>
                  <a:rPr lang="en-US" sz="2400" i="1" dirty="0">
                    <a:latin typeface="+mj-lt"/>
                  </a:rPr>
                  <a:t>b</a:t>
                </a:r>
              </a:p>
            </p:txBody>
          </p:sp>
          <p:sp>
            <p:nvSpPr>
              <p:cNvPr id="19" name="TextBox 18"/>
              <p:cNvSpPr txBox="1"/>
              <p:nvPr/>
            </p:nvSpPr>
            <p:spPr>
              <a:xfrm>
                <a:off x="4533900" y="1864667"/>
                <a:ext cx="1981200" cy="461665"/>
              </a:xfrm>
              <a:prstGeom prst="rect">
                <a:avLst/>
              </a:prstGeom>
              <a:noFill/>
            </p:spPr>
            <p:txBody>
              <a:bodyPr wrap="square" rtlCol="0">
                <a:spAutoFit/>
              </a:bodyPr>
              <a:lstStyle/>
              <a:p>
                <a:r>
                  <a:rPr lang="en-US" sz="2400" dirty="0">
                    <a:latin typeface="Symbol" pitchFamily="18" charset="2"/>
                  </a:rPr>
                  <a:t>m e</a:t>
                </a:r>
              </a:p>
            </p:txBody>
          </p:sp>
        </p:grpSp>
        <p:grpSp>
          <p:nvGrpSpPr>
            <p:cNvPr id="8" name="Group 7"/>
            <p:cNvGrpSpPr/>
            <p:nvPr/>
          </p:nvGrpSpPr>
          <p:grpSpPr>
            <a:xfrm>
              <a:off x="1981200" y="2974032"/>
              <a:ext cx="914400" cy="304800"/>
              <a:chOff x="1981200" y="2974032"/>
              <a:chExt cx="914400" cy="304800"/>
            </a:xfrm>
          </p:grpSpPr>
          <p:cxnSp>
            <p:nvCxnSpPr>
              <p:cNvPr id="11" name="Straight Arrow Connector 10"/>
              <p:cNvCxnSpPr/>
              <p:nvPr/>
            </p:nvCxnSpPr>
            <p:spPr>
              <a:xfrm flipV="1">
                <a:off x="1981200" y="2974032"/>
                <a:ext cx="7620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981200" y="3248352"/>
                <a:ext cx="914400" cy="2824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2209800" y="2662535"/>
              <a:ext cx="1981200" cy="461665"/>
            </a:xfrm>
            <a:prstGeom prst="rect">
              <a:avLst/>
            </a:prstGeom>
            <a:noFill/>
          </p:spPr>
          <p:txBody>
            <a:bodyPr wrap="square" rtlCol="0">
              <a:spAutoFit/>
            </a:bodyPr>
            <a:lstStyle/>
            <a:p>
              <a:r>
                <a:rPr lang="en-US" sz="2400" dirty="0">
                  <a:latin typeface="Symbol" pitchFamily="18" charset="2"/>
                </a:rPr>
                <a:t>r</a:t>
              </a:r>
            </a:p>
          </p:txBody>
        </p:sp>
        <p:sp>
          <p:nvSpPr>
            <p:cNvPr id="10" name="TextBox 9"/>
            <p:cNvSpPr txBox="1"/>
            <p:nvPr/>
          </p:nvSpPr>
          <p:spPr>
            <a:xfrm>
              <a:off x="2590800" y="2891135"/>
              <a:ext cx="1981200" cy="461665"/>
            </a:xfrm>
            <a:prstGeom prst="rect">
              <a:avLst/>
            </a:prstGeom>
            <a:noFill/>
          </p:spPr>
          <p:txBody>
            <a:bodyPr wrap="square" rtlCol="0">
              <a:spAutoFit/>
            </a:bodyPr>
            <a:lstStyle/>
            <a:p>
              <a:r>
                <a:rPr lang="en-US" sz="2400" dirty="0">
                  <a:latin typeface="Symbol" pitchFamily="18" charset="2"/>
                </a:rPr>
                <a:t>f</a:t>
              </a:r>
            </a:p>
          </p:txBody>
        </p:sp>
      </p:grpSp>
      <p:graphicFrame>
        <p:nvGraphicFramePr>
          <p:cNvPr id="22" name="Object 21"/>
          <p:cNvGraphicFramePr>
            <a:graphicFrameLocks noChangeAspect="1"/>
          </p:cNvGraphicFramePr>
          <p:nvPr>
            <p:extLst>
              <p:ext uri="{D42A27DB-BD31-4B8C-83A1-F6EECF244321}">
                <p14:modId xmlns:p14="http://schemas.microsoft.com/office/powerpoint/2010/main" val="2564062352"/>
              </p:ext>
            </p:extLst>
          </p:nvPr>
        </p:nvGraphicFramePr>
        <p:xfrm>
          <a:off x="3441700" y="1775230"/>
          <a:ext cx="5245100" cy="1609725"/>
        </p:xfrm>
        <a:graphic>
          <a:graphicData uri="http://schemas.openxmlformats.org/presentationml/2006/ole">
            <mc:AlternateContent xmlns:mc="http://schemas.openxmlformats.org/markup-compatibility/2006">
              <mc:Choice xmlns:v="urn:schemas-microsoft-com:vml" Requires="v">
                <p:oleObj spid="_x0000_s178213" name="数式" r:id="rId3" imgW="2425680" imgH="736560" progId="Equation.3">
                  <p:embed/>
                </p:oleObj>
              </mc:Choice>
              <mc:Fallback>
                <p:oleObj name="数式" r:id="rId3" imgW="2425680" imgH="736560" progId="Equation.3">
                  <p:embed/>
                  <p:pic>
                    <p:nvPicPr>
                      <p:cNvPr id="0" name=""/>
                      <p:cNvPicPr>
                        <a:picLocks noChangeAspect="1" noChangeArrowheads="1"/>
                      </p:cNvPicPr>
                      <p:nvPr/>
                    </p:nvPicPr>
                    <p:blipFill>
                      <a:blip r:embed="rId4"/>
                      <a:srcRect/>
                      <a:stretch>
                        <a:fillRect/>
                      </a:stretch>
                    </p:blipFill>
                    <p:spPr bwMode="auto">
                      <a:xfrm>
                        <a:off x="3441700" y="1775230"/>
                        <a:ext cx="52451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Date Placeholder 22"/>
          <p:cNvSpPr>
            <a:spLocks noGrp="1"/>
          </p:cNvSpPr>
          <p:nvPr>
            <p:ph type="dt" sz="half" idx="10"/>
          </p:nvPr>
        </p:nvSpPr>
        <p:spPr/>
        <p:txBody>
          <a:bodyPr/>
          <a:lstStyle/>
          <a:p>
            <a:r>
              <a:rPr lang="en-US"/>
              <a:t>02/26/2020</a:t>
            </a:r>
            <a:endParaRPr lang="en-US" dirty="0"/>
          </a:p>
        </p:txBody>
      </p:sp>
    </p:spTree>
    <p:extLst>
      <p:ext uri="{BB962C8B-B14F-4D97-AF65-F5344CB8AC3E}">
        <p14:creationId xmlns:p14="http://schemas.microsoft.com/office/powerpoint/2010/main" val="424930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55F407-E66E-40E3-9DF4-2C5E03BD32A5}"/>
              </a:ext>
            </a:extLst>
          </p:cNvPr>
          <p:cNvPicPr>
            <a:picLocks noChangeAspect="1"/>
          </p:cNvPicPr>
          <p:nvPr/>
        </p:nvPicPr>
        <p:blipFill>
          <a:blip r:embed="rId3"/>
          <a:stretch>
            <a:fillRect/>
          </a:stretch>
        </p:blipFill>
        <p:spPr>
          <a:xfrm>
            <a:off x="0" y="874059"/>
            <a:ext cx="9144000" cy="5109882"/>
          </a:xfrm>
          <a:prstGeom prst="rect">
            <a:avLst/>
          </a:prstGeom>
        </p:spPr>
      </p:pic>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8" name="Rectangle 7"/>
          <p:cNvSpPr/>
          <p:nvPr/>
        </p:nvSpPr>
        <p:spPr>
          <a:xfrm>
            <a:off x="29308" y="2438400"/>
            <a:ext cx="8839200" cy="228600"/>
          </a:xfrm>
          <a:prstGeom prst="rect">
            <a:avLst/>
          </a:prstGeom>
          <a:solidFill>
            <a:srgbClr val="DA32AA">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pSp>
        <p:nvGrpSpPr>
          <p:cNvPr id="7" name="Group 6"/>
          <p:cNvGrpSpPr/>
          <p:nvPr/>
        </p:nvGrpSpPr>
        <p:grpSpPr>
          <a:xfrm>
            <a:off x="500062" y="457200"/>
            <a:ext cx="8262938" cy="4953000"/>
            <a:chOff x="-322929" y="137692"/>
            <a:chExt cx="10295233" cy="5459143"/>
          </a:xfrm>
        </p:grpSpPr>
        <p:graphicFrame>
          <p:nvGraphicFramePr>
            <p:cNvPr id="8" name="Object 7"/>
            <p:cNvGraphicFramePr>
              <a:graphicFrameLocks noChangeAspect="1"/>
            </p:cNvGraphicFramePr>
            <p:nvPr>
              <p:extLst>
                <p:ext uri="{D42A27DB-BD31-4B8C-83A1-F6EECF244321}">
                  <p14:modId xmlns:p14="http://schemas.microsoft.com/office/powerpoint/2010/main" val="2370540501"/>
                </p:ext>
              </p:extLst>
            </p:nvPr>
          </p:nvGraphicFramePr>
          <p:xfrm>
            <a:off x="-322929" y="1608207"/>
            <a:ext cx="10295233" cy="3988628"/>
          </p:xfrm>
          <a:graphic>
            <a:graphicData uri="http://schemas.openxmlformats.org/presentationml/2006/ole">
              <mc:AlternateContent xmlns:mc="http://schemas.openxmlformats.org/markup-compatibility/2006">
                <mc:Choice xmlns:v="urn:schemas-microsoft-com:vml" Requires="v">
                  <p:oleObj spid="_x0000_s170022" name="Equation" r:id="rId3" imgW="3809880" imgH="1473120" progId="Equation.DSMT4">
                    <p:embed/>
                  </p:oleObj>
                </mc:Choice>
                <mc:Fallback>
                  <p:oleObj name="Equation" r:id="rId3" imgW="3809880" imgH="1473120" progId="Equation.DSMT4">
                    <p:embed/>
                    <p:pic>
                      <p:nvPicPr>
                        <p:cNvPr id="0" name=""/>
                        <p:cNvPicPr>
                          <a:picLocks noChangeAspect="1" noChangeArrowheads="1"/>
                        </p:cNvPicPr>
                        <p:nvPr/>
                      </p:nvPicPr>
                      <p:blipFill>
                        <a:blip r:embed="rId4"/>
                        <a:srcRect/>
                        <a:stretch>
                          <a:fillRect/>
                        </a:stretch>
                      </p:blipFill>
                      <p:spPr bwMode="auto">
                        <a:xfrm>
                          <a:off x="-322929" y="1608207"/>
                          <a:ext cx="10295233" cy="3988628"/>
                        </a:xfrm>
                        <a:prstGeom prst="rect">
                          <a:avLst/>
                        </a:prstGeom>
                        <a:noFill/>
                        <a:ln>
                          <a:noFill/>
                        </a:ln>
                      </p:spPr>
                    </p:pic>
                  </p:oleObj>
                </mc:Fallback>
              </mc:AlternateContent>
            </a:graphicData>
          </a:graphic>
        </p:graphicFrame>
        <p:sp>
          <p:nvSpPr>
            <p:cNvPr id="9" name="Rectangle 8"/>
            <p:cNvSpPr/>
            <p:nvPr/>
          </p:nvSpPr>
          <p:spPr>
            <a:xfrm>
              <a:off x="681086" y="137692"/>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Tree>
    <p:extLst>
      <p:ext uri="{BB962C8B-B14F-4D97-AF65-F5344CB8AC3E}">
        <p14:creationId xmlns:p14="http://schemas.microsoft.com/office/powerpoint/2010/main" val="3145287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4215113984"/>
              </p:ext>
            </p:extLst>
          </p:nvPr>
        </p:nvGraphicFramePr>
        <p:xfrm>
          <a:off x="762000" y="2895600"/>
          <a:ext cx="5083175" cy="1690688"/>
        </p:xfrm>
        <a:graphic>
          <a:graphicData uri="http://schemas.openxmlformats.org/presentationml/2006/ole">
            <mc:AlternateContent xmlns:mc="http://schemas.openxmlformats.org/markup-compatibility/2006">
              <mc:Choice xmlns:v="urn:schemas-microsoft-com:vml" Requires="v">
                <p:oleObj spid="_x0000_s171118" name="数式" r:id="rId3" imgW="2628720" imgH="863280" progId="Equation.3">
                  <p:embed/>
                </p:oleObj>
              </mc:Choice>
              <mc:Fallback>
                <p:oleObj name="数式" r:id="rId3" imgW="2628720" imgH="863280" progId="Equation.3">
                  <p:embed/>
                  <p:pic>
                    <p:nvPicPr>
                      <p:cNvPr id="0" name=""/>
                      <p:cNvPicPr>
                        <a:picLocks noChangeAspect="1" noChangeArrowheads="1"/>
                      </p:cNvPicPr>
                      <p:nvPr/>
                    </p:nvPicPr>
                    <p:blipFill>
                      <a:blip r:embed="rId4"/>
                      <a:srcRect/>
                      <a:stretch>
                        <a:fillRect/>
                      </a:stretch>
                    </p:blipFill>
                    <p:spPr bwMode="auto">
                      <a:xfrm>
                        <a:off x="762000" y="2895600"/>
                        <a:ext cx="5083175" cy="1690688"/>
                      </a:xfrm>
                      <a:prstGeom prst="rect">
                        <a:avLst/>
                      </a:prstGeom>
                      <a:noFill/>
                      <a:ln>
                        <a:noFill/>
                      </a:ln>
                    </p:spPr>
                  </p:pic>
                </p:oleObj>
              </mc:Fallback>
            </mc:AlternateContent>
          </a:graphicData>
        </a:graphic>
      </p:graphicFrame>
      <p:sp>
        <p:nvSpPr>
          <p:cNvPr id="8" name="TextBox 7"/>
          <p:cNvSpPr txBox="1"/>
          <p:nvPr/>
        </p:nvSpPr>
        <p:spPr>
          <a:xfrm>
            <a:off x="152400" y="73967"/>
            <a:ext cx="8839200" cy="461665"/>
          </a:xfrm>
          <a:prstGeom prst="rect">
            <a:avLst/>
          </a:prstGeom>
          <a:noFill/>
        </p:spPr>
        <p:txBody>
          <a:bodyPr wrap="square" rtlCol="0">
            <a:spAutoFit/>
          </a:bodyPr>
          <a:lstStyle/>
          <a:p>
            <a:r>
              <a:rPr lang="en-US" sz="2400" dirty="0">
                <a:latin typeface="+mj-lt"/>
              </a:rPr>
              <a:t>Analysis of Maxwell’s equations without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937703202"/>
              </p:ext>
            </p:extLst>
          </p:nvPr>
        </p:nvGraphicFramePr>
        <p:xfrm>
          <a:off x="762000" y="609600"/>
          <a:ext cx="5162550" cy="2326045"/>
        </p:xfrm>
        <a:graphic>
          <a:graphicData uri="http://schemas.openxmlformats.org/presentationml/2006/ole">
            <mc:AlternateContent xmlns:mc="http://schemas.openxmlformats.org/markup-compatibility/2006">
              <mc:Choice xmlns:v="urn:schemas-microsoft-com:vml" Requires="v">
                <p:oleObj spid="_x0000_s171119" name="数式" r:id="rId5" imgW="2793960" imgH="1244520" progId="Equation.3">
                  <p:embed/>
                </p:oleObj>
              </mc:Choice>
              <mc:Fallback>
                <p:oleObj name="数式" r:id="rId5" imgW="2793960" imgH="1244520" progId="Equation.3">
                  <p:embed/>
                  <p:pic>
                    <p:nvPicPr>
                      <p:cNvPr id="0" name=""/>
                      <p:cNvPicPr>
                        <a:picLocks noChangeAspect="1" noChangeArrowheads="1"/>
                      </p:cNvPicPr>
                      <p:nvPr/>
                    </p:nvPicPr>
                    <p:blipFill>
                      <a:blip r:embed="rId6"/>
                      <a:srcRect/>
                      <a:stretch>
                        <a:fillRect/>
                      </a:stretch>
                    </p:blipFill>
                    <p:spPr bwMode="auto">
                      <a:xfrm>
                        <a:off x="762000" y="609600"/>
                        <a:ext cx="5162550" cy="232604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953381327"/>
              </p:ext>
            </p:extLst>
          </p:nvPr>
        </p:nvGraphicFramePr>
        <p:xfrm>
          <a:off x="1025525" y="4800600"/>
          <a:ext cx="4433888" cy="1614488"/>
        </p:xfrm>
        <a:graphic>
          <a:graphicData uri="http://schemas.openxmlformats.org/presentationml/2006/ole">
            <mc:AlternateContent xmlns:mc="http://schemas.openxmlformats.org/markup-compatibility/2006">
              <mc:Choice xmlns:v="urn:schemas-microsoft-com:vml" Requires="v">
                <p:oleObj spid="_x0000_s171120" name="数式" r:id="rId7" imgW="2400120" imgH="863280" progId="Equation.3">
                  <p:embed/>
                </p:oleObj>
              </mc:Choice>
              <mc:Fallback>
                <p:oleObj name="数式" r:id="rId7" imgW="2400120" imgH="863280" progId="Equation.3">
                  <p:embed/>
                  <p:pic>
                    <p:nvPicPr>
                      <p:cNvPr id="0" name=""/>
                      <p:cNvPicPr>
                        <a:picLocks noChangeAspect="1" noChangeArrowheads="1"/>
                      </p:cNvPicPr>
                      <p:nvPr/>
                    </p:nvPicPr>
                    <p:blipFill>
                      <a:blip r:embed="rId8"/>
                      <a:srcRect/>
                      <a:stretch>
                        <a:fillRect/>
                      </a:stretch>
                    </p:blipFill>
                    <p:spPr bwMode="auto">
                      <a:xfrm>
                        <a:off x="1025525" y="4800600"/>
                        <a:ext cx="443388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86997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268998856"/>
              </p:ext>
            </p:extLst>
          </p:nvPr>
        </p:nvGraphicFramePr>
        <p:xfrm>
          <a:off x="1479550" y="1006475"/>
          <a:ext cx="4859338" cy="3929063"/>
        </p:xfrm>
        <a:graphic>
          <a:graphicData uri="http://schemas.openxmlformats.org/presentationml/2006/ole">
            <mc:AlternateContent xmlns:mc="http://schemas.openxmlformats.org/markup-compatibility/2006">
              <mc:Choice xmlns:v="urn:schemas-microsoft-com:vml" Requires="v">
                <p:oleObj spid="_x0000_s172106" name="数式" r:id="rId3" imgW="1638000" imgH="1307880" progId="Equation.3">
                  <p:embed/>
                </p:oleObj>
              </mc:Choice>
              <mc:Fallback>
                <p:oleObj name="数式" r:id="rId3" imgW="1638000" imgH="1307880" progId="Equation.3">
                  <p:embed/>
                  <p:pic>
                    <p:nvPicPr>
                      <p:cNvPr id="0" name=""/>
                      <p:cNvPicPr>
                        <a:picLocks noChangeAspect="1" noChangeArrowheads="1"/>
                      </p:cNvPicPr>
                      <p:nvPr/>
                    </p:nvPicPr>
                    <p:blipFill>
                      <a:blip r:embed="rId4"/>
                      <a:srcRect/>
                      <a:stretch>
                        <a:fillRect/>
                      </a:stretch>
                    </p:blipFill>
                    <p:spPr bwMode="auto">
                      <a:xfrm>
                        <a:off x="1479550" y="1006475"/>
                        <a:ext cx="4859338" cy="3929063"/>
                      </a:xfrm>
                      <a:prstGeom prst="rect">
                        <a:avLst/>
                      </a:prstGeom>
                      <a:noFill/>
                      <a:ln>
                        <a:noFill/>
                      </a:ln>
                    </p:spPr>
                  </p:pic>
                </p:oleObj>
              </mc:Fallback>
            </mc:AlternateContent>
          </a:graphicData>
        </a:graphic>
      </p:graphicFrame>
      <p:sp>
        <p:nvSpPr>
          <p:cNvPr id="11" name="TextBox 10"/>
          <p:cNvSpPr txBox="1"/>
          <p:nvPr/>
        </p:nvSpPr>
        <p:spPr>
          <a:xfrm>
            <a:off x="152400" y="76200"/>
            <a:ext cx="8839200" cy="830997"/>
          </a:xfrm>
          <a:prstGeom prst="rect">
            <a:avLst/>
          </a:prstGeom>
          <a:noFill/>
        </p:spPr>
        <p:txBody>
          <a:bodyPr wrap="square" rtlCol="0">
            <a:spAutoFit/>
          </a:bodyPr>
          <a:lstStyle/>
          <a:p>
            <a:r>
              <a:rPr lang="en-US" sz="2400" dirty="0">
                <a:latin typeface="+mj-lt"/>
              </a:rPr>
              <a:t>Analysis of Maxwell’s equations without sources  -- continued:</a:t>
            </a:r>
          </a:p>
          <a:p>
            <a:r>
              <a:rPr lang="en-US" sz="2400" dirty="0">
                <a:latin typeface="+mj-lt"/>
              </a:rPr>
              <a:t>    Both E and B fields are solutions to a wave equation:</a:t>
            </a:r>
          </a:p>
        </p:txBody>
      </p:sp>
      <p:graphicFrame>
        <p:nvGraphicFramePr>
          <p:cNvPr id="5" name="Object 4"/>
          <p:cNvGraphicFramePr>
            <a:graphicFrameLocks noChangeAspect="1"/>
          </p:cNvGraphicFramePr>
          <p:nvPr>
            <p:extLst>
              <p:ext uri="{D42A27DB-BD31-4B8C-83A1-F6EECF244321}">
                <p14:modId xmlns:p14="http://schemas.microsoft.com/office/powerpoint/2010/main" val="1727327500"/>
              </p:ext>
            </p:extLst>
          </p:nvPr>
        </p:nvGraphicFramePr>
        <p:xfrm>
          <a:off x="304800" y="4953000"/>
          <a:ext cx="8701088" cy="1373187"/>
        </p:xfrm>
        <a:graphic>
          <a:graphicData uri="http://schemas.openxmlformats.org/presentationml/2006/ole">
            <mc:AlternateContent xmlns:mc="http://schemas.openxmlformats.org/markup-compatibility/2006">
              <mc:Choice xmlns:v="urn:schemas-microsoft-com:vml" Requires="v">
                <p:oleObj spid="_x0000_s172107" name="数式" r:id="rId5" imgW="2933640" imgH="457200" progId="Equation.3">
                  <p:embed/>
                </p:oleObj>
              </mc:Choice>
              <mc:Fallback>
                <p:oleObj name="数式" r:id="rId5" imgW="2933640" imgH="457200" progId="Equation.3">
                  <p:embed/>
                  <p:pic>
                    <p:nvPicPr>
                      <p:cNvPr id="0" name=""/>
                      <p:cNvPicPr>
                        <a:picLocks noChangeAspect="1" noChangeArrowheads="1"/>
                      </p:cNvPicPr>
                      <p:nvPr/>
                    </p:nvPicPr>
                    <p:blipFill>
                      <a:blip r:embed="rId6"/>
                      <a:srcRect/>
                      <a:stretch>
                        <a:fillRect/>
                      </a:stretch>
                    </p:blipFill>
                    <p:spPr bwMode="auto">
                      <a:xfrm>
                        <a:off x="304800" y="4953000"/>
                        <a:ext cx="8701088"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87617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11" name="TextBox 10"/>
          <p:cNvSpPr txBox="1"/>
          <p:nvPr/>
        </p:nvSpPr>
        <p:spPr>
          <a:xfrm>
            <a:off x="152400" y="76200"/>
            <a:ext cx="8839200" cy="461665"/>
          </a:xfrm>
          <a:prstGeom prst="rect">
            <a:avLst/>
          </a:prstGeom>
          <a:noFill/>
        </p:spPr>
        <p:txBody>
          <a:bodyPr wrap="square" rtlCol="0">
            <a:spAutoFit/>
          </a:bodyPr>
          <a:lstStyle/>
          <a:p>
            <a:r>
              <a:rPr lang="en-US" sz="2400" dirty="0">
                <a:latin typeface="+mj-lt"/>
              </a:rPr>
              <a:t>Analysis of Maxwell’s equations without sources  -- continued:</a:t>
            </a:r>
          </a:p>
        </p:txBody>
      </p:sp>
      <p:graphicFrame>
        <p:nvGraphicFramePr>
          <p:cNvPr id="5" name="Object 4"/>
          <p:cNvGraphicFramePr>
            <a:graphicFrameLocks noChangeAspect="1"/>
          </p:cNvGraphicFramePr>
          <p:nvPr>
            <p:extLst>
              <p:ext uri="{D42A27DB-BD31-4B8C-83A1-F6EECF244321}">
                <p14:modId xmlns:p14="http://schemas.microsoft.com/office/powerpoint/2010/main" val="3688684398"/>
              </p:ext>
            </p:extLst>
          </p:nvPr>
        </p:nvGraphicFramePr>
        <p:xfrm>
          <a:off x="290512" y="515092"/>
          <a:ext cx="8167688" cy="2685308"/>
        </p:xfrm>
        <a:graphic>
          <a:graphicData uri="http://schemas.openxmlformats.org/presentationml/2006/ole">
            <mc:AlternateContent xmlns:mc="http://schemas.openxmlformats.org/markup-compatibility/2006">
              <mc:Choice xmlns:v="urn:schemas-microsoft-com:vml" Requires="v">
                <p:oleObj spid="_x0000_s173130" name="数式" r:id="rId3" imgW="2933640" imgH="952200" progId="Equation.3">
                  <p:embed/>
                </p:oleObj>
              </mc:Choice>
              <mc:Fallback>
                <p:oleObj name="数式" r:id="rId3" imgW="2933640" imgH="952200" progId="Equation.3">
                  <p:embed/>
                  <p:pic>
                    <p:nvPicPr>
                      <p:cNvPr id="0" name=""/>
                      <p:cNvPicPr>
                        <a:picLocks noChangeAspect="1" noChangeArrowheads="1"/>
                      </p:cNvPicPr>
                      <p:nvPr/>
                    </p:nvPicPr>
                    <p:blipFill>
                      <a:blip r:embed="rId4"/>
                      <a:srcRect/>
                      <a:stretch>
                        <a:fillRect/>
                      </a:stretch>
                    </p:blipFill>
                    <p:spPr bwMode="auto">
                      <a:xfrm>
                        <a:off x="290512" y="515092"/>
                        <a:ext cx="8167688" cy="2685308"/>
                      </a:xfrm>
                      <a:prstGeom prst="rect">
                        <a:avLst/>
                      </a:prstGeom>
                      <a:noFill/>
                      <a:ln>
                        <a:noFill/>
                      </a:ln>
                    </p:spPr>
                  </p:pic>
                </p:oleObj>
              </mc:Fallback>
            </mc:AlternateContent>
          </a:graphicData>
        </a:graphic>
      </p:graphicFrame>
      <p:sp>
        <p:nvSpPr>
          <p:cNvPr id="8" name="TextBox 7"/>
          <p:cNvSpPr txBox="1"/>
          <p:nvPr/>
        </p:nvSpPr>
        <p:spPr>
          <a:xfrm>
            <a:off x="152400" y="3131403"/>
            <a:ext cx="8839200" cy="830997"/>
          </a:xfrm>
          <a:prstGeom prst="rect">
            <a:avLst/>
          </a:prstGeom>
          <a:noFill/>
        </p:spPr>
        <p:txBody>
          <a:bodyPr wrap="square" rtlCol="0">
            <a:spAutoFit/>
          </a:bodyPr>
          <a:lstStyle/>
          <a:p>
            <a:r>
              <a:rPr lang="en-US" sz="2400" dirty="0">
                <a:latin typeface="+mj-lt"/>
              </a:rPr>
              <a:t>Note:  </a:t>
            </a:r>
            <a:r>
              <a:rPr lang="en-US" sz="2400" i="1" dirty="0">
                <a:latin typeface="Symbol" pitchFamily="18" charset="2"/>
              </a:rPr>
              <a:t>e, m</a:t>
            </a:r>
            <a:r>
              <a:rPr lang="en-US" sz="2400" i="1" dirty="0">
                <a:latin typeface="+mj-lt"/>
              </a:rPr>
              <a:t>, n, k</a:t>
            </a:r>
            <a:r>
              <a:rPr lang="en-US" sz="2400" dirty="0">
                <a:latin typeface="+mj-lt"/>
              </a:rPr>
              <a:t> can all be complex; for the moment we will assume that they are all real (no dissipation).</a:t>
            </a:r>
            <a:r>
              <a:rPr lang="en-US" sz="2400" i="1" dirty="0">
                <a:latin typeface="+mj-lt"/>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1696990852"/>
              </p:ext>
            </p:extLst>
          </p:nvPr>
        </p:nvGraphicFramePr>
        <p:xfrm>
          <a:off x="995363" y="4038600"/>
          <a:ext cx="4694237" cy="2514600"/>
        </p:xfrm>
        <a:graphic>
          <a:graphicData uri="http://schemas.openxmlformats.org/presentationml/2006/ole">
            <mc:AlternateContent xmlns:mc="http://schemas.openxmlformats.org/markup-compatibility/2006">
              <mc:Choice xmlns:v="urn:schemas-microsoft-com:vml" Requires="v">
                <p:oleObj spid="_x0000_s173131" name="数式" r:id="rId5" imgW="2539800" imgH="1346040" progId="Equation.3">
                  <p:embed/>
                </p:oleObj>
              </mc:Choice>
              <mc:Fallback>
                <p:oleObj name="数式" r:id="rId5" imgW="2539800" imgH="1346040" progId="Equation.3">
                  <p:embed/>
                  <p:pic>
                    <p:nvPicPr>
                      <p:cNvPr id="0" name=""/>
                      <p:cNvPicPr>
                        <a:picLocks noChangeAspect="1" noChangeArrowheads="1"/>
                      </p:cNvPicPr>
                      <p:nvPr/>
                    </p:nvPicPr>
                    <p:blipFill>
                      <a:blip r:embed="rId6"/>
                      <a:srcRect/>
                      <a:stretch>
                        <a:fillRect/>
                      </a:stretch>
                    </p:blipFill>
                    <p:spPr bwMode="auto">
                      <a:xfrm>
                        <a:off x="995363" y="4038600"/>
                        <a:ext cx="469423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705600" y="5105400"/>
            <a:ext cx="2209800" cy="830997"/>
          </a:xfrm>
          <a:prstGeom prst="rect">
            <a:avLst/>
          </a:prstGeom>
          <a:noFill/>
        </p:spPr>
        <p:txBody>
          <a:bodyPr wrap="square" rtlCol="0">
            <a:spAutoFit/>
          </a:bodyPr>
          <a:lstStyle/>
          <a:p>
            <a:r>
              <a:rPr lang="en-US" sz="2400" dirty="0">
                <a:latin typeface="+mj-lt"/>
              </a:rPr>
              <a:t>For real </a:t>
            </a:r>
          </a:p>
          <a:p>
            <a:r>
              <a:rPr lang="en-US" sz="2400" i="1" dirty="0">
                <a:latin typeface="Symbol" pitchFamily="18" charset="2"/>
              </a:rPr>
              <a:t>e, m</a:t>
            </a:r>
            <a:r>
              <a:rPr lang="en-US" sz="2400" i="1" dirty="0"/>
              <a:t>, n, k</a:t>
            </a:r>
            <a:endParaRPr lang="en-US" sz="2400" dirty="0">
              <a:latin typeface="+mj-lt"/>
            </a:endParaRPr>
          </a:p>
        </p:txBody>
      </p:sp>
      <p:sp>
        <p:nvSpPr>
          <p:cNvPr id="9" name="Right Brace 8"/>
          <p:cNvSpPr/>
          <p:nvPr/>
        </p:nvSpPr>
        <p:spPr>
          <a:xfrm>
            <a:off x="5689600" y="4743876"/>
            <a:ext cx="711200" cy="1504524"/>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9598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02/26/2020</a:t>
            </a:r>
            <a:endParaRPr lang="en-US" dirty="0"/>
          </a:p>
        </p:txBody>
      </p:sp>
      <p:sp>
        <p:nvSpPr>
          <p:cNvPr id="3" name="Footer Placeholder 2"/>
          <p:cNvSpPr>
            <a:spLocks noGrp="1"/>
          </p:cNvSpPr>
          <p:nvPr>
            <p:ph type="ftr" sz="quarter" idx="11"/>
          </p:nvPr>
        </p:nvSpPr>
        <p:spPr/>
        <p:txBody>
          <a:bodyPr/>
          <a:lstStyle/>
          <a:p>
            <a:r>
              <a:rPr lang="en-US"/>
              <a:t>PHY 712  Spring 2020 -- Lecture 19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11" name="TextBox 10"/>
          <p:cNvSpPr txBox="1"/>
          <p:nvPr/>
        </p:nvSpPr>
        <p:spPr>
          <a:xfrm>
            <a:off x="152400" y="76200"/>
            <a:ext cx="8839200" cy="461665"/>
          </a:xfrm>
          <a:prstGeom prst="rect">
            <a:avLst/>
          </a:prstGeom>
          <a:noFill/>
        </p:spPr>
        <p:txBody>
          <a:bodyPr wrap="square" rtlCol="0">
            <a:spAutoFit/>
          </a:bodyPr>
          <a:lstStyle/>
          <a:p>
            <a:r>
              <a:rPr lang="en-US" sz="2400" dirty="0">
                <a:latin typeface="+mj-lt"/>
              </a:rPr>
              <a:t>Analysis of Maxwell’s equations without sources  -- continued:</a:t>
            </a:r>
          </a:p>
        </p:txBody>
      </p:sp>
      <p:graphicFrame>
        <p:nvGraphicFramePr>
          <p:cNvPr id="5" name="Object 4"/>
          <p:cNvGraphicFramePr>
            <a:graphicFrameLocks noChangeAspect="1"/>
          </p:cNvGraphicFramePr>
          <p:nvPr>
            <p:extLst>
              <p:ext uri="{D42A27DB-BD31-4B8C-83A1-F6EECF244321}">
                <p14:modId xmlns:p14="http://schemas.microsoft.com/office/powerpoint/2010/main" val="4106447944"/>
              </p:ext>
            </p:extLst>
          </p:nvPr>
        </p:nvGraphicFramePr>
        <p:xfrm>
          <a:off x="595733" y="537865"/>
          <a:ext cx="7329067" cy="2668589"/>
        </p:xfrm>
        <a:graphic>
          <a:graphicData uri="http://schemas.openxmlformats.org/presentationml/2006/ole">
            <mc:AlternateContent xmlns:mc="http://schemas.openxmlformats.org/markup-compatibility/2006">
              <mc:Choice xmlns:v="urn:schemas-microsoft-com:vml" Requires="v">
                <p:oleObj spid="_x0000_s174154" name="数式" r:id="rId3" imgW="3390840" imgH="1218960" progId="Equation.3">
                  <p:embed/>
                </p:oleObj>
              </mc:Choice>
              <mc:Fallback>
                <p:oleObj name="数式" r:id="rId3" imgW="3390840" imgH="1218960" progId="Equation.3">
                  <p:embed/>
                  <p:pic>
                    <p:nvPicPr>
                      <p:cNvPr id="0" name=""/>
                      <p:cNvPicPr>
                        <a:picLocks noChangeAspect="1" noChangeArrowheads="1"/>
                      </p:cNvPicPr>
                      <p:nvPr/>
                    </p:nvPicPr>
                    <p:blipFill>
                      <a:blip r:embed="rId4"/>
                      <a:srcRect/>
                      <a:stretch>
                        <a:fillRect/>
                      </a:stretch>
                    </p:blipFill>
                    <p:spPr bwMode="auto">
                      <a:xfrm>
                        <a:off x="595733" y="537865"/>
                        <a:ext cx="7329067" cy="2668589"/>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05049802"/>
              </p:ext>
            </p:extLst>
          </p:nvPr>
        </p:nvGraphicFramePr>
        <p:xfrm>
          <a:off x="1562100" y="3349625"/>
          <a:ext cx="5211763" cy="2654300"/>
        </p:xfrm>
        <a:graphic>
          <a:graphicData uri="http://schemas.openxmlformats.org/presentationml/2006/ole">
            <mc:AlternateContent xmlns:mc="http://schemas.openxmlformats.org/markup-compatibility/2006">
              <mc:Choice xmlns:v="urn:schemas-microsoft-com:vml" Requires="v">
                <p:oleObj spid="_x0000_s174155" name="Equation" r:id="rId5" imgW="2222280" imgH="1117440" progId="Equation.DSMT4">
                  <p:embed/>
                </p:oleObj>
              </mc:Choice>
              <mc:Fallback>
                <p:oleObj name="Equation" r:id="rId5" imgW="2222280" imgH="1117440" progId="Equation.DSMT4">
                  <p:embed/>
                  <p:pic>
                    <p:nvPicPr>
                      <p:cNvPr id="0" name=""/>
                      <p:cNvPicPr>
                        <a:picLocks noChangeAspect="1" noChangeArrowheads="1"/>
                      </p:cNvPicPr>
                      <p:nvPr/>
                    </p:nvPicPr>
                    <p:blipFill>
                      <a:blip r:embed="rId6"/>
                      <a:srcRect/>
                      <a:stretch>
                        <a:fillRect/>
                      </a:stretch>
                    </p:blipFill>
                    <p:spPr bwMode="auto">
                      <a:xfrm>
                        <a:off x="1562100" y="3349625"/>
                        <a:ext cx="5211763"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V="1">
            <a:off x="7010400" y="4572000"/>
            <a:ext cx="0" cy="1143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096000" y="5715000"/>
            <a:ext cx="9144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10400" y="5715000"/>
            <a:ext cx="1371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62800" y="4572000"/>
            <a:ext cx="533400" cy="461665"/>
          </a:xfrm>
          <a:prstGeom prst="rect">
            <a:avLst/>
          </a:prstGeom>
          <a:noFill/>
        </p:spPr>
        <p:txBody>
          <a:bodyPr wrap="square" rtlCol="0">
            <a:spAutoFit/>
          </a:bodyPr>
          <a:lstStyle/>
          <a:p>
            <a:r>
              <a:rPr lang="en-US" sz="2400" b="1" dirty="0">
                <a:latin typeface="+mj-lt"/>
              </a:rPr>
              <a:t>E</a:t>
            </a:r>
            <a:r>
              <a:rPr lang="en-US" sz="2400" b="1" baseline="-25000" dirty="0">
                <a:latin typeface="+mj-lt"/>
              </a:rPr>
              <a:t>0</a:t>
            </a:r>
            <a:endParaRPr lang="en-US" sz="2400" b="1" dirty="0">
              <a:latin typeface="+mj-lt"/>
            </a:endParaRPr>
          </a:p>
        </p:txBody>
      </p:sp>
      <p:sp>
        <p:nvSpPr>
          <p:cNvPr id="15" name="TextBox 14"/>
          <p:cNvSpPr txBox="1"/>
          <p:nvPr/>
        </p:nvSpPr>
        <p:spPr>
          <a:xfrm>
            <a:off x="5943600" y="5562600"/>
            <a:ext cx="533400" cy="461665"/>
          </a:xfrm>
          <a:prstGeom prst="rect">
            <a:avLst/>
          </a:prstGeom>
          <a:noFill/>
        </p:spPr>
        <p:txBody>
          <a:bodyPr wrap="square" rtlCol="0">
            <a:spAutoFit/>
          </a:bodyPr>
          <a:lstStyle/>
          <a:p>
            <a:r>
              <a:rPr lang="en-US" sz="2400" b="1" dirty="0">
                <a:latin typeface="+mj-lt"/>
              </a:rPr>
              <a:t>B</a:t>
            </a:r>
            <a:r>
              <a:rPr lang="en-US" sz="2400" b="1" baseline="-25000" dirty="0">
                <a:latin typeface="+mj-lt"/>
              </a:rPr>
              <a:t>0</a:t>
            </a:r>
            <a:endParaRPr lang="en-US" sz="2400" b="1" dirty="0">
              <a:latin typeface="+mj-lt"/>
            </a:endParaRPr>
          </a:p>
        </p:txBody>
      </p:sp>
      <p:sp>
        <p:nvSpPr>
          <p:cNvPr id="16" name="TextBox 15"/>
          <p:cNvSpPr txBox="1"/>
          <p:nvPr/>
        </p:nvSpPr>
        <p:spPr>
          <a:xfrm>
            <a:off x="7620000" y="5939135"/>
            <a:ext cx="533400" cy="461665"/>
          </a:xfrm>
          <a:prstGeom prst="rect">
            <a:avLst/>
          </a:prstGeom>
          <a:noFill/>
        </p:spPr>
        <p:txBody>
          <a:bodyPr wrap="square" rtlCol="0">
            <a:spAutoFit/>
          </a:bodyPr>
          <a:lstStyle/>
          <a:p>
            <a:r>
              <a:rPr lang="en-US" sz="2400" b="1" dirty="0">
                <a:latin typeface="+mj-lt"/>
              </a:rPr>
              <a:t>k</a:t>
            </a:r>
          </a:p>
        </p:txBody>
      </p:sp>
    </p:spTree>
    <p:extLst>
      <p:ext uri="{BB962C8B-B14F-4D97-AF65-F5344CB8AC3E}">
        <p14:creationId xmlns:p14="http://schemas.microsoft.com/office/powerpoint/2010/main" val="113409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16424</TotalTime>
  <Words>945</Words>
  <Application>Microsoft Office PowerPoint</Application>
  <PresentationFormat>On-screen Show (4:3)</PresentationFormat>
  <Paragraphs>258</Paragraphs>
  <Slides>32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39"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917</cp:revision>
  <cp:lastPrinted>2020-02-25T14:30:20Z</cp:lastPrinted>
  <dcterms:created xsi:type="dcterms:W3CDTF">2012-01-10T18:32:24Z</dcterms:created>
  <dcterms:modified xsi:type="dcterms:W3CDTF">2020-02-26T17:48:13Z</dcterms:modified>
</cp:coreProperties>
</file>