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96" r:id="rId2"/>
    <p:sldId id="354" r:id="rId3"/>
    <p:sldId id="441" r:id="rId4"/>
    <p:sldId id="449" r:id="rId5"/>
    <p:sldId id="442" r:id="rId6"/>
    <p:sldId id="450" r:id="rId7"/>
    <p:sldId id="443" r:id="rId8"/>
    <p:sldId id="444" r:id="rId9"/>
    <p:sldId id="445" r:id="rId10"/>
    <p:sldId id="448" r:id="rId11"/>
    <p:sldId id="425" r:id="rId12"/>
    <p:sldId id="451" r:id="rId13"/>
    <p:sldId id="452" r:id="rId14"/>
    <p:sldId id="453" r:id="rId15"/>
    <p:sldId id="454" r:id="rId16"/>
    <p:sldId id="427" r:id="rId17"/>
    <p:sldId id="428" r:id="rId18"/>
    <p:sldId id="407" r:id="rId19"/>
    <p:sldId id="455" r:id="rId20"/>
    <p:sldId id="408" r:id="rId21"/>
    <p:sldId id="409" r:id="rId22"/>
    <p:sldId id="418" r:id="rId23"/>
    <p:sldId id="419" r:id="rId24"/>
    <p:sldId id="456" r:id="rId25"/>
    <p:sldId id="457" r:id="rId26"/>
    <p:sldId id="458" r:id="rId27"/>
    <p:sldId id="459" r:id="rId28"/>
    <p:sldId id="460" r:id="rId29"/>
    <p:sldId id="461" r:id="rId30"/>
    <p:sldId id="462" r:id="rId31"/>
    <p:sldId id="463" r:id="rId3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5" d="100"/>
          <a:sy n="65" d="100"/>
        </p:scale>
        <p:origin x="133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7" d="100"/>
        <a:sy n="57" d="100"/>
      </p:scale>
      <p:origin x="0" y="-1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http://www.nikon.com/products/microscope-solutions/bioscience.../nikon_note_10_lr.pdf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33.png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4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6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4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49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62000"/>
            <a:ext cx="8991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12-12:50 AM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18: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Complete reading of  Chapter 7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Comments on reflectivity of plane waves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Summary of complex response functions for electromagnetic fields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857250"/>
            <a:ext cx="5524500" cy="25717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3319749" y="1981200"/>
            <a:ext cx="0" cy="99060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23072" y="1150203"/>
            <a:ext cx="1825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surface normal</a:t>
            </a:r>
          </a:p>
        </p:txBody>
      </p:sp>
      <p:sp>
        <p:nvSpPr>
          <p:cNvPr id="9" name="Arc 8"/>
          <p:cNvSpPr/>
          <p:nvPr/>
        </p:nvSpPr>
        <p:spPr>
          <a:xfrm rot="18376392">
            <a:off x="2830425" y="2713819"/>
            <a:ext cx="576549" cy="319385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19400" y="2209800"/>
            <a:ext cx="500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latin typeface="+mj-lt"/>
              </a:rPr>
              <a:t>i</a:t>
            </a:r>
            <a:endParaRPr lang="en-US" sz="2400" b="1" i="1" dirty="0"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219200" y="1600200"/>
            <a:ext cx="304800" cy="228600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2000" y="14455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rgbClr val="FF0000"/>
                </a:solidFill>
                <a:latin typeface="+mj-lt"/>
              </a:rPr>
              <a:t>k</a:t>
            </a:r>
            <a:r>
              <a:rPr lang="en-US" sz="2400" b="1" i="1" baseline="-25000" dirty="0" err="1">
                <a:solidFill>
                  <a:srgbClr val="FF0000"/>
                </a:solidFill>
                <a:latin typeface="+mj-lt"/>
              </a:rPr>
              <a:t>i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096000" y="1676399"/>
            <a:ext cx="342900" cy="152401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72200" y="1748135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rgbClr val="FF0000"/>
                </a:solidFill>
                <a:latin typeface="+mj-lt"/>
              </a:rPr>
              <a:t>k</a:t>
            </a:r>
            <a:r>
              <a:rPr lang="en-US" sz="2400" b="1" i="1" baseline="-25000" dirty="0" err="1">
                <a:solidFill>
                  <a:srgbClr val="FF0000"/>
                </a:solidFill>
                <a:latin typeface="+mj-lt"/>
              </a:rPr>
              <a:t>R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3480879"/>
            <a:ext cx="7583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Polarization due to reflection from a refracting surface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28800" y="6096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n=1</a:t>
            </a:r>
          </a:p>
          <a:p>
            <a:endParaRPr lang="en-US" sz="24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0400" y="28194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n’&gt;1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583502"/>
              </p:ext>
            </p:extLst>
          </p:nvPr>
        </p:nvGraphicFramePr>
        <p:xfrm>
          <a:off x="250031" y="4159203"/>
          <a:ext cx="5179082" cy="2107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19" name="Equation" r:id="rId4" imgW="4140000" imgH="1663560" progId="Equation.DSMT4">
                  <p:embed/>
                </p:oleObj>
              </mc:Choice>
              <mc:Fallback>
                <p:oleObj name="Equation" r:id="rId4" imgW="4140000" imgH="1663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" y="4159203"/>
                        <a:ext cx="5179082" cy="21074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199833"/>
              </p:ext>
            </p:extLst>
          </p:nvPr>
        </p:nvGraphicFramePr>
        <p:xfrm>
          <a:off x="5781675" y="5002213"/>
          <a:ext cx="28702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20" name="Equation" r:id="rId6" imgW="2539800" imgH="622080" progId="Equation.DSMT4">
                  <p:embed/>
                </p:oleObj>
              </mc:Choice>
              <mc:Fallback>
                <p:oleObj name="Equation" r:id="rId6" imgW="25398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1675" y="5002213"/>
                        <a:ext cx="287020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2447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between two isotropic media -- continued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</a:t>
                </a:r>
                <a:r>
                  <a:rPr lang="en-US" sz="2400" dirty="0">
                    <a:latin typeface="+mj-lt"/>
                  </a:rPr>
                  <a:t>’</a:t>
                </a:r>
                <a:r>
                  <a:rPr lang="en-US" sz="2400" dirty="0">
                    <a:latin typeface="Symbol" pitchFamily="18" charset="2"/>
                  </a:rPr>
                  <a:t> e</a:t>
                </a:r>
                <a:r>
                  <a:rPr lang="en-US" sz="2400" dirty="0"/>
                  <a:t>’</a:t>
                </a:r>
                <a:endParaRPr lang="en-US" sz="2400" dirty="0">
                  <a:latin typeface="Symbol" pitchFamily="18" charset="2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k’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i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R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3638490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355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4268850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356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861349"/>
              </p:ext>
            </p:extLst>
          </p:nvPr>
        </p:nvGraphicFramePr>
        <p:xfrm>
          <a:off x="3197225" y="2685840"/>
          <a:ext cx="5946775" cy="363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357" name="数式" r:id="rId7" imgW="3149280" imgH="1904760" progId="Equation.3">
                  <p:embed/>
                </p:oleObj>
              </mc:Choice>
              <mc:Fallback>
                <p:oleObj name="数式" r:id="rId7" imgW="3149280" imgH="1904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225" y="2685840"/>
                        <a:ext cx="5946775" cy="36387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850419"/>
              </p:ext>
            </p:extLst>
          </p:nvPr>
        </p:nvGraphicFramePr>
        <p:xfrm>
          <a:off x="3505200" y="642938"/>
          <a:ext cx="5465763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358" name="数式" r:id="rId9" imgW="2527200" imgH="901440" progId="Equation.3">
                  <p:embed/>
                </p:oleObj>
              </mc:Choice>
              <mc:Fallback>
                <p:oleObj name="数式" r:id="rId9" imgW="252720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642938"/>
                        <a:ext cx="5465763" cy="197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587114"/>
              </p:ext>
            </p:extLst>
          </p:nvPr>
        </p:nvGraphicFramePr>
        <p:xfrm>
          <a:off x="533400" y="5562600"/>
          <a:ext cx="5027613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359" name="数式" r:id="rId11" imgW="2323800" imgH="444240" progId="Equation.3">
                  <p:embed/>
                </p:oleObj>
              </mc:Choice>
              <mc:Fallback>
                <p:oleObj name="数式" r:id="rId11" imgW="23238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562600"/>
                        <a:ext cx="5027613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72599" y="3827463"/>
            <a:ext cx="2499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Total internal reflection:</a:t>
            </a:r>
          </a:p>
        </p:txBody>
      </p:sp>
    </p:spTree>
    <p:extLst>
      <p:ext uri="{BB962C8B-B14F-4D97-AF65-F5344CB8AC3E}">
        <p14:creationId xmlns:p14="http://schemas.microsoft.com/office/powerpoint/2010/main" val="295660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total internal reflection</a:t>
            </a:r>
          </a:p>
          <a:p>
            <a:r>
              <a:rPr lang="en-US" sz="2400" dirty="0">
                <a:latin typeface="+mj-lt"/>
              </a:rPr>
              <a:t>           </a:t>
            </a:r>
            <a:r>
              <a:rPr lang="en-US" sz="2400" i="1" dirty="0">
                <a:latin typeface="+mj-lt"/>
              </a:rPr>
              <a:t>n’</a:t>
            </a:r>
            <a:r>
              <a:rPr lang="en-US" sz="2400" dirty="0">
                <a:latin typeface="+mj-lt"/>
              </a:rPr>
              <a:t>=1   and  </a:t>
            </a:r>
            <a:r>
              <a:rPr lang="en-US" sz="2400" i="1" dirty="0">
                <a:latin typeface="+mj-lt"/>
              </a:rPr>
              <a:t>n</a:t>
            </a:r>
            <a:r>
              <a:rPr lang="en-US" sz="2400" dirty="0">
                <a:latin typeface="+mj-lt"/>
              </a:rPr>
              <a:t>=1.5  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    </a:t>
            </a:r>
            <a:r>
              <a:rPr lang="en-US" sz="2400" i="1" dirty="0">
                <a:latin typeface="+mj-lt"/>
                <a:sym typeface="Wingdings" panose="05000000000000000000" pitchFamily="2" charset="2"/>
              </a:rPr>
              <a:t>i</a:t>
            </a:r>
            <a:r>
              <a:rPr lang="en-US" sz="2400" i="1" baseline="-25000" dirty="0">
                <a:latin typeface="+mj-lt"/>
                <a:sym typeface="Wingdings" panose="05000000000000000000" pitchFamily="2" charset="2"/>
              </a:rPr>
              <a:t>0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 = sin</a:t>
            </a:r>
            <a:r>
              <a:rPr lang="en-US" sz="2400" baseline="30000" dirty="0">
                <a:latin typeface="+mj-lt"/>
                <a:sym typeface="Wingdings" panose="05000000000000000000" pitchFamily="2" charset="2"/>
              </a:rPr>
              <a:t>-1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(1/1.5)=41.81</a:t>
            </a:r>
            <a:r>
              <a:rPr lang="en-US" sz="2400" baseline="30000" dirty="0">
                <a:latin typeface="+mj-lt"/>
                <a:sym typeface="Wingdings" panose="05000000000000000000" pitchFamily="2" charset="2"/>
              </a:rPr>
              <a:t>o</a:t>
            </a:r>
            <a:endParaRPr lang="en-US" sz="2400" baseline="-25000" dirty="0">
              <a:latin typeface="+mj-lt"/>
              <a:sym typeface="Wingdings" panose="05000000000000000000" pitchFamily="2" charset="2"/>
            </a:endParaRPr>
          </a:p>
          <a:p>
            <a:endParaRPr lang="en-US" sz="2400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825" y="1524000"/>
            <a:ext cx="661035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-1107134" y="2931469"/>
            <a:ext cx="4648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Relative  transmitted intensity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4262" y="5152677"/>
            <a:ext cx="2057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/</a:t>
            </a:r>
            <a:r>
              <a:rPr lang="en-US" sz="2400" b="1" dirty="0">
                <a:latin typeface="Symbol" panose="05050102010706020507" pitchFamily="18" charset="2"/>
              </a:rPr>
              <a:t>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2800" y="2895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i</a:t>
            </a:r>
            <a:r>
              <a:rPr lang="en-US" sz="2400" dirty="0">
                <a:latin typeface="+mj-lt"/>
              </a:rPr>
              <a:t>=42</a:t>
            </a:r>
            <a:r>
              <a:rPr lang="en-US" sz="2400" baseline="30000" dirty="0">
                <a:latin typeface="+mj-lt"/>
              </a:rPr>
              <a:t>o</a:t>
            </a:r>
            <a:endParaRPr lang="en-US" sz="2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3272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i</a:t>
            </a:r>
            <a:r>
              <a:rPr lang="en-US" sz="2400" dirty="0">
                <a:latin typeface="+mj-lt"/>
              </a:rPr>
              <a:t>=50</a:t>
            </a:r>
            <a:r>
              <a:rPr lang="en-US" sz="2400" baseline="30000" dirty="0">
                <a:latin typeface="+mj-lt"/>
              </a:rPr>
              <a:t>o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41865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i</a:t>
            </a:r>
            <a:r>
              <a:rPr lang="en-US" sz="2400" dirty="0">
                <a:latin typeface="+mj-lt"/>
              </a:rPr>
              <a:t>=90</a:t>
            </a:r>
            <a:r>
              <a:rPr lang="en-US" sz="2400" baseline="30000" dirty="0">
                <a:latin typeface="+mj-lt"/>
              </a:rPr>
              <a:t>o</a:t>
            </a:r>
            <a:endParaRPr lang="en-US" sz="2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5481935"/>
            <a:ext cx="8243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Transmitted illumination confined within a few wavelengths of the surface.</a:t>
            </a:r>
          </a:p>
        </p:txBody>
      </p:sp>
    </p:spTree>
    <p:extLst>
      <p:ext uri="{BB962C8B-B14F-4D97-AF65-F5344CB8AC3E}">
        <p14:creationId xmlns:p14="http://schemas.microsoft.com/office/powerpoint/2010/main" val="3451250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TIRF (total internal reflection fluorescence)</a:t>
            </a:r>
          </a:p>
          <a:p>
            <a:r>
              <a:rPr lang="en-US" sz="1600" dirty="0">
                <a:hlinkClick r:id="rId2"/>
              </a:rPr>
              <a:t>www.nikon.com/products/microscope-solutions/bioscience.../nikon_note_10_lr.pdf</a:t>
            </a:r>
            <a:endParaRPr lang="en-US" sz="1600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113" y="1066800"/>
            <a:ext cx="6753225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425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97197"/>
            <a:ext cx="6534150" cy="5334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152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Design of TIRF device using laser and high power lens</a:t>
            </a:r>
          </a:p>
        </p:txBody>
      </p:sp>
    </p:spTree>
    <p:extLst>
      <p:ext uri="{BB962C8B-B14F-4D97-AF65-F5344CB8AC3E}">
        <p14:creationId xmlns:p14="http://schemas.microsoft.com/office/powerpoint/2010/main" val="1069392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7435"/>
            <a:ext cx="9144000" cy="638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14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PHY 712  Spring 2013 -- Lecture 19</a:t>
            </a:r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424979"/>
              </p:ext>
            </p:extLst>
          </p:nvPr>
        </p:nvGraphicFramePr>
        <p:xfrm>
          <a:off x="1143000" y="584200"/>
          <a:ext cx="420052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18" name="数式" r:id="rId3" imgW="1942920" imgH="812520" progId="Equation.3">
                  <p:embed/>
                </p:oleObj>
              </mc:Choice>
              <mc:Fallback>
                <p:oleObj name="数式" r:id="rId3" imgW="194292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84200"/>
                        <a:ext cx="4200525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706225"/>
              </p:ext>
            </p:extLst>
          </p:nvPr>
        </p:nvGraphicFramePr>
        <p:xfrm>
          <a:off x="1066800" y="2286000"/>
          <a:ext cx="4308475" cy="433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19" name="数式" r:id="rId5" imgW="1993680" imgH="1981080" progId="Equation.3">
                  <p:embed/>
                </p:oleObj>
              </mc:Choice>
              <mc:Fallback>
                <p:oleObj name="数式" r:id="rId5" imgW="19936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86000"/>
                        <a:ext cx="4308475" cy="433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89207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Special case:   normal incidence   (</a:t>
            </a:r>
            <a:r>
              <a:rPr lang="en-US" sz="2400" i="1" dirty="0">
                <a:latin typeface="+mj-lt"/>
              </a:rPr>
              <a:t>i</a:t>
            </a:r>
            <a:r>
              <a:rPr lang="en-US" sz="2400" dirty="0">
                <a:latin typeface="+mj-lt"/>
              </a:rPr>
              <a:t>=0, </a:t>
            </a:r>
            <a:r>
              <a:rPr lang="en-US" sz="2400" i="1" dirty="0">
                <a:latin typeface="Symbol" pitchFamily="18" charset="2"/>
              </a:rPr>
              <a:t>q</a:t>
            </a:r>
            <a:r>
              <a:rPr lang="en-US" sz="2400" dirty="0">
                <a:latin typeface="+mj-lt"/>
              </a:rPr>
              <a:t>=0)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258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Extension to complex refractive index </a:t>
            </a:r>
            <a:r>
              <a:rPr lang="en-US" sz="2400" i="1" dirty="0">
                <a:latin typeface="+mj-lt"/>
              </a:rPr>
              <a:t>n= </a:t>
            </a:r>
            <a:r>
              <a:rPr lang="en-US" sz="2400" i="1" dirty="0" err="1">
                <a:latin typeface="+mj-lt"/>
              </a:rPr>
              <a:t>n</a:t>
            </a:r>
            <a:r>
              <a:rPr lang="en-US" sz="2400" i="1" baseline="-25000" dirty="0" err="1">
                <a:latin typeface="+mj-lt"/>
              </a:rPr>
              <a:t>R</a:t>
            </a:r>
            <a:r>
              <a:rPr lang="en-US" sz="2400" i="1" dirty="0">
                <a:latin typeface="+mj-lt"/>
              </a:rPr>
              <a:t> + i </a:t>
            </a:r>
            <a:r>
              <a:rPr lang="en-US" sz="2400" i="1" dirty="0" err="1">
                <a:latin typeface="+mj-lt"/>
              </a:rPr>
              <a:t>n</a:t>
            </a:r>
            <a:r>
              <a:rPr lang="en-US" sz="2400" i="1" baseline="-25000" dirty="0" err="1">
                <a:latin typeface="+mj-lt"/>
              </a:rPr>
              <a:t>I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725205"/>
              </p:ext>
            </p:extLst>
          </p:nvPr>
        </p:nvGraphicFramePr>
        <p:xfrm>
          <a:off x="1295400" y="1295400"/>
          <a:ext cx="5516563" cy="391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2" name="数式" r:id="rId3" imgW="2552400" imgH="1790640" progId="Equation.3">
                  <p:embed/>
                </p:oleObj>
              </mc:Choice>
              <mc:Fallback>
                <p:oleObj name="数式" r:id="rId3" imgW="2552400" imgH="1790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295400"/>
                        <a:ext cx="5516563" cy="391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0085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Origin of imaginary contributions to permittivity --</a:t>
            </a:r>
          </a:p>
          <a:p>
            <a:r>
              <a:rPr lang="en-US" sz="2400" dirty="0">
                <a:latin typeface="+mj-lt"/>
              </a:rPr>
              <a:t>Review:   </a:t>
            </a:r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315327"/>
              </p:ext>
            </p:extLst>
          </p:nvPr>
        </p:nvGraphicFramePr>
        <p:xfrm>
          <a:off x="557213" y="1295400"/>
          <a:ext cx="5738812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31" name="数式" r:id="rId3" imgW="2654280" imgH="1981080" progId="Equation.3">
                  <p:embed/>
                </p:oleObj>
              </mc:Choice>
              <mc:Fallback>
                <p:oleObj name="数式" r:id="rId3" imgW="26542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1295400"/>
                        <a:ext cx="5738812" cy="433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476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" y="533400"/>
            <a:ext cx="3217126" cy="2463492"/>
            <a:chOff x="5621750" y="4038600"/>
            <a:chExt cx="3217126" cy="2463492"/>
          </a:xfrm>
        </p:grpSpPr>
        <p:grpSp>
          <p:nvGrpSpPr>
            <p:cNvPr id="6" name="Group 5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9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Oval 9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Symbol" pitchFamily="18" charset="2"/>
                </a:rPr>
                <a:t>d</a:t>
              </a:r>
              <a:r>
                <a:rPr lang="en-US" sz="2400" b="1" dirty="0" err="1">
                  <a:latin typeface="+mj-lt"/>
                </a:rPr>
                <a:t>r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0480" y="-35301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Extensions of the </a:t>
            </a:r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for lattice vibrations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75463" y="449224"/>
            <a:ext cx="56685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principle, the ideas of the </a:t>
            </a:r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apply both to the ionic vibrations which occur at low frequency (~10</a:t>
            </a:r>
            <a:r>
              <a:rPr lang="en-US" sz="2400" baseline="30000" dirty="0">
                <a:latin typeface="+mj-lt"/>
              </a:rPr>
              <a:t>12</a:t>
            </a:r>
            <a:r>
              <a:rPr lang="en-US" sz="2400" dirty="0">
                <a:latin typeface="+mj-lt"/>
              </a:rPr>
              <a:t> Hz) contributing to the so called static permittivity function </a:t>
            </a:r>
            <a:r>
              <a:rPr lang="en-US" sz="2400" dirty="0" err="1">
                <a:latin typeface="Symbol" panose="05050102010706020507" pitchFamily="18" charset="2"/>
              </a:rPr>
              <a:t>e</a:t>
            </a:r>
            <a:r>
              <a:rPr lang="en-US" sz="2400" baseline="-25000" dirty="0" err="1">
                <a:latin typeface="+mj-lt"/>
              </a:rPr>
              <a:t>s</a:t>
            </a:r>
            <a:r>
              <a:rPr lang="en-US" sz="2400" dirty="0">
                <a:latin typeface="+mj-lt"/>
              </a:rPr>
              <a:t> and to </a:t>
            </a:r>
            <a:r>
              <a:rPr lang="en-US" sz="2400" dirty="0"/>
              <a:t>the electronic vibrations which occur </a:t>
            </a:r>
            <a:r>
              <a:rPr lang="en-US" sz="2400" dirty="0">
                <a:latin typeface="+mj-lt"/>
              </a:rPr>
              <a:t>at high frequency (~10</a:t>
            </a:r>
            <a:r>
              <a:rPr lang="en-US" sz="2400" baseline="30000" dirty="0">
                <a:latin typeface="+mj-lt"/>
              </a:rPr>
              <a:t>15 </a:t>
            </a:r>
            <a:r>
              <a:rPr lang="en-US" sz="2400" dirty="0">
                <a:latin typeface="+mj-lt"/>
              </a:rPr>
              <a:t>Hz) contributing to the so called high frequency permittivity function  </a:t>
            </a:r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baseline="-25000" dirty="0">
                <a:latin typeface="Symbol" panose="05050102010706020507" pitchFamily="18" charset="2"/>
              </a:rPr>
              <a:t>¥</a:t>
            </a:r>
            <a:r>
              <a:rPr lang="en-US" dirty="0">
                <a:latin typeface="Symbol" panose="05050102010706020507" pitchFamily="18" charset="2"/>
              </a:rPr>
              <a:t>.</a:t>
            </a:r>
            <a:endParaRPr lang="en-US" sz="2400" baseline="-25000" dirty="0">
              <a:latin typeface="Symbol" panose="05050102010706020507" pitchFamily="18" charset="2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557869"/>
              </p:ext>
            </p:extLst>
          </p:nvPr>
        </p:nvGraphicFramePr>
        <p:xfrm>
          <a:off x="165830" y="3972580"/>
          <a:ext cx="8857752" cy="2275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8" name="Equation" r:id="rId4" imgW="6184800" imgH="1447560" progId="Equation.DSMT4">
                  <p:embed/>
                </p:oleObj>
              </mc:Choice>
              <mc:Fallback>
                <p:oleObj name="Equation" r:id="rId4" imgW="6184800" imgH="1447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5830" y="3972580"/>
                        <a:ext cx="8857752" cy="22758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6241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1FEB6D9-2EFE-4799-8BA7-3FD96807B5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74059"/>
            <a:ext cx="9144000" cy="510988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2133600"/>
            <a:ext cx="8991600" cy="228600"/>
          </a:xfrm>
          <a:prstGeom prst="rect">
            <a:avLst/>
          </a:prstGeom>
          <a:solidFill>
            <a:srgbClr val="DA32A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41438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" y="3886200"/>
            <a:ext cx="842772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58768"/>
              </p:ext>
            </p:extLst>
          </p:nvPr>
        </p:nvGraphicFramePr>
        <p:xfrm>
          <a:off x="3286125" y="2514600"/>
          <a:ext cx="90487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20" name="数式" r:id="rId5" imgW="419040" imgH="431640" progId="Equation.3">
                  <p:embed/>
                </p:oleObj>
              </mc:Choice>
              <mc:Fallback>
                <p:oleObj name="数式" r:id="rId5" imgW="419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514600"/>
                        <a:ext cx="904875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994536"/>
              </p:ext>
            </p:extLst>
          </p:nvPr>
        </p:nvGraphicFramePr>
        <p:xfrm>
          <a:off x="1295400" y="4343400"/>
          <a:ext cx="877887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21" name="数式" r:id="rId7" imgW="406080" imgH="431640" progId="Equation.3">
                  <p:embed/>
                </p:oleObj>
              </mc:Choice>
              <mc:Fallback>
                <p:oleObj name="数式" r:id="rId7" imgW="406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877887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function:</a:t>
            </a:r>
          </a:p>
        </p:txBody>
      </p:sp>
    </p:spTree>
    <p:extLst>
      <p:ext uri="{BB962C8B-B14F-4D97-AF65-F5344CB8AC3E}">
        <p14:creationId xmlns:p14="http://schemas.microsoft.com/office/powerpoint/2010/main" val="1577949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787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 – some analytic properties: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966555"/>
              </p:ext>
            </p:extLst>
          </p:nvPr>
        </p:nvGraphicFramePr>
        <p:xfrm>
          <a:off x="846138" y="1447800"/>
          <a:ext cx="6230937" cy="314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80" name="数式" r:id="rId3" imgW="2882880" imgH="1434960" progId="Equation.3">
                  <p:embed/>
                </p:oleObj>
              </mc:Choice>
              <mc:Fallback>
                <p:oleObj name="数式" r:id="rId3" imgW="2882880" imgH="1434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1447800"/>
                        <a:ext cx="6230937" cy="314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1487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29496" y="3185901"/>
            <a:ext cx="39624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6040" y="2784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for </a:t>
            </a:r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 – continued --</a:t>
            </a:r>
          </a:p>
          <a:p>
            <a:r>
              <a:rPr lang="en-US" sz="2400" dirty="0">
                <a:latin typeface="+mj-lt"/>
              </a:rPr>
              <a:t>     Analytic properties: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525917"/>
              </p:ext>
            </p:extLst>
          </p:nvPr>
        </p:nvGraphicFramePr>
        <p:xfrm>
          <a:off x="632967" y="597178"/>
          <a:ext cx="716597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67" name="数式" r:id="rId3" imgW="3314520" imgH="1473120" progId="Equation.3">
                  <p:embed/>
                </p:oleObj>
              </mc:Choice>
              <mc:Fallback>
                <p:oleObj name="数式" r:id="rId3" imgW="331452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67" y="597178"/>
                        <a:ext cx="716597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1828800" y="4191000"/>
            <a:ext cx="0" cy="19812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99153" y="5334000"/>
            <a:ext cx="2853647" cy="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037877"/>
              </p:ext>
            </p:extLst>
          </p:nvPr>
        </p:nvGraphicFramePr>
        <p:xfrm>
          <a:off x="3352800" y="5103812"/>
          <a:ext cx="914400" cy="486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68" name="Equation" r:id="rId5" imgW="596880" imgH="317160" progId="Equation.DSMT4">
                  <p:embed/>
                </p:oleObj>
              </mc:Choice>
              <mc:Fallback>
                <p:oleObj name="Equation" r:id="rId5" imgW="5968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52800" y="5103812"/>
                        <a:ext cx="914400" cy="4863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48576"/>
              </p:ext>
            </p:extLst>
          </p:nvPr>
        </p:nvGraphicFramePr>
        <p:xfrm>
          <a:off x="1530145" y="3903366"/>
          <a:ext cx="8747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69" name="Equation" r:id="rId7" imgW="571320" imgH="317160" progId="Equation.DSMT4">
                  <p:embed/>
                </p:oleObj>
              </mc:Choice>
              <mc:Fallback>
                <p:oleObj name="Equation" r:id="rId7" imgW="5713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30145" y="3903366"/>
                        <a:ext cx="874713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14"/>
          <p:cNvSpPr/>
          <p:nvPr/>
        </p:nvSpPr>
        <p:spPr>
          <a:xfrm>
            <a:off x="914400" y="5602288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280160" y="58521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746200" y="5612322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740566" y="5585229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346961" y="58521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311651"/>
            <a:ext cx="4495800" cy="1022349"/>
          </a:xfrm>
          <a:prstGeom prst="rect">
            <a:avLst/>
          </a:prstGeom>
          <a:solidFill>
            <a:srgbClr val="DA32AA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50435"/>
              </p:ext>
            </p:extLst>
          </p:nvPr>
        </p:nvGraphicFramePr>
        <p:xfrm>
          <a:off x="990600" y="4635374"/>
          <a:ext cx="2215837" cy="470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70" name="Equation" r:id="rId9" imgW="1257120" imgH="266400" progId="Equation.DSMT4">
                  <p:embed/>
                </p:oleObj>
              </mc:Choice>
              <mc:Fallback>
                <p:oleObj name="Equation" r:id="rId9" imgW="12571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90600" y="4635374"/>
                        <a:ext cx="2215837" cy="470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0931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7609" y="1143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 – for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19782"/>
              </p:ext>
            </p:extLst>
          </p:nvPr>
        </p:nvGraphicFramePr>
        <p:xfrm>
          <a:off x="762000" y="2057400"/>
          <a:ext cx="535305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19" name="数式" r:id="rId3" imgW="2616120" imgH="1193760" progId="Equation.3">
                  <p:embed/>
                </p:oleObj>
              </mc:Choice>
              <mc:Fallback>
                <p:oleObj name="数式" r:id="rId3" imgW="261612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5353050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04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Because of these analytic properties, Cauchy’s integral theorem results in:</a:t>
            </a:r>
          </a:p>
        </p:txBody>
      </p:sp>
    </p:spTree>
    <p:extLst>
      <p:ext uri="{BB962C8B-B14F-4D97-AF65-F5344CB8AC3E}">
        <p14:creationId xmlns:p14="http://schemas.microsoft.com/office/powerpoint/2010/main" val="41952119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447944"/>
              </p:ext>
            </p:extLst>
          </p:nvPr>
        </p:nvGraphicFramePr>
        <p:xfrm>
          <a:off x="595733" y="537865"/>
          <a:ext cx="7329067" cy="2668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33" y="537865"/>
                        <a:ext cx="7329067" cy="2668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049802"/>
              </p:ext>
            </p:extLst>
          </p:nvPr>
        </p:nvGraphicFramePr>
        <p:xfrm>
          <a:off x="1562100" y="3349625"/>
          <a:ext cx="5211763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2222280" imgH="1117440" progId="Equation.DSMT4">
                  <p:embed/>
                </p:oleObj>
              </mc:Choice>
              <mc:Fallback>
                <p:oleObj name="Equation" r:id="rId5" imgW="2222280" imgH="11174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3349625"/>
                        <a:ext cx="5211763" cy="265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7010400" y="45720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096000" y="57150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10400" y="57150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628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5562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B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0" y="5939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134094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Transverse electric and magnetic waves  (TEM)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230415"/>
              </p:ext>
            </p:extLst>
          </p:nvPr>
        </p:nvGraphicFramePr>
        <p:xfrm>
          <a:off x="730250" y="838200"/>
          <a:ext cx="7683500" cy="2193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07" name="Equation" r:id="rId3" imgW="5270400" imgH="1485720" progId="Equation.DSMT4">
                  <p:embed/>
                </p:oleObj>
              </mc:Choice>
              <mc:Fallback>
                <p:oleObj name="Equation" r:id="rId3" imgW="5270400" imgH="14857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838200"/>
                        <a:ext cx="7683500" cy="21939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7010400" y="35052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096000" y="46482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010400" y="46482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62800" y="3505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4495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B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0" y="4872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35052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TEM modes describe electromagnetic waves in lossless media and vacuum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47800" y="49530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real </a:t>
            </a:r>
          </a:p>
          <a:p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/>
              <a:t>, n, k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45629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Effects of complex dielectric; fields near the surface on an ideal conductor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781973"/>
              </p:ext>
            </p:extLst>
          </p:nvPr>
        </p:nvGraphicFramePr>
        <p:xfrm>
          <a:off x="211138" y="823913"/>
          <a:ext cx="7988300" cy="561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1" name="Equation" r:id="rId3" imgW="3568680" imgH="2565360" progId="Equation.DSMT4">
                  <p:embed/>
                </p:oleObj>
              </mc:Choice>
              <mc:Fallback>
                <p:oleObj name="Equation" r:id="rId3" imgW="3568680" imgH="25653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8" y="823913"/>
                        <a:ext cx="7988300" cy="561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34609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876308"/>
              </p:ext>
            </p:extLst>
          </p:nvPr>
        </p:nvGraphicFramePr>
        <p:xfrm>
          <a:off x="152400" y="1660525"/>
          <a:ext cx="8197850" cy="353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55" name="Equation" r:id="rId3" imgW="5333760" imgH="2273040" progId="Equation.DSMT4">
                  <p:embed/>
                </p:oleObj>
              </mc:Choice>
              <mc:Fallback>
                <p:oleObj name="Equation" r:id="rId3" imgW="5333760" imgH="2273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60525"/>
                        <a:ext cx="8197850" cy="353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5334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details:</a:t>
            </a:r>
          </a:p>
        </p:txBody>
      </p:sp>
    </p:spTree>
    <p:extLst>
      <p:ext uri="{BB962C8B-B14F-4D97-AF65-F5344CB8AC3E}">
        <p14:creationId xmlns:p14="http://schemas.microsoft.com/office/powerpoint/2010/main" val="7883143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796901"/>
              </p:ext>
            </p:extLst>
          </p:nvPr>
        </p:nvGraphicFramePr>
        <p:xfrm>
          <a:off x="1143000" y="533400"/>
          <a:ext cx="5430838" cy="438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5" name="数式" r:id="rId3" imgW="2514600" imgH="2006280" progId="Equation.3">
                  <p:embed/>
                </p:oleObj>
              </mc:Choice>
              <mc:Fallback>
                <p:oleObj name="数式" r:id="rId3" imgW="2514600" imgH="200628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33400"/>
                        <a:ext cx="5430838" cy="438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667864"/>
              </p:ext>
            </p:extLst>
          </p:nvPr>
        </p:nvGraphicFramePr>
        <p:xfrm>
          <a:off x="1003300" y="4897438"/>
          <a:ext cx="59848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6" name="Equation" r:id="rId5" imgW="2768400" imgH="761760" progId="Equation.DSMT4">
                  <p:embed/>
                </p:oleObj>
              </mc:Choice>
              <mc:Fallback>
                <p:oleObj name="Equation" r:id="rId5" imgW="2768400" imgH="7617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4897438"/>
                        <a:ext cx="598487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7449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24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Some representative values of skin depth</a:t>
            </a:r>
          </a:p>
          <a:p>
            <a:r>
              <a:rPr lang="en-US" sz="2400" dirty="0">
                <a:latin typeface="+mj-lt"/>
              </a:rPr>
              <a:t>Ref: Lorrain</a:t>
            </a:r>
            <a:r>
              <a:rPr lang="en-US" sz="2400" baseline="30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 and Corson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234856"/>
              </p:ext>
            </p:extLst>
          </p:nvPr>
        </p:nvGraphicFramePr>
        <p:xfrm>
          <a:off x="609600" y="3150975"/>
          <a:ext cx="8305800" cy="311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s (10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7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S/m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m/m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(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0.001m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at 60 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(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0.001m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at 1 MHz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84.6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Cu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5.80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66.1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 err="1"/>
                        <a:t>Mumetal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Zn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088719"/>
              </p:ext>
            </p:extLst>
          </p:nvPr>
        </p:nvGraphicFramePr>
        <p:xfrm>
          <a:off x="1505505" y="1295400"/>
          <a:ext cx="3781425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3" name="Equation" r:id="rId3" imgW="2489040" imgH="634680" progId="Equation.DSMT4">
                  <p:embed/>
                </p:oleObj>
              </mc:Choice>
              <mc:Fallback>
                <p:oleObj name="Equation" r:id="rId3" imgW="2489040" imgH="6346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5505" y="1295400"/>
                        <a:ext cx="3781425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48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334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comments on the Fresnel Equations</a:t>
            </a:r>
          </a:p>
          <a:p>
            <a:endParaRPr lang="en-US" sz="2400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Different behaviors of  </a:t>
            </a:r>
            <a:r>
              <a:rPr lang="en-US" sz="2400" i="1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 and 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 polarization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Brewster’s angle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Total internal reflection</a:t>
            </a:r>
          </a:p>
        </p:txBody>
      </p:sp>
    </p:spTree>
    <p:extLst>
      <p:ext uri="{BB962C8B-B14F-4D97-AF65-F5344CB8AC3E}">
        <p14:creationId xmlns:p14="http://schemas.microsoft.com/office/powerpoint/2010/main" val="16295095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173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Relative energies associated with field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532330"/>
              </p:ext>
            </p:extLst>
          </p:nvPr>
        </p:nvGraphicFramePr>
        <p:xfrm>
          <a:off x="318293" y="438944"/>
          <a:ext cx="8507413" cy="601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7" name="Equation" r:id="rId3" imgW="6019560" imgH="4254480" progId="Equation.DSMT4">
                  <p:embed/>
                </p:oleObj>
              </mc:Choice>
              <mc:Fallback>
                <p:oleObj name="Equation" r:id="rId3" imgW="6019560" imgH="4254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8293" y="438944"/>
                        <a:ext cx="8507413" cy="601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06522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837AD5-9F81-4C4D-991F-82DCE940C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9376D2-CE59-4A1D-8E20-894A48626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50AE27-B27A-4D11-8D32-CC28BBA87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037DE487-E9CA-445A-82B9-177D29BF44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95400"/>
            <a:ext cx="7753777" cy="37480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C22FAF7-F5C6-4668-B6FB-1A8B348D044F}"/>
              </a:ext>
            </a:extLst>
          </p:cNvPr>
          <p:cNvSpPr txBox="1"/>
          <p:nvPr/>
        </p:nvSpPr>
        <p:spPr>
          <a:xfrm>
            <a:off x="4572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Various </a:t>
            </a:r>
            <a:r>
              <a:rPr lang="en-US" sz="2400">
                <a:latin typeface="+mj-lt"/>
              </a:rPr>
              <a:t>wavelengths </a:t>
            </a:r>
            <a:r>
              <a:rPr lang="en-US" sz="2400">
                <a:latin typeface="Symbol" panose="05050102010706020507" pitchFamily="18" charset="2"/>
              </a:rPr>
              <a:t>l</a:t>
            </a:r>
            <a:r>
              <a:rPr lang="en-US" sz="2400"/>
              <a:t> --</a:t>
            </a:r>
            <a:r>
              <a:rPr lang="en-US" sz="2400">
                <a:latin typeface="+mj-lt"/>
              </a:rPr>
              <a:t> 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9314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Review:    Electromagnetic plane waves in isotropic medium with real permeability and permittivity:   </a:t>
            </a:r>
            <a:r>
              <a:rPr lang="en-US" sz="2400" dirty="0">
                <a:latin typeface="Symbol" pitchFamily="18" charset="2"/>
              </a:rPr>
              <a:t>m e</a:t>
            </a:r>
            <a:r>
              <a:rPr lang="en-US" sz="2400" dirty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383848"/>
              </p:ext>
            </p:extLst>
          </p:nvPr>
        </p:nvGraphicFramePr>
        <p:xfrm>
          <a:off x="639763" y="1379538"/>
          <a:ext cx="5465762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02" name="数式" r:id="rId3" imgW="2527200" imgH="685800" progId="Equation.3">
                  <p:embed/>
                </p:oleObj>
              </mc:Choice>
              <mc:Fallback>
                <p:oleObj name="数式" r:id="rId3" imgW="25272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1379538"/>
                        <a:ext cx="5465762" cy="150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303852"/>
              </p:ext>
            </p:extLst>
          </p:nvPr>
        </p:nvGraphicFramePr>
        <p:xfrm>
          <a:off x="381000" y="2971800"/>
          <a:ext cx="711835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03" name="数式" r:id="rId5" imgW="3035160" imgH="711000" progId="Equation.3">
                  <p:embed/>
                </p:oleObj>
              </mc:Choice>
              <mc:Fallback>
                <p:oleObj name="数式" r:id="rId5" imgW="30351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971800"/>
                        <a:ext cx="7118350" cy="168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712947"/>
              </p:ext>
            </p:extLst>
          </p:nvPr>
        </p:nvGraphicFramePr>
        <p:xfrm>
          <a:off x="381000" y="4800600"/>
          <a:ext cx="699928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04" name="数式" r:id="rId7" imgW="2984400" imgH="609480" progId="Equation.3">
                  <p:embed/>
                </p:oleObj>
              </mc:Choice>
              <mc:Fallback>
                <p:oleObj name="数式" r:id="rId7" imgW="29844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800600"/>
                        <a:ext cx="699928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6525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930" y="216349"/>
            <a:ext cx="8515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Review:</a:t>
            </a:r>
          </a:p>
          <a:p>
            <a:r>
              <a:rPr lang="en-US" sz="2400" dirty="0">
                <a:latin typeface="+mj-lt"/>
              </a:rPr>
              <a:t>Reflection and refraction of plane electromagnetic waves at a plane interface between dielectrics (assumed to be lossless)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085850" y="2000250"/>
            <a:ext cx="4514850" cy="3543300"/>
            <a:chOff x="1447800" y="1524000"/>
            <a:chExt cx="6019800" cy="4724400"/>
          </a:xfrm>
        </p:grpSpPr>
        <p:sp>
          <p:nvSpPr>
            <p:cNvPr id="6" name="Rectangle 5"/>
            <p:cNvSpPr/>
            <p:nvPr/>
          </p:nvSpPr>
          <p:spPr>
            <a:xfrm>
              <a:off x="1447800" y="1524000"/>
              <a:ext cx="6019800" cy="2362200"/>
            </a:xfrm>
            <a:prstGeom prst="rect">
              <a:avLst/>
            </a:prstGeom>
            <a:solidFill>
              <a:schemeClr val="accent1"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447800" y="3886200"/>
              <a:ext cx="6019800" cy="2362200"/>
            </a:xfrm>
            <a:prstGeom prst="rect">
              <a:avLst/>
            </a:prstGeom>
            <a:solidFill>
              <a:srgbClr val="DA32AA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52600" y="1905000"/>
              <a:ext cx="1295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Symbol" pitchFamily="18" charset="2"/>
                </a:rPr>
                <a:t>m</a:t>
              </a:r>
              <a:r>
                <a:rPr lang="en-US" dirty="0">
                  <a:latin typeface="+mj-lt"/>
                </a:rPr>
                <a:t>’</a:t>
              </a:r>
              <a:r>
                <a:rPr lang="en-US" dirty="0">
                  <a:latin typeface="Symbol" pitchFamily="18" charset="2"/>
                </a:rPr>
                <a:t> e</a:t>
              </a:r>
              <a:r>
                <a:rPr lang="en-US" dirty="0"/>
                <a:t>’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76400" y="4114800"/>
              <a:ext cx="1295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Symbol" pitchFamily="18" charset="2"/>
                </a:rPr>
                <a:t>m e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2819400" y="3886200"/>
              <a:ext cx="12954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4114800" y="3886200"/>
              <a:ext cx="12192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114800" y="1676400"/>
              <a:ext cx="0" cy="4191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14800" y="2819400"/>
              <a:ext cx="22098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029200" y="2891135"/>
              <a:ext cx="762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+mj-lt"/>
                </a:rPr>
                <a:t>k’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124200" y="4341167"/>
              <a:ext cx="762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latin typeface="+mj-lt"/>
                </a:rPr>
                <a:t>k</a:t>
              </a:r>
              <a:r>
                <a:rPr lang="en-US" baseline="-25000" dirty="0" err="1">
                  <a:latin typeface="+mj-lt"/>
                </a:rPr>
                <a:t>i</a:t>
              </a:r>
              <a:endParaRPr lang="en-US" b="1" dirty="0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95800" y="4186535"/>
              <a:ext cx="762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latin typeface="+mj-lt"/>
                </a:rPr>
                <a:t>k</a:t>
              </a:r>
              <a:r>
                <a:rPr lang="en-US" baseline="-25000" dirty="0" err="1">
                  <a:latin typeface="+mj-lt"/>
                </a:rPr>
                <a:t>R</a:t>
              </a:r>
              <a:endParaRPr lang="en-US" b="1" dirty="0"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33800" y="45720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latin typeface="+mj-lt"/>
                </a:rPr>
                <a:t>i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91000" y="45720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latin typeface="+mj-lt"/>
                </a:rPr>
                <a:t>R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14800" y="3195935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latin typeface="Symbol" pitchFamily="18" charset="2"/>
                </a:rPr>
                <a:t>q</a:t>
              </a:r>
            </a:p>
          </p:txBody>
        </p:sp>
        <p:sp>
          <p:nvSpPr>
            <p:cNvPr id="20" name="Arc 19"/>
            <p:cNvSpPr/>
            <p:nvPr/>
          </p:nvSpPr>
          <p:spPr>
            <a:xfrm>
              <a:off x="3733800" y="3200400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Arc 20"/>
            <p:cNvSpPr/>
            <p:nvPr/>
          </p:nvSpPr>
          <p:spPr>
            <a:xfrm rot="10388273">
              <a:off x="3607134" y="4414369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Arc 21"/>
            <p:cNvSpPr/>
            <p:nvPr/>
          </p:nvSpPr>
          <p:spPr>
            <a:xfrm rot="7066266">
              <a:off x="3903168" y="4350591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412114"/>
              </p:ext>
            </p:extLst>
          </p:nvPr>
        </p:nvGraphicFramePr>
        <p:xfrm>
          <a:off x="6009681" y="2114550"/>
          <a:ext cx="2762250" cy="416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97" name="Equation" r:id="rId3" imgW="1676160" imgH="2527200" progId="Equation.DSMT4">
                  <p:embed/>
                </p:oleObj>
              </mc:Choice>
              <mc:Fallback>
                <p:oleObj name="Equation" r:id="rId3" imgW="1676160" imgH="252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09681" y="2114550"/>
                        <a:ext cx="2762250" cy="4167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5033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" y="111184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Review: </a:t>
            </a:r>
          </a:p>
          <a:p>
            <a:r>
              <a:rPr lang="en-US" sz="2400" dirty="0">
                <a:latin typeface="+mj-lt"/>
              </a:rPr>
              <a:t>Reflection and refraction between two isotropic media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</a:t>
                </a:r>
                <a:r>
                  <a:rPr lang="en-US" sz="2400" dirty="0">
                    <a:latin typeface="+mj-lt"/>
                  </a:rPr>
                  <a:t>’</a:t>
                </a:r>
                <a:r>
                  <a:rPr lang="en-US" sz="2400" dirty="0">
                    <a:latin typeface="Symbol" pitchFamily="18" charset="2"/>
                  </a:rPr>
                  <a:t> e</a:t>
                </a:r>
                <a:r>
                  <a:rPr lang="en-US" sz="2400" dirty="0"/>
                  <a:t>’</a:t>
                </a:r>
                <a:endParaRPr lang="en-US" sz="2400" dirty="0">
                  <a:latin typeface="Symbol" pitchFamily="18" charset="2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k’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i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R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0810508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0626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3943799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0627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5613313"/>
              </p:ext>
            </p:extLst>
          </p:nvPr>
        </p:nvGraphicFramePr>
        <p:xfrm>
          <a:off x="620713" y="4114800"/>
          <a:ext cx="7000875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28" name="数式" r:id="rId7" imgW="3238200" imgH="927000" progId="Equation.3">
                  <p:embed/>
                </p:oleObj>
              </mc:Choice>
              <mc:Fallback>
                <p:oleObj name="数式" r:id="rId7" imgW="3238200" imgH="9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4114800"/>
                        <a:ext cx="7000875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3342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350504"/>
              </p:ext>
            </p:extLst>
          </p:nvPr>
        </p:nvGraphicFramePr>
        <p:xfrm>
          <a:off x="240030" y="1454959"/>
          <a:ext cx="5272088" cy="1750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88" name="数式" r:id="rId3" imgW="3251160" imgH="1066680" progId="Equation.3">
                  <p:embed/>
                </p:oleObj>
              </mc:Choice>
              <mc:Fallback>
                <p:oleObj name="数式" r:id="rId3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" y="1454959"/>
                        <a:ext cx="5272088" cy="17502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337" y="864161"/>
            <a:ext cx="8831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s-polarization  (E perpendicular to plane of incidence)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569632"/>
              </p:ext>
            </p:extLst>
          </p:nvPr>
        </p:nvGraphicFramePr>
        <p:xfrm>
          <a:off x="990599" y="4114799"/>
          <a:ext cx="6865043" cy="2029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89" name="Equation" r:id="rId5" imgW="3695400" imgH="1079280" progId="Equation.DSMT4">
                  <p:embed/>
                </p:oleObj>
              </mc:Choice>
              <mc:Fallback>
                <p:oleObj name="Equation" r:id="rId5" imgW="3695400" imgH="1079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599" y="4114799"/>
                        <a:ext cx="6865043" cy="2029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2875" y="3504234"/>
            <a:ext cx="8858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p-polarization  (</a:t>
            </a:r>
            <a:r>
              <a:rPr lang="en-US" sz="2400">
                <a:latin typeface="+mj-lt"/>
              </a:rPr>
              <a:t>E in plane </a:t>
            </a:r>
            <a:r>
              <a:rPr lang="en-US" sz="2400" dirty="0">
                <a:latin typeface="+mj-lt"/>
              </a:rPr>
              <a:t>of incidence)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12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067953"/>
              </p:ext>
            </p:extLst>
          </p:nvPr>
        </p:nvGraphicFramePr>
        <p:xfrm>
          <a:off x="678820" y="1195912"/>
          <a:ext cx="6178154" cy="2103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14" name="Equation" r:id="rId3" imgW="3809880" imgH="1282680" progId="Equation.DSMT4">
                  <p:embed/>
                </p:oleObj>
              </mc:Choice>
              <mc:Fallback>
                <p:oleObj name="Equation" r:id="rId3" imgW="3809880" imgH="1282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820" y="1195912"/>
                        <a:ext cx="6178154" cy="21038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828" y="1022788"/>
            <a:ext cx="5044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Reflectance for s-polarization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948" y="3429000"/>
            <a:ext cx="5044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Reflectance for p-polarization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381111"/>
              </p:ext>
            </p:extLst>
          </p:nvPr>
        </p:nvGraphicFramePr>
        <p:xfrm>
          <a:off x="609600" y="3875425"/>
          <a:ext cx="6713538" cy="208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15" name="Equation" r:id="rId5" imgW="4140000" imgH="1269720" progId="Equation.DSMT4">
                  <p:embed/>
                </p:oleObj>
              </mc:Choice>
              <mc:Fallback>
                <p:oleObj name="Equation" r:id="rId5" imgW="4140000" imgH="1269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75425"/>
                        <a:ext cx="6713538" cy="208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976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081" y="1295400"/>
            <a:ext cx="7759094" cy="45374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11863" y="5562600"/>
            <a:ext cx="52026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 err="1"/>
              <a:t>i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3635252"/>
            <a:ext cx="2693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s-polarization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3628" y="4521335"/>
            <a:ext cx="2319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p-polarization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105062"/>
              </p:ext>
            </p:extLst>
          </p:nvPr>
        </p:nvGraphicFramePr>
        <p:xfrm>
          <a:off x="143827" y="321219"/>
          <a:ext cx="8577263" cy="65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20" name="Equation" r:id="rId4" imgW="3632040" imgH="279360" progId="Equation.DSMT4">
                  <p:embed/>
                </p:oleObj>
              </mc:Choice>
              <mc:Fallback>
                <p:oleObj name="Equation" r:id="rId4" imgW="36320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3827" y="321219"/>
                        <a:ext cx="8577263" cy="659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013638" y="5562600"/>
            <a:ext cx="101556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+mj-lt"/>
              </a:rPr>
              <a:t>i</a:t>
            </a:r>
            <a:endParaRPr lang="en-US" sz="32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6911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15429</TotalTime>
  <Words>857</Words>
  <Application>Microsoft Office PowerPoint</Application>
  <PresentationFormat>On-screen Show (4:3)</PresentationFormat>
  <Paragraphs>228</Paragraphs>
  <Slides>31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Symbol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916</cp:revision>
  <cp:lastPrinted>2020-02-24T17:49:02Z</cp:lastPrinted>
  <dcterms:created xsi:type="dcterms:W3CDTF">2012-01-10T18:32:24Z</dcterms:created>
  <dcterms:modified xsi:type="dcterms:W3CDTF">2020-02-24T17:49:15Z</dcterms:modified>
</cp:coreProperties>
</file>