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406" r:id="rId3"/>
    <p:sldId id="407" r:id="rId4"/>
    <p:sldId id="357" r:id="rId5"/>
    <p:sldId id="358" r:id="rId6"/>
    <p:sldId id="359" r:id="rId7"/>
    <p:sldId id="360" r:id="rId8"/>
    <p:sldId id="361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4" r:id="rId18"/>
    <p:sldId id="408" r:id="rId19"/>
    <p:sldId id="375" r:id="rId20"/>
    <p:sldId id="376" r:id="rId21"/>
    <p:sldId id="377" r:id="rId22"/>
    <p:sldId id="401" r:id="rId23"/>
    <p:sldId id="402" r:id="rId24"/>
    <p:sldId id="403" r:id="rId25"/>
    <p:sldId id="404" r:id="rId26"/>
    <p:sldId id="405" r:id="rId27"/>
    <p:sldId id="400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4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9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Plane polarized electromagnetic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Reflectance and transmittance of electromagnetic waves – extension to anisotropy and complexity</a:t>
            </a: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838200"/>
            <a:ext cx="3009900" cy="2362200"/>
            <a:chOff x="1447800" y="1524000"/>
            <a:chExt cx="6019800" cy="4724400"/>
          </a:xfrm>
        </p:grpSpPr>
        <p:sp>
          <p:nvSpPr>
            <p:cNvPr id="7" name="Rectangle 6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905000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29200" y="3121968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396240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8200" y="4186536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14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38600" y="4419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895600"/>
              <a:ext cx="3810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74456"/>
              </p:ext>
            </p:extLst>
          </p:nvPr>
        </p:nvGraphicFramePr>
        <p:xfrm>
          <a:off x="1484313" y="3240425"/>
          <a:ext cx="579437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4" name="数式" r:id="rId3" imgW="2679480" imgH="1600200" progId="Equation.3">
                  <p:embed/>
                </p:oleObj>
              </mc:Choice>
              <mc:Fallback>
                <p:oleObj name="数式" r:id="rId3" imgW="267948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240425"/>
                        <a:ext cx="5794375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81325"/>
              </p:ext>
            </p:extLst>
          </p:nvPr>
        </p:nvGraphicFramePr>
        <p:xfrm>
          <a:off x="3773488" y="1036638"/>
          <a:ext cx="52181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5" name="数式" r:id="rId5" imgW="2412720" imgH="901440" progId="Equation.3">
                  <p:embed/>
                </p:oleObj>
              </mc:Choice>
              <mc:Fallback>
                <p:oleObj name="数式" r:id="rId5" imgW="24127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1036638"/>
                        <a:ext cx="52181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30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808" y="7486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93290"/>
              </p:ext>
            </p:extLst>
          </p:nvPr>
        </p:nvGraphicFramePr>
        <p:xfrm>
          <a:off x="1733550" y="3602038"/>
          <a:ext cx="5602288" cy="261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1" name="Equation" r:id="rId3" imgW="2590560" imgH="1193760" progId="Equation.DSMT4">
                  <p:embed/>
                </p:oleObj>
              </mc:Choice>
              <mc:Fallback>
                <p:oleObj name="Equation" r:id="rId3" imgW="25905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602038"/>
                        <a:ext cx="5602288" cy="261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457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62653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2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78792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3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536642"/>
              </p:ext>
            </p:extLst>
          </p:nvPr>
        </p:nvGraphicFramePr>
        <p:xfrm>
          <a:off x="3919537" y="1351816"/>
          <a:ext cx="4727325" cy="2000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4" name="Equation" r:id="rId9" imgW="1942920" imgH="812520" progId="Equation.DSMT4">
                  <p:embed/>
                </p:oleObj>
              </mc:Choice>
              <mc:Fallback>
                <p:oleObj name="Equation" r:id="rId9" imgW="1942920" imgH="81252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7" y="1351816"/>
                        <a:ext cx="4727325" cy="2000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737927" y="518596"/>
            <a:ext cx="499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Snell’s law – matching phase factors at boundary plane </a:t>
            </a:r>
            <a:r>
              <a:rPr lang="en-US" sz="2400" i="1" dirty="0">
                <a:latin typeface="+mj-lt"/>
              </a:rPr>
              <a:t>z=0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77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74448"/>
              </p:ext>
            </p:extLst>
          </p:nvPr>
        </p:nvGraphicFramePr>
        <p:xfrm>
          <a:off x="1196975" y="3241675"/>
          <a:ext cx="667385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5" name="数式" r:id="rId3" imgW="3085920" imgH="1523880" progId="Equation.3">
                  <p:embed/>
                </p:oleObj>
              </mc:Choice>
              <mc:Fallback>
                <p:oleObj name="数式" r:id="rId3" imgW="30859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41675"/>
                        <a:ext cx="667385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33400" y="8382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8866343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36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316511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37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859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" y="61913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66973"/>
              </p:ext>
            </p:extLst>
          </p:nvPr>
        </p:nvGraphicFramePr>
        <p:xfrm>
          <a:off x="4688522" y="477044"/>
          <a:ext cx="3983038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7" name="Equation" r:id="rId3" imgW="1841400" imgH="1739880" progId="Equation.DSMT4">
                  <p:embed/>
                </p:oleObj>
              </mc:Choice>
              <mc:Fallback>
                <p:oleObj name="Equation" r:id="rId3" imgW="184140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522" y="477044"/>
                        <a:ext cx="3983038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67209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18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49736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919" name="数式" r:id="rId7" imgW="126720" imgH="164880" progId="Equation.3">
                    <p:embed/>
                  </p:oleObj>
                </mc:Choice>
                <mc:Fallback>
                  <p:oleObj name="数式" r:id="rId7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36430"/>
              </p:ext>
            </p:extLst>
          </p:nvPr>
        </p:nvGraphicFramePr>
        <p:xfrm>
          <a:off x="201295" y="3280410"/>
          <a:ext cx="3597275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0" name="Equation" r:id="rId9" imgW="1663560" imgH="1574640" progId="Equation.DSMT4">
                  <p:embed/>
                </p:oleObj>
              </mc:Choice>
              <mc:Fallback>
                <p:oleObj name="Equation" r:id="rId9" imgW="166356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" y="3280410"/>
                        <a:ext cx="3597275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0898"/>
              </p:ext>
            </p:extLst>
          </p:nvPr>
        </p:nvGraphicFramePr>
        <p:xfrm>
          <a:off x="4645025" y="4772025"/>
          <a:ext cx="33194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1" name="Equation" r:id="rId11" imgW="1447560" imgH="507960" progId="Equation.DSMT4">
                  <p:embed/>
                </p:oleObj>
              </mc:Choice>
              <mc:Fallback>
                <p:oleObj name="Equation" r:id="rId11" imgW="14475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5025" y="4772025"/>
                        <a:ext cx="3319463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0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52182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26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919296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27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63066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perpendicular to plane of incidence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57361"/>
              </p:ext>
            </p:extLst>
          </p:nvPr>
        </p:nvGraphicFramePr>
        <p:xfrm>
          <a:off x="3244850" y="1435100"/>
          <a:ext cx="5795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8" name="Equation" r:id="rId7" imgW="2679480" imgH="1143000" progId="Equation.DSMT4">
                  <p:embed/>
                </p:oleObj>
              </mc:Choice>
              <mc:Fallback>
                <p:oleObj name="Equation" r:id="rId7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1435100"/>
                        <a:ext cx="5795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40439"/>
              </p:ext>
            </p:extLst>
          </p:nvPr>
        </p:nvGraphicFramePr>
        <p:xfrm>
          <a:off x="571500" y="3861098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9" name="数式" r:id="rId9" imgW="3251160" imgH="1066680" progId="Equation.3">
                  <p:embed/>
                </p:oleObj>
              </mc:Choice>
              <mc:Fallback>
                <p:oleObj name="数式" r:id="rId9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861098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85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6464886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5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491815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5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406140" y="541456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p-polarization –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field “polarized” parallel to plane of incidence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3234"/>
              </p:ext>
            </p:extLst>
          </p:nvPr>
        </p:nvGraphicFramePr>
        <p:xfrm>
          <a:off x="605790" y="39624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2" name="数式" r:id="rId7" imgW="3251160" imgH="1066680" progId="Equation.3">
                  <p:embed/>
                </p:oleObj>
              </mc:Choice>
              <mc:Fallback>
                <p:oleObj name="数式" r:id="rId7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" y="39624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036185"/>
              </p:ext>
            </p:extLst>
          </p:nvPr>
        </p:nvGraphicFramePr>
        <p:xfrm>
          <a:off x="3290888" y="1397000"/>
          <a:ext cx="5795962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3" name="Equation" r:id="rId9" imgW="2679480" imgH="1143000" progId="Equation.DSMT4">
                  <p:embed/>
                </p:oleObj>
              </mc:Choice>
              <mc:Fallback>
                <p:oleObj name="Equation" r:id="rId9" imgW="2679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1397000"/>
                        <a:ext cx="5795962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97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-- continued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</a:t>
                </a:r>
                <a:r>
                  <a:rPr lang="en-US" sz="2400" dirty="0">
                    <a:latin typeface="+mj-lt"/>
                  </a:rPr>
                  <a:t>’</a:t>
                </a:r>
                <a:r>
                  <a:rPr lang="en-US" sz="2400" dirty="0">
                    <a:latin typeface="Symbol" pitchFamily="18" charset="2"/>
                  </a:rPr>
                  <a:t> e</a:t>
                </a:r>
                <a:r>
                  <a:rPr lang="en-US" sz="2400" dirty="0"/>
                  <a:t>’</a:t>
                </a:r>
                <a:endParaRPr lang="en-US" sz="2400" dirty="0">
                  <a:latin typeface="Symbol" pitchFamily="18" charset="2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k’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i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>
                    <a:latin typeface="+mj-lt"/>
                  </a:rPr>
                  <a:t>k</a:t>
                </a:r>
                <a:r>
                  <a:rPr lang="en-US" sz="2400" baseline="-25000" dirty="0" err="1">
                    <a:latin typeface="+mj-lt"/>
                  </a:rPr>
                  <a:t>R</a:t>
                </a:r>
                <a:endParaRPr lang="en-US" sz="24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R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2238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52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04738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53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72645"/>
              </p:ext>
            </p:extLst>
          </p:nvPr>
        </p:nvGraphicFramePr>
        <p:xfrm>
          <a:off x="496888" y="4114800"/>
          <a:ext cx="724852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54" name="Equation" r:id="rId7" imgW="3352680" imgH="927000" progId="Equation.DSMT4">
                  <p:embed/>
                </p:oleObj>
              </mc:Choice>
              <mc:Fallback>
                <p:oleObj name="Equation" r:id="rId7" imgW="335268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114800"/>
                        <a:ext cx="724852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4F82B62-FF2F-4C19-8376-CA76B8BBB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38208"/>
              </p:ext>
            </p:extLst>
          </p:nvPr>
        </p:nvGraphicFramePr>
        <p:xfrm>
          <a:off x="3912127" y="1326679"/>
          <a:ext cx="436084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55" name="Equation" r:id="rId9" imgW="2298600" imgH="711000" progId="Equation.DSMT4">
                  <p:embed/>
                </p:oleObj>
              </mc:Choice>
              <mc:Fallback>
                <p:oleObj name="Equation" r:id="rId9" imgW="22986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12127" y="1326679"/>
                        <a:ext cx="4360848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7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1379"/>
              </p:ext>
            </p:extLst>
          </p:nvPr>
        </p:nvGraphicFramePr>
        <p:xfrm>
          <a:off x="457200" y="518047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64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047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6382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s-polarization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EED35F-7593-4698-88EF-326CE1080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60346"/>
              </p:ext>
            </p:extLst>
          </p:nvPr>
        </p:nvGraphicFramePr>
        <p:xfrm>
          <a:off x="533400" y="2986800"/>
          <a:ext cx="5863859" cy="323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65" name="Equation" r:id="rId5" imgW="2946240" imgH="1625400" progId="Equation.DSMT4">
                  <p:embed/>
                </p:oleObj>
              </mc:Choice>
              <mc:Fallback>
                <p:oleObj name="Equation" r:id="rId5" imgW="294624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986800"/>
                        <a:ext cx="5863859" cy="3236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90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593437"/>
              </p:ext>
            </p:extLst>
          </p:nvPr>
        </p:nvGraphicFramePr>
        <p:xfrm>
          <a:off x="304800" y="305022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5022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999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p-polarization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9AECEC-AA32-4D8F-87BA-ED31A552D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024893"/>
              </p:ext>
            </p:extLst>
          </p:nvPr>
        </p:nvGraphicFramePr>
        <p:xfrm>
          <a:off x="762000" y="2805783"/>
          <a:ext cx="6400800" cy="3972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5" imgW="2946240" imgH="1828800" progId="Equation.DSMT4">
                  <p:embed/>
                </p:oleObj>
              </mc:Choice>
              <mc:Fallback>
                <p:oleObj name="Equation" r:id="rId5" imgW="294624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805783"/>
                        <a:ext cx="6400800" cy="39729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84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Special case:   normal incidence   (</a:t>
            </a:r>
            <a:r>
              <a:rPr lang="en-US" sz="2400" i="1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=0,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0986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4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77755"/>
              </p:ext>
            </p:extLst>
          </p:nvPr>
        </p:nvGraphicFramePr>
        <p:xfrm>
          <a:off x="1089024" y="2203449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5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4" y="2203449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5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19" y="533399"/>
            <a:ext cx="8966886" cy="564264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162" y="18288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72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Multilayer dielectrics     (Problem #7.2)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3048000" cy="3429000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371600"/>
            <a:ext cx="1371600" cy="3429000"/>
          </a:xfrm>
          <a:prstGeom prst="rect">
            <a:avLst/>
          </a:prstGeom>
          <a:solidFill>
            <a:srgbClr val="92D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3657600" cy="3429000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19200" y="25908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438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581400" y="2819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2590800"/>
            <a:ext cx="213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H="1">
            <a:off x="1219200" y="3086100"/>
            <a:ext cx="2362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55448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4600" y="1524000"/>
            <a:ext cx="167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i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3119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38600" y="281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  <a:r>
              <a:rPr lang="en-US" sz="2400" baseline="-25000" dirty="0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k</a:t>
            </a:r>
            <a:r>
              <a:rPr lang="en-US" sz="2400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076700" y="4381500"/>
            <a:ext cx="381000" cy="1371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525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11130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anisotropic media --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3" t="19425" r="27983" b="15041"/>
          <a:stretch/>
        </p:blipFill>
        <p:spPr bwMode="auto">
          <a:xfrm>
            <a:off x="1409054" y="1032574"/>
            <a:ext cx="6058546" cy="536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603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problem of determining the reflectance from an anisotropic medium with isotropic permeability </a:t>
            </a:r>
            <a:r>
              <a:rPr lang="en-US" sz="2400" dirty="0">
                <a:latin typeface="Symbol" pitchFamily="18" charset="2"/>
              </a:rPr>
              <a:t>m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dirty="0"/>
              <a:t>and anisotropic permittivity </a:t>
            </a:r>
            <a:r>
              <a:rPr lang="en-US" sz="2400" dirty="0">
                <a:latin typeface="Symbol" pitchFamily="18" charset="2"/>
              </a:rPr>
              <a:t>e</a:t>
            </a:r>
            <a:r>
              <a:rPr lang="en-US" sz="2400" baseline="-25000" dirty="0">
                <a:latin typeface="Symbol" pitchFamily="18" charset="2"/>
              </a:rPr>
              <a:t>0 </a:t>
            </a:r>
            <a:r>
              <a:rPr lang="en-US" sz="2400" b="1" dirty="0">
                <a:latin typeface="Symbol" pitchFamily="18" charset="2"/>
              </a:rPr>
              <a:t>k </a:t>
            </a:r>
            <a:r>
              <a:rPr lang="en-US" sz="2400" dirty="0"/>
              <a:t>where:</a:t>
            </a:r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b="1" baseline="-25000" dirty="0"/>
          </a:p>
          <a:p>
            <a:endParaRPr lang="en-US" sz="2400" dirty="0"/>
          </a:p>
          <a:p>
            <a:r>
              <a:rPr lang="en-US" sz="2400" dirty="0"/>
              <a:t>By assumption, the wave vector in the medium is</a:t>
            </a:r>
          </a:p>
          <a:p>
            <a:r>
              <a:rPr lang="en-US" sz="2400" dirty="0"/>
              <a:t>confined to the </a:t>
            </a:r>
            <a:r>
              <a:rPr lang="en-US" sz="2400" i="1" dirty="0"/>
              <a:t>x-y</a:t>
            </a:r>
            <a:r>
              <a:rPr lang="en-US" sz="2400" dirty="0"/>
              <a:t> plane and will be denoted by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electric field inside the medium is given by: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998647"/>
              </p:ext>
            </p:extLst>
          </p:nvPr>
        </p:nvGraphicFramePr>
        <p:xfrm>
          <a:off x="2147973" y="1524000"/>
          <a:ext cx="316094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6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973" y="1524000"/>
                        <a:ext cx="316094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95085"/>
              </p:ext>
            </p:extLst>
          </p:nvPr>
        </p:nvGraphicFramePr>
        <p:xfrm>
          <a:off x="352424" y="3962400"/>
          <a:ext cx="8639176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7" name="Equation" r:id="rId5" imgW="3504960" imgH="393480" progId="Equation.DSMT4">
                  <p:embed/>
                </p:oleObj>
              </mc:Choice>
              <mc:Fallback>
                <p:oleObj name="Equation" r:id="rId5" imgW="3504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4" y="3962400"/>
                        <a:ext cx="8639176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200"/>
              </p:ext>
            </p:extLst>
          </p:nvPr>
        </p:nvGraphicFramePr>
        <p:xfrm>
          <a:off x="2130425" y="5476875"/>
          <a:ext cx="52911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8" name="Equation" r:id="rId7" imgW="2145960" imgH="355320" progId="Equation.DSMT4">
                  <p:embed/>
                </p:oleObj>
              </mc:Choice>
              <mc:Fallback>
                <p:oleObj name="Equation" r:id="rId7" imgW="214596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5476875"/>
                        <a:ext cx="52911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668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the anisotropic medium, Maxwell’s equations are: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After some algebra, the equation for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is: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b="1" dirty="0"/>
              <a:t>E,</a:t>
            </a:r>
            <a:r>
              <a:rPr lang="en-US" sz="2400" dirty="0"/>
              <a:t> </a:t>
            </a:r>
            <a:r>
              <a:rPr lang="en-US" sz="2400" b="1" dirty="0"/>
              <a:t>H</a:t>
            </a:r>
            <a:r>
              <a:rPr lang="en-US" sz="2400" dirty="0"/>
              <a:t> can be determined from</a:t>
            </a:r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130763"/>
              </p:ext>
            </p:extLst>
          </p:nvPr>
        </p:nvGraphicFramePr>
        <p:xfrm>
          <a:off x="904875" y="841375"/>
          <a:ext cx="66389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5" name="Equation" r:id="rId3" imgW="2692080" imgH="431640" progId="Equation.DSMT4">
                  <p:embed/>
                </p:oleObj>
              </mc:Choice>
              <mc:Fallback>
                <p:oleObj name="Equation" r:id="rId3" imgW="26920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841375"/>
                        <a:ext cx="66389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85975"/>
              </p:ext>
            </p:extLst>
          </p:nvPr>
        </p:nvGraphicFramePr>
        <p:xfrm>
          <a:off x="838200" y="2628364"/>
          <a:ext cx="7015163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6" name="Equation" r:id="rId5" imgW="2844720" imgH="736560" progId="Equation.DSMT4">
                  <p:embed/>
                </p:oleObj>
              </mc:Choice>
              <mc:Fallback>
                <p:oleObj name="Equation" r:id="rId5" imgW="28447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28364"/>
                        <a:ext cx="7015163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01433"/>
              </p:ext>
            </p:extLst>
          </p:nvPr>
        </p:nvGraphicFramePr>
        <p:xfrm>
          <a:off x="647700" y="5275262"/>
          <a:ext cx="82677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7" name="Equation" r:id="rId7" imgW="3352680" imgH="457200" progId="Equation.DSMT4">
                  <p:embed/>
                </p:oleObj>
              </mc:Choice>
              <mc:Fallback>
                <p:oleObj name="Equation" r:id="rId7" imgW="3352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275262"/>
                        <a:ext cx="82677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59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fields for the incident and reflected waves are the same as for the isotropic case.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Note that, consistent with Snell’s law:</a:t>
            </a:r>
          </a:p>
          <a:p>
            <a:r>
              <a:rPr lang="en-US" sz="2400" dirty="0">
                <a:latin typeface="+mj-lt"/>
              </a:rPr>
              <a:t>Continuity conditions at the </a:t>
            </a:r>
            <a:r>
              <a:rPr lang="en-US" sz="2400" i="1" dirty="0">
                <a:latin typeface="+mj-lt"/>
              </a:rPr>
              <a:t>y=0</a:t>
            </a:r>
            <a:r>
              <a:rPr lang="en-US" sz="2400" dirty="0">
                <a:latin typeface="+mj-lt"/>
              </a:rPr>
              <a:t> plane must be applied for the following fields: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There will be two different solutions, depending of the polarization of the incident field.</a:t>
            </a:r>
          </a:p>
          <a:p>
            <a:r>
              <a:rPr lang="en-US" sz="2400" dirty="0">
                <a:latin typeface="+mj-lt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50234"/>
              </p:ext>
            </p:extLst>
          </p:nvPr>
        </p:nvGraphicFramePr>
        <p:xfrm>
          <a:off x="1066800" y="1181517"/>
          <a:ext cx="3570287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90" name="Equation" r:id="rId3" imgW="1447560" imgH="812520" progId="Equation.DSMT4">
                  <p:embed/>
                </p:oleObj>
              </mc:Choice>
              <mc:Fallback>
                <p:oleObj name="Equation" r:id="rId3" imgW="144756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81517"/>
                        <a:ext cx="3570287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06495"/>
              </p:ext>
            </p:extLst>
          </p:nvPr>
        </p:nvGraphicFramePr>
        <p:xfrm>
          <a:off x="5791200" y="3233757"/>
          <a:ext cx="14398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91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33757"/>
                        <a:ext cx="14398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16658"/>
              </p:ext>
            </p:extLst>
          </p:nvPr>
        </p:nvGraphicFramePr>
        <p:xfrm>
          <a:off x="242888" y="4624388"/>
          <a:ext cx="8639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92" name="Equation" r:id="rId7" imgW="3504960" imgH="241200" progId="Equation.DSMT4">
                  <p:embed/>
                </p:oleObj>
              </mc:Choice>
              <mc:Fallback>
                <p:oleObj name="Equation" r:id="rId7" imgW="3504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624388"/>
                        <a:ext cx="8639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110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26512"/>
              </p:ext>
            </p:extLst>
          </p:nvPr>
        </p:nvGraphicFramePr>
        <p:xfrm>
          <a:off x="609600" y="914400"/>
          <a:ext cx="82375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8" name="Equation" r:id="rId3" imgW="3809880" imgH="736560" progId="Equation.DSMT4">
                  <p:embed/>
                </p:oleObj>
              </mc:Choice>
              <mc:Fallback>
                <p:oleObj name="Equation" r:id="rId3" imgW="38098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8237538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140366"/>
              </p:ext>
            </p:extLst>
          </p:nvPr>
        </p:nvGraphicFramePr>
        <p:xfrm>
          <a:off x="533400" y="2514600"/>
          <a:ext cx="8128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9" name="Equation" r:id="rId5" imgW="3759120" imgH="482400" progId="Equation.DSMT4">
                  <p:embed/>
                </p:oleObj>
              </mc:Choice>
              <mc:Fallback>
                <p:oleObj name="Equation" r:id="rId5" imgW="3759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128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16366"/>
              </p:ext>
            </p:extLst>
          </p:nvPr>
        </p:nvGraphicFramePr>
        <p:xfrm>
          <a:off x="1763395" y="3962400"/>
          <a:ext cx="2168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0" name="Equation" r:id="rId7" imgW="1002960" imgH="469800" progId="Equation.DSMT4">
                  <p:embed/>
                </p:oleObj>
              </mc:Choice>
              <mc:Fallback>
                <p:oleObj name="Equation" r:id="rId7" imgW="1002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95" y="3962400"/>
                        <a:ext cx="216852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655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p-polarization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2218"/>
              </p:ext>
            </p:extLst>
          </p:nvPr>
        </p:nvGraphicFramePr>
        <p:xfrm>
          <a:off x="2462213" y="511175"/>
          <a:ext cx="453072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4" name="Equation" r:id="rId3" imgW="2095200" imgH="1473120" progId="Equation.DSMT4">
                  <p:embed/>
                </p:oleObj>
              </mc:Choice>
              <mc:Fallback>
                <p:oleObj name="Equation" r:id="rId3" imgW="209520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511175"/>
                        <a:ext cx="453072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549334"/>
              </p:ext>
            </p:extLst>
          </p:nvPr>
        </p:nvGraphicFramePr>
        <p:xfrm>
          <a:off x="228600" y="3747511"/>
          <a:ext cx="8610600" cy="1434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5" name="Equation" r:id="rId5" imgW="4165560" imgH="685800" progId="Equation.DSMT4">
                  <p:embed/>
                </p:oleObj>
              </mc:Choice>
              <mc:Fallback>
                <p:oleObj name="Equation" r:id="rId5" imgW="4165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47511"/>
                        <a:ext cx="8610600" cy="1434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51228"/>
              </p:ext>
            </p:extLst>
          </p:nvPr>
        </p:nvGraphicFramePr>
        <p:xfrm>
          <a:off x="2346325" y="5295900"/>
          <a:ext cx="26066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26" name="Equation" r:id="rId7" imgW="1206360" imgH="469800" progId="Equation.DSMT4">
                  <p:embed/>
                </p:oleObj>
              </mc:Choice>
              <mc:Fallback>
                <p:oleObj name="Equation" r:id="rId7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5295900"/>
                        <a:ext cx="26066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605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5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3581400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DD526-5ACF-4387-9FC8-2387D98AC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72876"/>
            <a:ext cx="8179000" cy="591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1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58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7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8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69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8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9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5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52580"/>
              </p:ext>
            </p:extLst>
          </p:nvPr>
        </p:nvGraphicFramePr>
        <p:xfrm>
          <a:off x="914400" y="4038600"/>
          <a:ext cx="48577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6" name="Equation" r:id="rId5" imgW="2628720" imgH="1346040" progId="Equation.DSMT4">
                  <p:embed/>
                </p:oleObj>
              </mc:Choice>
              <mc:Fallback>
                <p:oleObj name="Equation" r:id="rId5" imgW="26287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8577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08229"/>
              </p:ext>
            </p:extLst>
          </p:nvPr>
        </p:nvGraphicFramePr>
        <p:xfrm>
          <a:off x="6858000" y="4057650"/>
          <a:ext cx="1229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7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0" y="4057650"/>
                        <a:ext cx="122903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0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1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447800" y="1524000"/>
            <a:ext cx="6019800" cy="47244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</a:t>
              </a:r>
              <a:r>
                <a:rPr lang="en-US" sz="2400" dirty="0">
                  <a:latin typeface="+mj-lt"/>
                </a:rPr>
                <a:t>’</a:t>
              </a:r>
              <a:r>
                <a:rPr lang="en-US" sz="2400" dirty="0">
                  <a:latin typeface="Symbol" pitchFamily="18" charset="2"/>
                </a:rPr>
                <a:t> e</a:t>
              </a:r>
              <a:r>
                <a:rPr lang="en-US" sz="2400" dirty="0"/>
                <a:t>’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29200" y="2891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k’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24200" y="43411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95800" y="41865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k</a:t>
              </a:r>
              <a:r>
                <a:rPr lang="en-US" sz="2400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4572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3195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4" name="Arc 23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36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15188</TotalTime>
  <Words>746</Words>
  <Application>Microsoft Office PowerPoint</Application>
  <PresentationFormat>On-screen Show (4:3)</PresentationFormat>
  <Paragraphs>233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877</cp:revision>
  <cp:lastPrinted>2020-02-18T06:12:13Z</cp:lastPrinted>
  <dcterms:created xsi:type="dcterms:W3CDTF">2012-01-10T18:32:24Z</dcterms:created>
  <dcterms:modified xsi:type="dcterms:W3CDTF">2020-02-18T06:12:51Z</dcterms:modified>
</cp:coreProperties>
</file>