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6" r:id="rId2"/>
    <p:sldId id="354" r:id="rId3"/>
    <p:sldId id="413" r:id="rId4"/>
    <p:sldId id="414" r:id="rId5"/>
    <p:sldId id="419" r:id="rId6"/>
    <p:sldId id="420" r:id="rId7"/>
    <p:sldId id="421" r:id="rId8"/>
    <p:sldId id="422" r:id="rId9"/>
    <p:sldId id="430" r:id="rId10"/>
    <p:sldId id="431" r:id="rId11"/>
    <p:sldId id="427" r:id="rId12"/>
    <p:sldId id="428" r:id="rId13"/>
    <p:sldId id="429" r:id="rId14"/>
    <p:sldId id="434" r:id="rId15"/>
    <p:sldId id="435" r:id="rId16"/>
    <p:sldId id="398" r:id="rId17"/>
    <p:sldId id="399" r:id="rId18"/>
    <p:sldId id="405" r:id="rId19"/>
    <p:sldId id="406" r:id="rId20"/>
    <p:sldId id="412" r:id="rId21"/>
    <p:sldId id="407" r:id="rId22"/>
    <p:sldId id="415" r:id="rId23"/>
    <p:sldId id="408" r:id="rId24"/>
    <p:sldId id="410" r:id="rId25"/>
    <p:sldId id="416" r:id="rId26"/>
    <p:sldId id="411" r:id="rId27"/>
    <p:sldId id="400" r:id="rId28"/>
    <p:sldId id="401" r:id="rId29"/>
    <p:sldId id="404" r:id="rId30"/>
    <p:sldId id="402" r:id="rId31"/>
    <p:sldId id="403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810"/>
    <a:srgbClr val="DA32AA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53" d="100"/>
          <a:sy n="53" d="100"/>
        </p:scale>
        <p:origin x="165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61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7.wmf"/><Relationship Id="rId3" Type="http://schemas.openxmlformats.org/officeDocument/2006/relationships/oleObject" Target="../embeddings/oleObject21.bin"/><Relationship Id="rId7" Type="http://schemas.openxmlformats.org/officeDocument/2006/relationships/image" Target="../media/image30.png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11" Type="http://schemas.openxmlformats.org/officeDocument/2006/relationships/image" Target="../media/image26.wmf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23.wmf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33.pn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lightsources.org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" y="609600"/>
            <a:ext cx="8839200" cy="52937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9-9:50 AM  MWF  Olin 105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29: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Finish reading Chap. 14 – 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Radiation from charged particles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Review of synchrotron radiation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Free electron laser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Thompson and Compton scattering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509500"/>
              </p:ext>
            </p:extLst>
          </p:nvPr>
        </p:nvGraphicFramePr>
        <p:xfrm>
          <a:off x="441158" y="3048000"/>
          <a:ext cx="6184900" cy="247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9" name="Equation" r:id="rId3" imgW="2806560" imgH="1206360" progId="Equation.DSMT4">
                  <p:embed/>
                </p:oleObj>
              </mc:Choice>
              <mc:Fallback>
                <p:oleObj name="Equation" r:id="rId3" imgW="2806560" imgH="120636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58" y="3048000"/>
                        <a:ext cx="6184900" cy="247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2286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Evaluation of integrals representing distant </a:t>
            </a:r>
            <a:r>
              <a:rPr lang="en-US" sz="2400" dirty="0"/>
              <a:t>charged </a:t>
            </a:r>
            <a:r>
              <a:rPr lang="en-US" sz="2400" dirty="0" smtClean="0"/>
              <a:t>particles </a:t>
            </a:r>
            <a:r>
              <a:rPr lang="en-US" sz="2400" dirty="0"/>
              <a:t>moving in a circular trajectory such that the spectrum </a:t>
            </a:r>
            <a:r>
              <a:rPr lang="en-US" sz="2400" dirty="0" smtClean="0"/>
              <a:t>represents a </a:t>
            </a:r>
            <a:r>
              <a:rPr lang="en-US" sz="2400" dirty="0"/>
              <a:t>superposition of light  generated over many complete circles.   In </a:t>
            </a:r>
            <a:r>
              <a:rPr lang="en-US" sz="2400" dirty="0" smtClean="0"/>
              <a:t>this case</a:t>
            </a:r>
            <a:r>
              <a:rPr lang="en-US" sz="2400" dirty="0"/>
              <a:t>, there is an interference effect which results in the spectrum consisting</a:t>
            </a:r>
          </a:p>
          <a:p>
            <a:r>
              <a:rPr lang="en-US" sz="2400" dirty="0"/>
              <a:t>of discrete multiples of </a:t>
            </a:r>
            <a:r>
              <a:rPr lang="en-US" sz="2400" i="1" dirty="0" smtClean="0"/>
              <a:t>v</a:t>
            </a:r>
            <a:r>
              <a:rPr lang="en-US" sz="2400" i="1" dirty="0" smtClean="0">
                <a:latin typeface="Symbol" pitchFamily="18" charset="2"/>
              </a:rPr>
              <a:t>/r</a:t>
            </a:r>
            <a:r>
              <a:rPr lang="en-US" sz="2400" dirty="0" smtClean="0">
                <a:latin typeface="Symbol" pitchFamily="18" charset="2"/>
              </a:rPr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1776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124083"/>
              </p:ext>
            </p:extLst>
          </p:nvPr>
        </p:nvGraphicFramePr>
        <p:xfrm>
          <a:off x="838200" y="722349"/>
          <a:ext cx="7071971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8" name="Equation" r:id="rId3" imgW="2730240" imgH="1104840" progId="Equation.DSMT4">
                  <p:embed/>
                </p:oleObj>
              </mc:Choice>
              <mc:Fallback>
                <p:oleObj name="Equation" r:id="rId3" imgW="2730240" imgH="11048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722349"/>
                        <a:ext cx="7071971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17276"/>
              </p:ext>
            </p:extLst>
          </p:nvPr>
        </p:nvGraphicFramePr>
        <p:xfrm>
          <a:off x="766011" y="3389349"/>
          <a:ext cx="7722062" cy="2967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9" name="Equation" r:id="rId5" imgW="3174840" imgH="1307880" progId="Equation.DSMT4">
                  <p:embed/>
                </p:oleObj>
              </mc:Choice>
              <mc:Fallback>
                <p:oleObj name="Equation" r:id="rId5" imgW="3174840" imgH="13078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011" y="3389349"/>
                        <a:ext cx="7722062" cy="2967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2341" y="228600"/>
            <a:ext cx="7420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Useful identity  involving Bessel functions</a:t>
            </a:r>
          </a:p>
        </p:txBody>
      </p:sp>
    </p:spTree>
    <p:extLst>
      <p:ext uri="{BB962C8B-B14F-4D97-AF65-F5344CB8AC3E}">
        <p14:creationId xmlns:p14="http://schemas.microsoft.com/office/powerpoint/2010/main" val="7850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Astronomical synchrotron radiation --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84604"/>
              </p:ext>
            </p:extLst>
          </p:nvPr>
        </p:nvGraphicFramePr>
        <p:xfrm>
          <a:off x="914400" y="3886200"/>
          <a:ext cx="6546850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2" name="Equation" r:id="rId3" imgW="2971800" imgH="1054080" progId="Equation.DSMT4">
                  <p:embed/>
                </p:oleObj>
              </mc:Choice>
              <mc:Fallback>
                <p:oleObj name="Equation" r:id="rId3" imgW="2971800" imgH="10540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86200"/>
                        <a:ext cx="6546850" cy="216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343621"/>
              </p:ext>
            </p:extLst>
          </p:nvPr>
        </p:nvGraphicFramePr>
        <p:xfrm>
          <a:off x="762000" y="622086"/>
          <a:ext cx="6265862" cy="318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3" name="Equation" r:id="rId5" imgW="2844720" imgH="1549080" progId="Equation.DSMT4">
                  <p:embed/>
                </p:oleObj>
              </mc:Choice>
              <mc:Fallback>
                <p:oleObj name="Equation" r:id="rId5" imgW="2844720" imgH="15490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22086"/>
                        <a:ext cx="6265862" cy="318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31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Astronomical synchrotron radiation -- continued:</a:t>
            </a:r>
          </a:p>
          <a:p>
            <a:pPr lvl="1"/>
            <a:r>
              <a:rPr lang="en-US" sz="2400" dirty="0"/>
              <a:t>In both of the expressions, the sum over </a:t>
            </a:r>
            <a:r>
              <a:rPr lang="en-US" sz="2400" i="1" dirty="0" smtClean="0"/>
              <a:t>m </a:t>
            </a:r>
            <a:r>
              <a:rPr lang="en-US" sz="2400" dirty="0" smtClean="0"/>
              <a:t>includes </a:t>
            </a:r>
            <a:r>
              <a:rPr lang="en-US" sz="2400" dirty="0"/>
              <a:t>both negative </a:t>
            </a:r>
            <a:r>
              <a:rPr lang="en-US" sz="2400" dirty="0" smtClean="0"/>
              <a:t>and positive values. However</a:t>
            </a:r>
            <a:r>
              <a:rPr lang="en-US" sz="2400" dirty="0"/>
              <a:t>, only the positive values of </a:t>
            </a:r>
            <a:r>
              <a:rPr lang="en-US" sz="2400" dirty="0" smtClean="0">
                <a:latin typeface="Symbol" pitchFamily="18" charset="2"/>
              </a:rPr>
              <a:t>w </a:t>
            </a:r>
            <a:r>
              <a:rPr lang="en-US" sz="2400" dirty="0" smtClean="0"/>
              <a:t>and </a:t>
            </a:r>
            <a:r>
              <a:rPr lang="en-US" sz="2400" dirty="0"/>
              <a:t>therefore positive values of </a:t>
            </a:r>
            <a:r>
              <a:rPr lang="en-US" sz="2400" i="1" dirty="0" smtClean="0"/>
              <a:t>m</a:t>
            </a:r>
            <a:r>
              <a:rPr lang="en-US" sz="2400" dirty="0" smtClean="0"/>
              <a:t> </a:t>
            </a:r>
            <a:r>
              <a:rPr lang="en-US" sz="2400" dirty="0"/>
              <a:t>are of </a:t>
            </a:r>
            <a:r>
              <a:rPr lang="en-US" sz="2400" dirty="0" smtClean="0"/>
              <a:t>interest. Using </a:t>
            </a:r>
            <a:r>
              <a:rPr lang="en-US" sz="2400" dirty="0"/>
              <a:t>the </a:t>
            </a:r>
            <a:r>
              <a:rPr lang="en-US" sz="2400" dirty="0" smtClean="0"/>
              <a:t>identity:                                      the</a:t>
            </a:r>
          </a:p>
          <a:p>
            <a:pPr lvl="1"/>
            <a:r>
              <a:rPr lang="en-US" sz="2400" dirty="0" smtClean="0"/>
              <a:t>result becomes:</a:t>
            </a:r>
            <a:endParaRPr lang="en-US" sz="2400" dirty="0"/>
          </a:p>
          <a:p>
            <a:pPr lvl="1"/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423271"/>
              </p:ext>
            </p:extLst>
          </p:nvPr>
        </p:nvGraphicFramePr>
        <p:xfrm>
          <a:off x="4495006" y="1600200"/>
          <a:ext cx="304958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8" name="Equation" r:id="rId3" imgW="1384200" imgH="241200" progId="Equation.DSMT4">
                  <p:embed/>
                </p:oleObj>
              </mc:Choice>
              <mc:Fallback>
                <p:oleObj name="Equation" r:id="rId3" imgW="1384200" imgH="241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006" y="1600200"/>
                        <a:ext cx="3049588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34408"/>
              </p:ext>
            </p:extLst>
          </p:nvPr>
        </p:nvGraphicFramePr>
        <p:xfrm>
          <a:off x="152400" y="2577295"/>
          <a:ext cx="8928774" cy="184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9" name="Equation" r:id="rId5" imgW="4368600" imgH="965160" progId="Equation.DSMT4">
                  <p:embed/>
                </p:oleObj>
              </mc:Choice>
              <mc:Fallback>
                <p:oleObj name="Equation" r:id="rId5" imgW="4368600" imgH="9651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77295"/>
                        <a:ext cx="8928774" cy="1842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4964" y="469443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These results were derived by Julian Schwinger (Phys. Rev. </a:t>
            </a:r>
            <a:r>
              <a:rPr lang="en-US" sz="2400" b="1" dirty="0" smtClean="0"/>
              <a:t>75</a:t>
            </a:r>
            <a:r>
              <a:rPr lang="en-US" sz="2400" dirty="0" smtClean="0"/>
              <a:t>, 1912-1925 (</a:t>
            </a:r>
            <a:r>
              <a:rPr lang="en-US" sz="2400" dirty="0"/>
              <a:t>1949)). The discrete case is similar to the result quoted in Problem 14.15 in </a:t>
            </a:r>
            <a:r>
              <a:rPr lang="en-US" sz="2400" dirty="0" smtClean="0"/>
              <a:t>Jackson's </a:t>
            </a:r>
            <a:r>
              <a:rPr lang="en-US" sz="2400" dirty="0"/>
              <a:t>text. 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92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776387"/>
              </p:ext>
            </p:extLst>
          </p:nvPr>
        </p:nvGraphicFramePr>
        <p:xfrm>
          <a:off x="169069" y="304800"/>
          <a:ext cx="8805862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4" name="Equation" r:id="rId3" imgW="4851360" imgH="1828800" progId="Equation.DSMT4">
                  <p:embed/>
                </p:oleObj>
              </mc:Choice>
              <mc:Fallback>
                <p:oleObj name="Equation" r:id="rId3" imgW="4851360" imgH="1828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9" y="304800"/>
                        <a:ext cx="8805862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94784"/>
              </p:ext>
            </p:extLst>
          </p:nvPr>
        </p:nvGraphicFramePr>
        <p:xfrm>
          <a:off x="304800" y="3810000"/>
          <a:ext cx="8515859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5" name="Equation" r:id="rId5" imgW="3720960" imgH="1193760" progId="Equation.DSMT4">
                  <p:embed/>
                </p:oleObj>
              </mc:Choice>
              <mc:Fallback>
                <p:oleObj name="Equation" r:id="rId5" imgW="3720960" imgH="11937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0"/>
                        <a:ext cx="8515859" cy="254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90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550283"/>
              </p:ext>
            </p:extLst>
          </p:nvPr>
        </p:nvGraphicFramePr>
        <p:xfrm>
          <a:off x="533400" y="2133600"/>
          <a:ext cx="65849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8" name="Equation" r:id="rId3" imgW="3619440" imgH="672840" progId="Equation.DSMT4">
                  <p:embed/>
                </p:oleObj>
              </mc:Choice>
              <mc:Fallback>
                <p:oleObj name="Equation" r:id="rId3" imgW="3619440" imgH="6728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658495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798500"/>
              </p:ext>
            </p:extLst>
          </p:nvPr>
        </p:nvGraphicFramePr>
        <p:xfrm>
          <a:off x="188645" y="4038600"/>
          <a:ext cx="8524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9" name="Equation" r:id="rId5" imgW="469800" imgH="419040" progId="Equation.DSMT4">
                  <p:embed/>
                </p:oleObj>
              </mc:Choice>
              <mc:Fallback>
                <p:oleObj name="Equation" r:id="rId5" imgW="469800" imgH="419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45" y="4038600"/>
                        <a:ext cx="85248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3421380"/>
            <a:ext cx="7437120" cy="282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963137"/>
              </p:ext>
            </p:extLst>
          </p:nvPr>
        </p:nvGraphicFramePr>
        <p:xfrm>
          <a:off x="4572000" y="5937250"/>
          <a:ext cx="8080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0" name="Equation" r:id="rId8" imgW="444240" imgH="228600" progId="Equation.DSMT4">
                  <p:embed/>
                </p:oleObj>
              </mc:Choice>
              <mc:Fallback>
                <p:oleObj name="Equation" r:id="rId8" imgW="44424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937250"/>
                        <a:ext cx="808037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701679"/>
              </p:ext>
            </p:extLst>
          </p:nvPr>
        </p:nvGraphicFramePr>
        <p:xfrm>
          <a:off x="304800" y="109538"/>
          <a:ext cx="6753225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1" name="Equation" r:id="rId10" imgW="3720960" imgH="1193760" progId="Equation.DSMT4">
                  <p:embed/>
                </p:oleObj>
              </mc:Choice>
              <mc:Fallback>
                <p:oleObj name="Equation" r:id="rId10" imgW="3720960" imgH="11937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9538"/>
                        <a:ext cx="6753225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222125"/>
              </p:ext>
            </p:extLst>
          </p:nvPr>
        </p:nvGraphicFramePr>
        <p:xfrm>
          <a:off x="3619500" y="3657600"/>
          <a:ext cx="7159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2" name="Equation" r:id="rId12" imgW="393480" imgH="203040" progId="Equation.DSMT4">
                  <p:embed/>
                </p:oleObj>
              </mc:Choice>
              <mc:Fallback>
                <p:oleObj name="Equation" r:id="rId12" imgW="3934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3657600"/>
                        <a:ext cx="7159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216131"/>
              </p:ext>
            </p:extLst>
          </p:nvPr>
        </p:nvGraphicFramePr>
        <p:xfrm>
          <a:off x="3325813" y="4533900"/>
          <a:ext cx="9239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3" name="Equation" r:id="rId14" imgW="507960" imgH="203040" progId="Equation.DSMT4">
                  <p:embed/>
                </p:oleObj>
              </mc:Choice>
              <mc:Fallback>
                <p:oleObj name="Equation" r:id="rId14" imgW="50796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4533900"/>
                        <a:ext cx="9239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239303"/>
              </p:ext>
            </p:extLst>
          </p:nvPr>
        </p:nvGraphicFramePr>
        <p:xfrm>
          <a:off x="2922588" y="5029200"/>
          <a:ext cx="71596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4" name="Equation" r:id="rId16" imgW="393480" imgH="203040" progId="Equation.DSMT4">
                  <p:embed/>
                </p:oleObj>
              </mc:Choice>
              <mc:Fallback>
                <p:oleObj name="Equation" r:id="rId16" imgW="3934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588" y="5029200"/>
                        <a:ext cx="715962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8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96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931312"/>
              </p:ext>
            </p:extLst>
          </p:nvPr>
        </p:nvGraphicFramePr>
        <p:xfrm>
          <a:off x="1981200" y="785812"/>
          <a:ext cx="98742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4" name="数式" r:id="rId5" imgW="495000" imgH="507960" progId="Equation.3">
                  <p:embed/>
                </p:oleObj>
              </mc:Choice>
              <mc:Fallback>
                <p:oleObj name="数式" r:id="rId5" imgW="495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785812"/>
                        <a:ext cx="987425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33600" y="5334000"/>
            <a:ext cx="1066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w/</a:t>
            </a:r>
            <a:r>
              <a:rPr lang="en-US" sz="2400" dirty="0" err="1" smtClean="0">
                <a:latin typeface="Symbol" pitchFamily="18" charset="2"/>
              </a:rPr>
              <a:t>w</a:t>
            </a:r>
            <a:r>
              <a:rPr lang="en-US" sz="2400" baseline="-25000" dirty="0" err="1" smtClean="0"/>
              <a:t>c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172200" y="5334000"/>
            <a:ext cx="1066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w/</a:t>
            </a:r>
            <a:r>
              <a:rPr lang="en-US" sz="2400" dirty="0" err="1" smtClean="0">
                <a:latin typeface="Symbol" pitchFamily="18" charset="2"/>
              </a:rPr>
              <a:t>w</a:t>
            </a:r>
            <a:r>
              <a:rPr lang="en-US" sz="2400" baseline="-25000" dirty="0" err="1" smtClean="0"/>
              <a:t>c</a:t>
            </a:r>
            <a:endParaRPr lang="en-US" sz="2400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088838"/>
              </p:ext>
            </p:extLst>
          </p:nvPr>
        </p:nvGraphicFramePr>
        <p:xfrm>
          <a:off x="5832475" y="836612"/>
          <a:ext cx="106362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5" name="数式" r:id="rId7" imgW="533160" imgH="482400" progId="Equation.3">
                  <p:embed/>
                </p:oleObj>
              </mc:Choice>
              <mc:Fallback>
                <p:oleObj name="数式" r:id="rId7" imgW="533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836612"/>
                        <a:ext cx="1063625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38200" y="457646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r>
              <a:rPr lang="en-US" sz="2400" dirty="0" smtClean="0">
                <a:latin typeface="Symbol" pitchFamily="18" charset="2"/>
              </a:rPr>
              <a:t>=1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2819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r>
              <a:rPr lang="en-US" sz="2400" dirty="0" smtClean="0">
                <a:latin typeface="Symbol" pitchFamily="18" charset="2"/>
              </a:rPr>
              <a:t>=0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4114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r>
              <a:rPr lang="en-US" sz="2400" dirty="0" smtClean="0">
                <a:latin typeface="Symbol" pitchFamily="18" charset="2"/>
              </a:rPr>
              <a:t>=0.5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2600" y="45675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r>
              <a:rPr lang="en-US" sz="2400" dirty="0" smtClean="0">
                <a:latin typeface="Symbol" pitchFamily="18" charset="2"/>
              </a:rPr>
              <a:t>=0.5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4267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r>
              <a:rPr lang="en-US" sz="2400" dirty="0" smtClean="0">
                <a:latin typeface="Symbol" pitchFamily="18" charset="2"/>
              </a:rPr>
              <a:t>=1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Plots of the intensity function for synchrotron radiation</a:t>
            </a:r>
          </a:p>
        </p:txBody>
      </p:sp>
    </p:spTree>
    <p:extLst>
      <p:ext uri="{BB962C8B-B14F-4D97-AF65-F5344CB8AC3E}">
        <p14:creationId xmlns:p14="http://schemas.microsoft.com/office/powerpoint/2010/main" val="3480556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09675"/>
            <a:ext cx="64008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141186"/>
              </p:ext>
            </p:extLst>
          </p:nvPr>
        </p:nvGraphicFramePr>
        <p:xfrm>
          <a:off x="3697287" y="1981229"/>
          <a:ext cx="98742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8" name="数式" r:id="rId4" imgW="495000" imgH="507960" progId="Equation.3">
                  <p:embed/>
                </p:oleObj>
              </mc:Choice>
              <mc:Fallback>
                <p:oleObj name="数式" r:id="rId4" imgW="495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7" y="1981229"/>
                        <a:ext cx="987425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611001"/>
              </p:ext>
            </p:extLst>
          </p:nvPr>
        </p:nvGraphicFramePr>
        <p:xfrm>
          <a:off x="2819400" y="4001938"/>
          <a:ext cx="106362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9" name="数式" r:id="rId6" imgW="533160" imgH="482400" progId="Equation.3">
                  <p:embed/>
                </p:oleObj>
              </mc:Choice>
              <mc:Fallback>
                <p:oleObj name="数式" r:id="rId6" imgW="533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001938"/>
                        <a:ext cx="1063625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5800" y="5417492"/>
            <a:ext cx="914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gq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Plots of the intensity function for synchrotron radiation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2057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w/</a:t>
            </a:r>
            <a:r>
              <a:rPr lang="en-US" sz="2400" dirty="0" err="1" smtClean="0">
                <a:latin typeface="Symbol" pitchFamily="18" charset="2"/>
              </a:rPr>
              <a:t>w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=1</a:t>
            </a:r>
            <a:endParaRPr lang="en-US" sz="2400" dirty="0" smtClean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72751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Synchrotron facilities worldwide</a:t>
            </a:r>
          </a:p>
          <a:p>
            <a:pPr lvl="1"/>
            <a:r>
              <a:rPr lang="en-US" sz="2400" dirty="0" smtClean="0">
                <a:latin typeface="+mj-lt"/>
                <a:hlinkClick r:id="rId2"/>
              </a:rPr>
              <a:t>https://lightsources.org/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8876"/>
            <a:ext cx="9144000" cy="477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66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108" y="644098"/>
            <a:ext cx="7477125" cy="43053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28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Free electron laser</a:t>
            </a:r>
          </a:p>
          <a:p>
            <a:pPr lvl="1"/>
            <a:r>
              <a:rPr lang="en-US" sz="2400" dirty="0" smtClean="0">
                <a:latin typeface="+mj-lt"/>
              </a:rPr>
              <a:t>Reference: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48" y="3810000"/>
            <a:ext cx="84391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31" y="685800"/>
            <a:ext cx="8724480" cy="51397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211" y="2743200"/>
            <a:ext cx="8915400" cy="228600"/>
          </a:xfrm>
          <a:prstGeom prst="rect">
            <a:avLst/>
          </a:prstGeom>
          <a:solidFill>
            <a:srgbClr val="DA32AA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829949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72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46125"/>
            <a:ext cx="8684321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56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548"/>
            <a:ext cx="9144000" cy="574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00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 emission in periodic magnet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0" y="738505"/>
            <a:ext cx="8515350" cy="320992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52208"/>
              </p:ext>
            </p:extLst>
          </p:nvPr>
        </p:nvGraphicFramePr>
        <p:xfrm>
          <a:off x="265113" y="4086225"/>
          <a:ext cx="8461375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1" name="Equation" r:id="rId4" imgW="5574960" imgH="1625400" progId="Equation.DSMT4">
                  <p:embed/>
                </p:oleObj>
              </mc:Choice>
              <mc:Fallback>
                <p:oleObj name="Equation" r:id="rId4" imgW="5574960" imgH="162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113" y="4086225"/>
                        <a:ext cx="8461375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2834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30350"/>
            <a:ext cx="5080000" cy="3797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Spectral output for FEL at Jefferson Lab (in Virginia)</a:t>
            </a:r>
          </a:p>
        </p:txBody>
      </p:sp>
    </p:spTree>
    <p:extLst>
      <p:ext uri="{BB962C8B-B14F-4D97-AF65-F5344CB8AC3E}">
        <p14:creationId xmlns:p14="http://schemas.microsoft.com/office/powerpoint/2010/main" val="1842109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914400"/>
            <a:ext cx="5867400" cy="586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8200" cy="822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" y="964856"/>
            <a:ext cx="28289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 of  scattering of electromagnetic waves incident on a particle of charge q and mass </a:t>
            </a:r>
            <a:r>
              <a:rPr lang="en-US" sz="2400" dirty="0" err="1" smtClean="0">
                <a:latin typeface="+mj-lt"/>
              </a:rPr>
              <a:t>m</a:t>
            </a:r>
            <a:r>
              <a:rPr lang="en-US" sz="2400" baseline="-25000" dirty="0" err="1" smtClean="0">
                <a:latin typeface="+mj-lt"/>
              </a:rPr>
              <a:t>q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880360" y="2484120"/>
            <a:ext cx="15240" cy="1783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057400" y="4267200"/>
            <a:ext cx="8382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95600" y="4267200"/>
            <a:ext cx="16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95600" y="2667000"/>
            <a:ext cx="800100" cy="1600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33800" y="248412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263652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k</a:t>
            </a:r>
            <a:r>
              <a:rPr lang="en-US" sz="2400" b="1" baseline="-25000" dirty="0" smtClean="0">
                <a:latin typeface="+mj-lt"/>
              </a:rPr>
              <a:t>0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3375660"/>
            <a:ext cx="32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endParaRPr lang="en-US" sz="2400" dirty="0" smtClean="0">
              <a:latin typeface="Symbol" pitchFamily="18" charset="2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657600" y="2714953"/>
            <a:ext cx="38100" cy="208564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4267200"/>
            <a:ext cx="704850" cy="5334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76550" y="4191000"/>
            <a:ext cx="32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895600" y="4191000"/>
            <a:ext cx="161925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905125" y="3883045"/>
            <a:ext cx="600075" cy="3536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71800" y="4796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endParaRPr lang="en-US" sz="2400" dirty="0" smtClean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3505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2400" dirty="0" smtClean="0">
              <a:solidFill>
                <a:srgbClr val="FF0000"/>
              </a:solidFill>
              <a:latin typeface="Symbol" pitchFamily="18" charset="2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476500" y="4267200"/>
            <a:ext cx="403860" cy="38546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09800" y="4191000"/>
            <a:ext cx="468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e</a:t>
            </a:r>
            <a:r>
              <a:rPr lang="en-US" sz="2400" baseline="-25000" dirty="0" smtClean="0">
                <a:latin typeface="Symbol" pitchFamily="18" charset="2"/>
              </a:rPr>
              <a:t>0</a:t>
            </a:r>
            <a:endParaRPr lang="en-US" sz="2400" dirty="0" smtClean="0">
              <a:latin typeface="Symbol" pitchFamily="18" charset="2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327486"/>
              </p:ext>
            </p:extLst>
          </p:nvPr>
        </p:nvGraphicFramePr>
        <p:xfrm>
          <a:off x="3518848" y="5200556"/>
          <a:ext cx="5174107" cy="8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0" name="Equation" r:id="rId3" imgW="2323800" imgH="393480" progId="Equation.DSMT4">
                  <p:embed/>
                </p:oleObj>
              </mc:Choice>
              <mc:Fallback>
                <p:oleObj name="Equation" r:id="rId3" imgW="2323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8848" y="5200556"/>
                        <a:ext cx="5174107" cy="87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069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Thompson scattering – non relativistic approximation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882823"/>
              </p:ext>
            </p:extLst>
          </p:nvPr>
        </p:nvGraphicFramePr>
        <p:xfrm>
          <a:off x="167481" y="990600"/>
          <a:ext cx="8809038" cy="125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2" name="Equation" r:id="rId3" imgW="6349680" imgH="927000" progId="Equation.DSMT4">
                  <p:embed/>
                </p:oleObj>
              </mc:Choice>
              <mc:Fallback>
                <p:oleObj name="Equation" r:id="rId3" imgW="634968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" y="990600"/>
                        <a:ext cx="8809038" cy="125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860204"/>
              </p:ext>
            </p:extLst>
          </p:nvPr>
        </p:nvGraphicFramePr>
        <p:xfrm>
          <a:off x="431800" y="2790825"/>
          <a:ext cx="8712200" cy="313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3" name="Equation" r:id="rId5" imgW="4152600" imgH="1523880" progId="Equation.DSMT4">
                  <p:embed/>
                </p:oleObj>
              </mc:Choice>
              <mc:Fallback>
                <p:oleObj name="Equation" r:id="rId5" imgW="4152600" imgH="152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2790825"/>
                        <a:ext cx="8712200" cy="313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626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Thompson scattering – non relativistic approximation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637062"/>
              </p:ext>
            </p:extLst>
          </p:nvPr>
        </p:nvGraphicFramePr>
        <p:xfrm>
          <a:off x="165678" y="762000"/>
          <a:ext cx="8812643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0" name="Equation" r:id="rId3" imgW="5727600" imgH="799920" progId="Equation.DSMT4">
                  <p:embed/>
                </p:oleObj>
              </mc:Choice>
              <mc:Fallback>
                <p:oleObj name="Equation" r:id="rId3" imgW="572760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78" y="762000"/>
                        <a:ext cx="8812643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 flipV="1">
            <a:off x="975360" y="2712720"/>
            <a:ext cx="15240" cy="1783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52400" y="4495800"/>
            <a:ext cx="8382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90600" y="4495800"/>
            <a:ext cx="16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90600" y="2895600"/>
            <a:ext cx="800100" cy="1600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28800" y="271272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286512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k</a:t>
            </a:r>
            <a:r>
              <a:rPr lang="en-US" sz="2400" b="1" baseline="-25000" dirty="0" smtClean="0">
                <a:latin typeface="+mj-lt"/>
              </a:rPr>
              <a:t>0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3604260"/>
            <a:ext cx="32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endParaRPr lang="en-US" sz="2400" dirty="0" smtClean="0">
              <a:latin typeface="Symbol" pitchFamily="18" charset="2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752600" y="2943553"/>
            <a:ext cx="38100" cy="208564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66800" y="4495800"/>
            <a:ext cx="704850" cy="5334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71550" y="4419600"/>
            <a:ext cx="32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90600" y="4419600"/>
            <a:ext cx="161925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000125" y="4111645"/>
            <a:ext cx="600075" cy="3536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51134" y="510667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endParaRPr lang="en-US" sz="2400" dirty="0" smtClean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47800" y="3733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2400" dirty="0" smtClean="0">
              <a:solidFill>
                <a:srgbClr val="FF0000"/>
              </a:solidFill>
              <a:latin typeface="Symbol" pitchFamily="18" charset="2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975077"/>
              </p:ext>
            </p:extLst>
          </p:nvPr>
        </p:nvGraphicFramePr>
        <p:xfrm>
          <a:off x="3227269" y="2806165"/>
          <a:ext cx="4937125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1" name="Equation" r:id="rId5" imgW="2476440" imgH="1015920" progId="Equation.DSMT4">
                  <p:embed/>
                </p:oleObj>
              </mc:Choice>
              <mc:Fallback>
                <p:oleObj name="Equation" r:id="rId5" imgW="2476440" imgH="10159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269" y="2806165"/>
                        <a:ext cx="4937125" cy="208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>
          <a:xfrm flipH="1">
            <a:off x="571500" y="4495800"/>
            <a:ext cx="403860" cy="38546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4800" y="4419600"/>
            <a:ext cx="468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e</a:t>
            </a:r>
            <a:r>
              <a:rPr lang="en-US" sz="2400" baseline="-25000" dirty="0" smtClean="0">
                <a:latin typeface="Symbol" pitchFamily="18" charset="2"/>
              </a:rPr>
              <a:t>0</a:t>
            </a:r>
            <a:endParaRPr lang="en-US" sz="2400" dirty="0" smtClean="0">
              <a:latin typeface="Symbol" pitchFamily="18" charset="2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670857"/>
              </p:ext>
            </p:extLst>
          </p:nvPr>
        </p:nvGraphicFramePr>
        <p:xfrm>
          <a:off x="2133600" y="1958105"/>
          <a:ext cx="5558429" cy="593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2" name="Equation" r:id="rId7" imgW="3213000" imgH="342720" progId="Equation.DSMT4">
                  <p:embed/>
                </p:oleObj>
              </mc:Choice>
              <mc:Fallback>
                <p:oleObj name="Equation" r:id="rId7" imgW="32130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3600" y="1958105"/>
                        <a:ext cx="5558429" cy="593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rc 7"/>
          <p:cNvSpPr/>
          <p:nvPr/>
        </p:nvSpPr>
        <p:spPr>
          <a:xfrm rot="8039678">
            <a:off x="453259" y="3983682"/>
            <a:ext cx="1153672" cy="952500"/>
          </a:xfrm>
          <a:prstGeom prst="arc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47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Thompson scattering – non relativistic approximation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762139"/>
              </p:ext>
            </p:extLst>
          </p:nvPr>
        </p:nvGraphicFramePr>
        <p:xfrm>
          <a:off x="1595438" y="731838"/>
          <a:ext cx="5343525" cy="156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1" name="Equation" r:id="rId3" imgW="2679480" imgH="761760" progId="Equation.DSMT4">
                  <p:embed/>
                </p:oleObj>
              </mc:Choice>
              <mc:Fallback>
                <p:oleObj name="Equation" r:id="rId3" imgW="267948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731838"/>
                        <a:ext cx="5343525" cy="156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2286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Scattered light may be polarized parallel to incident field or polarized with an angle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dirty="0" smtClean="0">
                <a:latin typeface="+mj-lt"/>
              </a:rPr>
              <a:t> so that the time and polarization averaged cross section is given by: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86306"/>
              </p:ext>
            </p:extLst>
          </p:nvPr>
        </p:nvGraphicFramePr>
        <p:xfrm>
          <a:off x="797560" y="4193876"/>
          <a:ext cx="7421563" cy="1174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2" name="Equation" r:id="rId5" imgW="5206680" imgH="799920" progId="Equation.DSMT4">
                  <p:embed/>
                </p:oleObj>
              </mc:Choice>
              <mc:Fallback>
                <p:oleObj name="Equation" r:id="rId5" imgW="520668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560" y="4193876"/>
                        <a:ext cx="7421563" cy="1174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" y="5334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This formula is appropriate in the X-ray scattering of electrons or soft </a:t>
            </a:r>
            <a:r>
              <a:rPr lang="en-US" sz="2400" dirty="0" smtClean="0">
                <a:latin typeface="Symbol" pitchFamily="18" charset="2"/>
              </a:rPr>
              <a:t>g</a:t>
            </a:r>
            <a:r>
              <a:rPr lang="en-US" sz="2400" dirty="0" smtClean="0">
                <a:latin typeface="+mj-lt"/>
              </a:rPr>
              <a:t>-ray scattering of protons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860350"/>
              </p:ext>
            </p:extLst>
          </p:nvPr>
        </p:nvGraphicFramePr>
        <p:xfrm>
          <a:off x="1295400" y="3535363"/>
          <a:ext cx="6153151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3" name="Equation" r:id="rId7" imgW="3085920" imgH="393480" progId="Equation.DSMT4">
                  <p:embed/>
                </p:oleObj>
              </mc:Choice>
              <mc:Fallback>
                <p:oleObj name="Equation" r:id="rId7" imgW="308592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35363"/>
                        <a:ext cx="6153151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386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-3745"/>
            <a:ext cx="6096000" cy="655694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74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04/08/2013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04799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Thompson scattering –  relativistic and quantum modifications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62000" y="1676400"/>
            <a:ext cx="1905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67000" y="1676400"/>
            <a:ext cx="99060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667000" y="1295400"/>
            <a:ext cx="8382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67000" y="1676400"/>
            <a:ext cx="30480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0" y="1752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9800" y="1600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1400" y="2286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p’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838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p</a:t>
            </a:r>
            <a:r>
              <a:rPr lang="en-US" sz="2400" b="1" baseline="-25000" dirty="0" err="1" smtClean="0">
                <a:latin typeface="+mj-lt"/>
              </a:rPr>
              <a:t>q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1219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" y="1219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incident photon</a:t>
            </a:r>
          </a:p>
        </p:txBody>
      </p:sp>
      <p:sp>
        <p:nvSpPr>
          <p:cNvPr id="19" name="TextBox 18"/>
          <p:cNvSpPr txBox="1"/>
          <p:nvPr/>
        </p:nvSpPr>
        <p:spPr>
          <a:xfrm rot="3112798">
            <a:off x="2081315" y="259296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scattered</a:t>
            </a:r>
          </a:p>
          <a:p>
            <a:r>
              <a:rPr lang="en-US" sz="2400" dirty="0" smtClean="0">
                <a:latin typeface="+mj-lt"/>
              </a:rPr>
              <a:t> photon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958152"/>
              </p:ext>
            </p:extLst>
          </p:nvPr>
        </p:nvGraphicFramePr>
        <p:xfrm>
          <a:off x="1068388" y="2951168"/>
          <a:ext cx="5484812" cy="367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9" name="Equation" r:id="rId3" imgW="3695400" imgH="2577960" progId="Equation.DSMT4">
                  <p:embed/>
                </p:oleObj>
              </mc:Choice>
              <mc:Fallback>
                <p:oleObj name="Equation" r:id="rId3" imgW="3695400" imgH="257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2951168"/>
                        <a:ext cx="5484812" cy="3678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82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04799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Thompson scattering –  relativistic and quantum modifications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62000" y="1676400"/>
            <a:ext cx="1905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667000" y="1676400"/>
            <a:ext cx="99060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67000" y="1295400"/>
            <a:ext cx="8382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67000" y="1676400"/>
            <a:ext cx="30480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1752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1600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400" y="2286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p’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2800" y="838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p</a:t>
            </a:r>
            <a:r>
              <a:rPr lang="en-US" sz="2400" b="1" baseline="-25000" dirty="0" err="1" smtClean="0">
                <a:latin typeface="+mj-lt"/>
              </a:rPr>
              <a:t>q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1219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1219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incident photon</a:t>
            </a:r>
          </a:p>
        </p:txBody>
      </p:sp>
      <p:sp>
        <p:nvSpPr>
          <p:cNvPr id="16" name="TextBox 15"/>
          <p:cNvSpPr txBox="1"/>
          <p:nvPr/>
        </p:nvSpPr>
        <p:spPr>
          <a:xfrm rot="3112798">
            <a:off x="2081315" y="259296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scattered</a:t>
            </a:r>
          </a:p>
          <a:p>
            <a:r>
              <a:rPr lang="en-US" sz="2400" dirty="0" smtClean="0">
                <a:latin typeface="+mj-lt"/>
              </a:rPr>
              <a:t> photon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136836"/>
              </p:ext>
            </p:extLst>
          </p:nvPr>
        </p:nvGraphicFramePr>
        <p:xfrm>
          <a:off x="252413" y="3289300"/>
          <a:ext cx="8639175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6" name="Equation" r:id="rId3" imgW="4152600" imgH="761760" progId="Equation.DSMT4">
                  <p:embed/>
                </p:oleObj>
              </mc:Choice>
              <mc:Fallback>
                <p:oleObj name="Equation" r:id="rId3" imgW="415260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3289300"/>
                        <a:ext cx="8639175" cy="156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155709"/>
              </p:ext>
            </p:extLst>
          </p:nvPr>
        </p:nvGraphicFramePr>
        <p:xfrm>
          <a:off x="629425" y="5111036"/>
          <a:ext cx="2983820" cy="1206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7" name="Equation" r:id="rId5" imgW="2323800" imgH="939600" progId="Equation.DSMT4">
                  <p:embed/>
                </p:oleObj>
              </mc:Choice>
              <mc:Fallback>
                <p:oleObj name="Equation" r:id="rId5" imgW="232380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9425" y="5111036"/>
                        <a:ext cx="2983820" cy="1206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100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838200"/>
            <a:ext cx="838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Advice about remaining topics to cover</a:t>
            </a:r>
          </a:p>
          <a:p>
            <a:endParaRPr lang="en-US" sz="32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Cherenkov radiation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Electrodynamics of superconductivity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Radiation from collisions of charged particles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Optical properties of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063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3967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Spectral composition of electromagnetic radiation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840545"/>
              </p:ext>
            </p:extLst>
          </p:nvPr>
        </p:nvGraphicFramePr>
        <p:xfrm>
          <a:off x="328612" y="551454"/>
          <a:ext cx="8358188" cy="3125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6" name="Equation" r:id="rId3" imgW="3797280" imgH="1422360" progId="Equation.DSMT4">
                  <p:embed/>
                </p:oleObj>
              </mc:Choice>
              <mc:Fallback>
                <p:oleObj name="Equation" r:id="rId3" imgW="3797280" imgH="14223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" y="551454"/>
                        <a:ext cx="8358188" cy="31252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549580"/>
              </p:ext>
            </p:extLst>
          </p:nvPr>
        </p:nvGraphicFramePr>
        <p:xfrm>
          <a:off x="457200" y="3872038"/>
          <a:ext cx="6674099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7" name="Equation" r:id="rId5" imgW="3898800" imgH="1346040" progId="Equation.DSMT4">
                  <p:embed/>
                </p:oleObj>
              </mc:Choice>
              <mc:Fallback>
                <p:oleObj name="Equation" r:id="rId5" imgW="3898800" imgH="13460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872038"/>
                        <a:ext cx="6674099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16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304800"/>
            <a:ext cx="3430905" cy="3011860"/>
            <a:chOff x="685800" y="688031"/>
            <a:chExt cx="3430905" cy="3011860"/>
          </a:xfrm>
        </p:grpSpPr>
        <p:sp>
          <p:nvSpPr>
            <p:cNvPr id="6" name="TextBox 5"/>
            <p:cNvSpPr txBox="1"/>
            <p:nvPr/>
          </p:nvSpPr>
          <p:spPr>
            <a:xfrm>
              <a:off x="3659505" y="220756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y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85800" y="688031"/>
              <a:ext cx="2971800" cy="2819401"/>
              <a:chOff x="685800" y="688031"/>
              <a:chExt cx="2971800" cy="2819401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1562100" y="2438400"/>
                <a:ext cx="20955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1562100" y="766465"/>
                <a:ext cx="0" cy="16719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685800" y="2438400"/>
                <a:ext cx="876300" cy="838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ight Arrow 11"/>
              <p:cNvSpPr/>
              <p:nvPr/>
            </p:nvSpPr>
            <p:spPr>
              <a:xfrm rot="18605538" flipH="1">
                <a:off x="1054422" y="2529840"/>
                <a:ext cx="575310" cy="190500"/>
              </a:xfrm>
              <a:prstGeom prst="rightArrow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1558290" y="2286000"/>
                <a:ext cx="361950" cy="266700"/>
              </a:xfrm>
              <a:prstGeom prst="right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600200" y="68803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z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95350" y="30457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x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52600" y="19767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14400" y="24339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13560" y="16764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Symbol" pitchFamily="18" charset="2"/>
                  </a:rPr>
                  <a:t>.</a:t>
                </a:r>
                <a:endParaRPr lang="en-US" sz="2400" b="1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cxnSp>
            <p:nvCxnSpPr>
              <p:cNvPr id="19" name="Straight Arrow Connector 18"/>
              <p:cNvCxnSpPr>
                <a:stCxn id="13" idx="1"/>
              </p:cNvCxnSpPr>
              <p:nvPr/>
            </p:nvCxnSpPr>
            <p:spPr>
              <a:xfrm flipH="1" flipV="1">
                <a:off x="895350" y="1602432"/>
                <a:ext cx="662940" cy="8169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986790" y="1293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r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86790" y="2055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ymbol" pitchFamily="18" charset="2"/>
                  </a:rPr>
                  <a:t>q</a:t>
                </a:r>
                <a:endParaRPr lang="en-US" sz="2400" b="1" dirty="0" smtClean="0">
                  <a:latin typeface="Symbol" pitchFamily="18" charset="2"/>
                </a:endParaRPr>
              </a:p>
            </p:txBody>
          </p:sp>
        </p:grpSp>
        <p:sp>
          <p:nvSpPr>
            <p:cNvPr id="8" name="Arc 7"/>
            <p:cNvSpPr/>
            <p:nvPr/>
          </p:nvSpPr>
          <p:spPr>
            <a:xfrm rot="14266887">
              <a:off x="1616197" y="1292773"/>
              <a:ext cx="2305963" cy="2508274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474375"/>
              </p:ext>
            </p:extLst>
          </p:nvPr>
        </p:nvGraphicFramePr>
        <p:xfrm>
          <a:off x="2324100" y="176213"/>
          <a:ext cx="6191250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0" name="Equation" r:id="rId3" imgW="3022560" imgH="736560" progId="Equation.DSMT4">
                  <p:embed/>
                </p:oleObj>
              </mc:Choice>
              <mc:Fallback>
                <p:oleObj name="Equation" r:id="rId3" imgW="3022560" imgH="73656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176213"/>
                        <a:ext cx="6191250" cy="151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5029200" y="2514600"/>
            <a:ext cx="3657600" cy="3657600"/>
            <a:chOff x="4038600" y="2514600"/>
            <a:chExt cx="3657600" cy="3657600"/>
          </a:xfrm>
        </p:grpSpPr>
        <p:sp>
          <p:nvSpPr>
            <p:cNvPr id="23" name="Oval 22"/>
            <p:cNvSpPr/>
            <p:nvPr/>
          </p:nvSpPr>
          <p:spPr>
            <a:xfrm>
              <a:off x="4038600" y="2514600"/>
              <a:ext cx="3657600" cy="3657600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3" idx="2"/>
            </p:cNvCxnSpPr>
            <p:nvPr/>
          </p:nvCxnSpPr>
          <p:spPr>
            <a:xfrm>
              <a:off x="4038600" y="4343400"/>
              <a:ext cx="2590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2"/>
            </p:cNvCxnSpPr>
            <p:nvPr/>
          </p:nvCxnSpPr>
          <p:spPr>
            <a:xfrm>
              <a:off x="4038600" y="4343400"/>
              <a:ext cx="0" cy="1828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096000" y="4267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y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14800" y="56343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x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5867400" y="2893369"/>
              <a:ext cx="1066800" cy="145003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943600" y="34290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Symbol" pitchFamily="18" charset="2"/>
                </a:rPr>
                <a:t>r</a:t>
              </a:r>
            </a:p>
          </p:txBody>
        </p:sp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059816"/>
              </p:ext>
            </p:extLst>
          </p:nvPr>
        </p:nvGraphicFramePr>
        <p:xfrm>
          <a:off x="157163" y="3076575"/>
          <a:ext cx="4713287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1" name="Equation" r:id="rId5" imgW="2361960" imgH="1231560" progId="Equation.DSMT4">
                  <p:embed/>
                </p:oleObj>
              </mc:Choice>
              <mc:Fallback>
                <p:oleObj name="Equation" r:id="rId5" imgW="2361960" imgH="123156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3076575"/>
                        <a:ext cx="4713287" cy="253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029200" y="216946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Top view:</a:t>
            </a:r>
          </a:p>
        </p:txBody>
      </p:sp>
    </p:spTree>
    <p:extLst>
      <p:ext uri="{BB962C8B-B14F-4D97-AF65-F5344CB8AC3E}">
        <p14:creationId xmlns:p14="http://schemas.microsoft.com/office/powerpoint/2010/main" val="22398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304800"/>
            <a:ext cx="3430905" cy="3011860"/>
            <a:chOff x="685800" y="688031"/>
            <a:chExt cx="3430905" cy="3011860"/>
          </a:xfrm>
        </p:grpSpPr>
        <p:sp>
          <p:nvSpPr>
            <p:cNvPr id="6" name="TextBox 5"/>
            <p:cNvSpPr txBox="1"/>
            <p:nvPr/>
          </p:nvSpPr>
          <p:spPr>
            <a:xfrm>
              <a:off x="3659505" y="220756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y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85800" y="688031"/>
              <a:ext cx="2971800" cy="2819401"/>
              <a:chOff x="685800" y="688031"/>
              <a:chExt cx="2971800" cy="2819401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1562100" y="2438400"/>
                <a:ext cx="20955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1562100" y="766465"/>
                <a:ext cx="0" cy="16719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685800" y="2438400"/>
                <a:ext cx="876300" cy="838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ight Arrow 11"/>
              <p:cNvSpPr/>
              <p:nvPr/>
            </p:nvSpPr>
            <p:spPr>
              <a:xfrm rot="18605538" flipH="1">
                <a:off x="1054422" y="2529840"/>
                <a:ext cx="575310" cy="190500"/>
              </a:xfrm>
              <a:prstGeom prst="rightArrow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1558290" y="2286000"/>
                <a:ext cx="361950" cy="266700"/>
              </a:xfrm>
              <a:prstGeom prst="right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600200" y="68803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z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95350" y="30457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x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52600" y="19767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14400" y="24339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13560" y="16764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Symbol" pitchFamily="18" charset="2"/>
                  </a:rPr>
                  <a:t>.</a:t>
                </a:r>
                <a:endParaRPr lang="en-US" sz="2400" b="1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cxnSp>
            <p:nvCxnSpPr>
              <p:cNvPr id="19" name="Straight Arrow Connector 18"/>
              <p:cNvCxnSpPr>
                <a:stCxn id="13" idx="1"/>
              </p:cNvCxnSpPr>
              <p:nvPr/>
            </p:nvCxnSpPr>
            <p:spPr>
              <a:xfrm flipH="1" flipV="1">
                <a:off x="895350" y="1602432"/>
                <a:ext cx="662940" cy="8169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986790" y="1293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r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86790" y="2055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ymbol" pitchFamily="18" charset="2"/>
                  </a:rPr>
                  <a:t>q</a:t>
                </a:r>
                <a:endParaRPr lang="en-US" sz="2400" b="1" dirty="0" smtClean="0">
                  <a:latin typeface="Symbol" pitchFamily="18" charset="2"/>
                </a:endParaRPr>
              </a:p>
            </p:txBody>
          </p:sp>
        </p:grpSp>
        <p:sp>
          <p:nvSpPr>
            <p:cNvPr id="8" name="Arc 7"/>
            <p:cNvSpPr/>
            <p:nvPr/>
          </p:nvSpPr>
          <p:spPr>
            <a:xfrm rot="14266887">
              <a:off x="1616197" y="1292773"/>
              <a:ext cx="2305963" cy="2508274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317066"/>
              </p:ext>
            </p:extLst>
          </p:nvPr>
        </p:nvGraphicFramePr>
        <p:xfrm>
          <a:off x="292100" y="3437868"/>
          <a:ext cx="8559800" cy="2505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6" name="Equation" r:id="rId3" imgW="5816520" imgH="1777680" progId="Equation.DSMT4">
                  <p:embed/>
                </p:oleObj>
              </mc:Choice>
              <mc:Fallback>
                <p:oleObj name="Equation" r:id="rId3" imgW="5816520" imgH="177768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3437868"/>
                        <a:ext cx="8559800" cy="2505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304265"/>
              </p:ext>
            </p:extLst>
          </p:nvPr>
        </p:nvGraphicFramePr>
        <p:xfrm>
          <a:off x="3811905" y="507559"/>
          <a:ext cx="4713287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7" name="Equation" r:id="rId5" imgW="2361960" imgH="1231560" progId="Equation.DSMT4">
                  <p:embed/>
                </p:oleObj>
              </mc:Choice>
              <mc:Fallback>
                <p:oleObj name="Equation" r:id="rId5" imgW="2361960" imgH="123156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905" y="507559"/>
                        <a:ext cx="4713287" cy="253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78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454699"/>
              </p:ext>
            </p:extLst>
          </p:nvPr>
        </p:nvGraphicFramePr>
        <p:xfrm>
          <a:off x="3097213" y="619125"/>
          <a:ext cx="5624512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4" name="Equation" r:id="rId3" imgW="2552400" imgH="774360" progId="Equation.DSMT4">
                  <p:embed/>
                </p:oleObj>
              </mc:Choice>
              <mc:Fallback>
                <p:oleObj name="Equation" r:id="rId3" imgW="2552400" imgH="77436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3" y="619125"/>
                        <a:ext cx="5624512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152400" y="76200"/>
            <a:ext cx="3337516" cy="3011860"/>
            <a:chOff x="381000" y="304800"/>
            <a:chExt cx="3337516" cy="3011860"/>
          </a:xfrm>
        </p:grpSpPr>
        <p:grpSp>
          <p:nvGrpSpPr>
            <p:cNvPr id="5" name="Group 4"/>
            <p:cNvGrpSpPr/>
            <p:nvPr/>
          </p:nvGrpSpPr>
          <p:grpSpPr>
            <a:xfrm>
              <a:off x="381000" y="304800"/>
              <a:ext cx="3337516" cy="3011860"/>
              <a:chOff x="685800" y="688031"/>
              <a:chExt cx="3337516" cy="301186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048000" y="213583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y</a:t>
                </a: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685800" y="688031"/>
                <a:ext cx="2362200" cy="2819401"/>
                <a:chOff x="685800" y="688031"/>
                <a:chExt cx="2362200" cy="2819401"/>
              </a:xfrm>
            </p:grpSpPr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1562100" y="2419350"/>
                  <a:ext cx="1485900" cy="1905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 flipV="1">
                  <a:off x="1562100" y="766465"/>
                  <a:ext cx="0" cy="167193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H="1">
                  <a:off x="685800" y="2438400"/>
                  <a:ext cx="876300" cy="83820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Right Arrow 11"/>
                <p:cNvSpPr/>
                <p:nvPr/>
              </p:nvSpPr>
              <p:spPr>
                <a:xfrm rot="18605538" flipH="1">
                  <a:off x="1054422" y="2529840"/>
                  <a:ext cx="575310" cy="190500"/>
                </a:xfrm>
                <a:prstGeom prst="rightArrow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ight Arrow 12"/>
                <p:cNvSpPr/>
                <p:nvPr/>
              </p:nvSpPr>
              <p:spPr>
                <a:xfrm>
                  <a:off x="1558290" y="2286000"/>
                  <a:ext cx="361950" cy="266700"/>
                </a:xfrm>
                <a:prstGeom prst="rightArrow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600200" y="688031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+mj-lt"/>
                    </a:rPr>
                    <a:t>z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895350" y="3045767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+mj-lt"/>
                    </a:rPr>
                    <a:t>x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752600" y="1976735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00"/>
                      </a:solidFill>
                      <a:latin typeface="Symbol" pitchFamily="18" charset="2"/>
                    </a:rPr>
                    <a:t>b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914400" y="2433935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70C0"/>
                      </a:solidFill>
                      <a:latin typeface="Symbol" pitchFamily="18" charset="2"/>
                    </a:rPr>
                    <a:t>b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813560" y="1676400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00"/>
                      </a:solidFill>
                      <a:latin typeface="Symbol" pitchFamily="18" charset="2"/>
                    </a:rPr>
                    <a:t>.</a:t>
                  </a:r>
                  <a:endParaRPr lang="en-US" sz="2400" b="1" dirty="0">
                    <a:solidFill>
                      <a:srgbClr val="FF0000"/>
                    </a:solidFill>
                    <a:latin typeface="Symbol" pitchFamily="18" charset="2"/>
                  </a:endParaRPr>
                </a:p>
              </p:txBody>
            </p:sp>
            <p:cxnSp>
              <p:nvCxnSpPr>
                <p:cNvPr id="19" name="Straight Arrow Connector 18"/>
                <p:cNvCxnSpPr>
                  <a:stCxn id="13" idx="1"/>
                </p:cNvCxnSpPr>
                <p:nvPr/>
              </p:nvCxnSpPr>
              <p:spPr>
                <a:xfrm flipH="1" flipV="1">
                  <a:off x="895350" y="1602432"/>
                  <a:ext cx="662940" cy="81691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986790" y="1293167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+mj-lt"/>
                    </a:rPr>
                    <a:t>r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986790" y="2055167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Symbol" pitchFamily="18" charset="2"/>
                    </a:rPr>
                    <a:t>q</a:t>
                  </a:r>
                  <a:endParaRPr lang="en-US" sz="2400" b="1" dirty="0" smtClean="0">
                    <a:latin typeface="Symbol" pitchFamily="18" charset="2"/>
                  </a:endParaRPr>
                </a:p>
              </p:txBody>
            </p:sp>
          </p:grpSp>
          <p:sp>
            <p:nvSpPr>
              <p:cNvPr id="8" name="Arc 7"/>
              <p:cNvSpPr/>
              <p:nvPr/>
            </p:nvSpPr>
            <p:spPr>
              <a:xfrm rot="14266887">
                <a:off x="1616197" y="1292773"/>
                <a:ext cx="2305963" cy="2508274"/>
              </a:xfrm>
              <a:prstGeom prst="arc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Right Arrow 39"/>
            <p:cNvSpPr/>
            <p:nvPr/>
          </p:nvSpPr>
          <p:spPr>
            <a:xfrm>
              <a:off x="1257300" y="1913930"/>
              <a:ext cx="1047750" cy="295870"/>
            </a:xfrm>
            <a:prstGeom prst="rightArrow">
              <a:avLst/>
            </a:prstGeom>
            <a:solidFill>
              <a:srgbClr val="FFC000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 rot="17700326">
              <a:off x="939797" y="1416065"/>
              <a:ext cx="1047750" cy="295870"/>
            </a:xfrm>
            <a:prstGeom prst="rightArrow">
              <a:avLst/>
            </a:prstGeom>
            <a:solidFill>
              <a:srgbClr val="FFC000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79635"/>
                </p:ext>
              </p:extLst>
            </p:nvPr>
          </p:nvGraphicFramePr>
          <p:xfrm>
            <a:off x="2209800" y="1562100"/>
            <a:ext cx="307975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15" name="Equation" r:id="rId5" imgW="139680" imgH="241200" progId="Equation.DSMT4">
                    <p:embed/>
                  </p:oleObj>
                </mc:Choice>
                <mc:Fallback>
                  <p:oleObj name="Equation" r:id="rId5" imgW="139680" imgH="241200" progId="Equation.DSMT4">
                    <p:embed/>
                    <p:pic>
                      <p:nvPicPr>
                        <p:cNvPr id="42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1562100"/>
                          <a:ext cx="307975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3251450"/>
                </p:ext>
              </p:extLst>
            </p:nvPr>
          </p:nvGraphicFramePr>
          <p:xfrm>
            <a:off x="1589088" y="674688"/>
            <a:ext cx="392112" cy="468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16" name="Equation" r:id="rId7" imgW="177480" imgH="228600" progId="Equation.DSMT4">
                    <p:embed/>
                  </p:oleObj>
                </mc:Choice>
                <mc:Fallback>
                  <p:oleObj name="Equation" r:id="rId7" imgW="177480" imgH="228600" progId="Equation.DSMT4">
                    <p:embed/>
                    <p:pic>
                      <p:nvPicPr>
                        <p:cNvPr id="43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9088" y="674688"/>
                          <a:ext cx="392112" cy="468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448690"/>
              </p:ext>
            </p:extLst>
          </p:nvPr>
        </p:nvGraphicFramePr>
        <p:xfrm>
          <a:off x="808677" y="2850030"/>
          <a:ext cx="61849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7" name="Equation" r:id="rId9" imgW="2806560" imgH="1650960" progId="Equation.DSMT4">
                  <p:embed/>
                </p:oleObj>
              </mc:Choice>
              <mc:Fallback>
                <p:oleObj name="Equation" r:id="rId9" imgW="2806560" imgH="165096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677" y="2850030"/>
                        <a:ext cx="61849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550352"/>
              </p:ext>
            </p:extLst>
          </p:nvPr>
        </p:nvGraphicFramePr>
        <p:xfrm>
          <a:off x="6993577" y="3889375"/>
          <a:ext cx="1786910" cy="606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8" name="Equation" r:id="rId11" imgW="927000" imgH="393480" progId="Equation.DSMT4">
                  <p:embed/>
                </p:oleObj>
              </mc:Choice>
              <mc:Fallback>
                <p:oleObj name="Equation" r:id="rId11" imgW="927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93577" y="3889375"/>
                        <a:ext cx="1786910" cy="606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72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04/5/2019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917"/>
            <a:ext cx="8863013" cy="60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57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24783</TotalTime>
  <Words>703</Words>
  <Application>Microsoft Office PowerPoint</Application>
  <PresentationFormat>On-screen Show (4:3)</PresentationFormat>
  <Paragraphs>204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Symbol</vt:lpstr>
      <vt:lpstr>Office Theme</vt:lpstr>
      <vt:lpstr>MathType 7.0 Equation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1284</cp:revision>
  <cp:lastPrinted>2019-04-05T02:40:46Z</cp:lastPrinted>
  <dcterms:created xsi:type="dcterms:W3CDTF">2012-01-10T18:32:24Z</dcterms:created>
  <dcterms:modified xsi:type="dcterms:W3CDTF">2019-04-05T02:49:33Z</dcterms:modified>
</cp:coreProperties>
</file>