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96" r:id="rId2"/>
    <p:sldId id="354" r:id="rId3"/>
    <p:sldId id="446" r:id="rId4"/>
    <p:sldId id="441" r:id="rId5"/>
    <p:sldId id="449" r:id="rId6"/>
    <p:sldId id="450" r:id="rId7"/>
    <p:sldId id="442" r:id="rId8"/>
    <p:sldId id="443" r:id="rId9"/>
    <p:sldId id="444" r:id="rId10"/>
    <p:sldId id="445" r:id="rId11"/>
    <p:sldId id="448" r:id="rId12"/>
    <p:sldId id="425" r:id="rId13"/>
    <p:sldId id="451" r:id="rId14"/>
    <p:sldId id="452" r:id="rId15"/>
    <p:sldId id="453" r:id="rId16"/>
    <p:sldId id="454" r:id="rId17"/>
    <p:sldId id="427" r:id="rId18"/>
    <p:sldId id="428" r:id="rId19"/>
    <p:sldId id="407" r:id="rId20"/>
    <p:sldId id="408" r:id="rId21"/>
    <p:sldId id="409" r:id="rId22"/>
    <p:sldId id="418" r:id="rId23"/>
    <p:sldId id="419" r:id="rId24"/>
    <p:sldId id="447" r:id="rId25"/>
    <p:sldId id="420" r:id="rId2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72" d="100"/>
          <a:sy n="72" d="100"/>
        </p:scale>
        <p:origin x="56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051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02/28/2018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02/28/2018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02/28/2018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02/28/2018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02/28/2018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02/28/2018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02/28/2018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02/28/2018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02/28/2018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02/28/2018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02/28/2018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712  Spring 2018 --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0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18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nikon.com/products/microscope-solutions/bioscience.../nikon_note_10_lr.pdf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32.png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4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4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62000"/>
            <a:ext cx="8991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712 Electrodynamics</a:t>
            </a:r>
          </a:p>
          <a:p>
            <a:pPr algn="ctr"/>
            <a:r>
              <a:rPr lang="en-US" sz="3200" b="1" dirty="0" smtClean="0"/>
              <a:t>9-9:50 AM  Olin 105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19:</a:t>
            </a:r>
          </a:p>
          <a:p>
            <a:pPr marL="457200" lvl="2"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Complete reading of  Chapter 7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Comments on reflectivity of plane waves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Summary of complex response functions for electromagnetic fields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81" y="1295400"/>
            <a:ext cx="7759094" cy="45374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1863" y="5562600"/>
            <a:ext cx="5202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err="1"/>
              <a:t>i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3635252"/>
            <a:ext cx="2693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s-polarization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3628" y="4521335"/>
            <a:ext cx="2319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p-polarization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02/28/2018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021577"/>
              </p:ext>
            </p:extLst>
          </p:nvPr>
        </p:nvGraphicFramePr>
        <p:xfrm>
          <a:off x="347132" y="398306"/>
          <a:ext cx="8326489" cy="747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9" name="Equation" r:id="rId4" imgW="2971800" imgH="266400" progId="Equation.DSMT4">
                  <p:embed/>
                </p:oleObj>
              </mc:Choice>
              <mc:Fallback>
                <p:oleObj name="Equation" r:id="rId4" imgW="29718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7132" y="398306"/>
                        <a:ext cx="8326489" cy="7472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013638" y="5562600"/>
            <a:ext cx="10155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atin typeface="+mj-lt"/>
              </a:rPr>
              <a:t>i</a:t>
            </a:r>
            <a:endParaRPr lang="en-US" sz="3200" b="1" i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691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857250"/>
            <a:ext cx="5524500" cy="25717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319749" y="1981200"/>
            <a:ext cx="0" cy="990600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23072" y="1150203"/>
            <a:ext cx="1825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surface normal</a:t>
            </a:r>
          </a:p>
        </p:txBody>
      </p:sp>
      <p:sp>
        <p:nvSpPr>
          <p:cNvPr id="9" name="Arc 8"/>
          <p:cNvSpPr/>
          <p:nvPr/>
        </p:nvSpPr>
        <p:spPr>
          <a:xfrm rot="18376392">
            <a:off x="2830425" y="2713819"/>
            <a:ext cx="576549" cy="319385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19400" y="2209800"/>
            <a:ext cx="500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+mj-lt"/>
              </a:rPr>
              <a:t>i</a:t>
            </a:r>
            <a:endParaRPr lang="en-US" sz="2400" b="1" i="1" dirty="0" smtClean="0">
              <a:latin typeface="+mj-lt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219200" y="1600200"/>
            <a:ext cx="304800" cy="22860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2000" y="144556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latin typeface="+mj-lt"/>
              </a:rPr>
              <a:t>k</a:t>
            </a:r>
            <a:r>
              <a:rPr lang="en-US" sz="2400" b="1" i="1" baseline="-25000" dirty="0" err="1" smtClean="0">
                <a:solidFill>
                  <a:srgbClr val="FF0000"/>
                </a:solidFill>
                <a:latin typeface="+mj-lt"/>
              </a:rPr>
              <a:t>i</a:t>
            </a:r>
            <a:endParaRPr lang="en-US" sz="2400" b="1" i="1" dirty="0" smtClean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096000" y="1676399"/>
            <a:ext cx="342900" cy="152401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72200" y="1748135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latin typeface="+mj-lt"/>
              </a:rPr>
              <a:t>k</a:t>
            </a:r>
            <a:r>
              <a:rPr lang="en-US" sz="2400" b="1" i="1" baseline="-25000" dirty="0" err="1" smtClean="0">
                <a:solidFill>
                  <a:srgbClr val="FF0000"/>
                </a:solidFill>
                <a:latin typeface="+mj-lt"/>
              </a:rPr>
              <a:t>R</a:t>
            </a:r>
            <a:endParaRPr lang="en-US" sz="2400" b="1" i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3480879"/>
            <a:ext cx="7583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Polarization due to reflection from a refracting surface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28800" y="609600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n=1</a:t>
            </a:r>
          </a:p>
          <a:p>
            <a:endParaRPr lang="en-US" sz="2400" dirty="0" smtClean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00400" y="28194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n’&gt;1</a:t>
            </a:r>
          </a:p>
          <a:p>
            <a:endParaRPr lang="en-US" sz="2400" dirty="0" smtClean="0">
              <a:latin typeface="+mj-lt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583502"/>
              </p:ext>
            </p:extLst>
          </p:nvPr>
        </p:nvGraphicFramePr>
        <p:xfrm>
          <a:off x="250031" y="4159203"/>
          <a:ext cx="5179082" cy="2107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77" name="Equation" r:id="rId4" imgW="4140000" imgH="1663560" progId="Equation.DSMT4">
                  <p:embed/>
                </p:oleObj>
              </mc:Choice>
              <mc:Fallback>
                <p:oleObj name="Equation" r:id="rId4" imgW="4140000" imgH="1663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" y="4159203"/>
                        <a:ext cx="5179082" cy="21074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199833"/>
              </p:ext>
            </p:extLst>
          </p:nvPr>
        </p:nvGraphicFramePr>
        <p:xfrm>
          <a:off x="5781675" y="5002213"/>
          <a:ext cx="2870200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78" name="Equation" r:id="rId6" imgW="2539800" imgH="622080" progId="Equation.DSMT4">
                  <p:embed/>
                </p:oleObj>
              </mc:Choice>
              <mc:Fallback>
                <p:oleObj name="Equation" r:id="rId6" imgW="253980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1675" y="5002213"/>
                        <a:ext cx="2870200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244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" y="89207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Reflection and refraction between two isotropic media -- continued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7640" y="914400"/>
            <a:ext cx="3009900" cy="2417763"/>
            <a:chOff x="533400" y="1011237"/>
            <a:chExt cx="3009900" cy="2417763"/>
          </a:xfrm>
        </p:grpSpPr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>
              <a:off x="533400" y="1066800"/>
              <a:ext cx="3009900" cy="2362200"/>
              <a:chOff x="1447800" y="1524000"/>
              <a:chExt cx="6019800" cy="47244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447800" y="1524000"/>
                <a:ext cx="6019800" cy="2362200"/>
              </a:xfrm>
              <a:prstGeom prst="rect">
                <a:avLst/>
              </a:prstGeom>
              <a:solidFill>
                <a:schemeClr val="accent1">
                  <a:alpha val="3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447800" y="3886200"/>
                <a:ext cx="6019800" cy="2362200"/>
              </a:xfrm>
              <a:prstGeom prst="rect">
                <a:avLst/>
              </a:prstGeom>
              <a:solidFill>
                <a:srgbClr val="DA32AA">
                  <a:alpha val="3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752600" y="1905000"/>
                <a:ext cx="19812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Symbol" pitchFamily="18" charset="2"/>
                  </a:rPr>
                  <a:t>m</a:t>
                </a:r>
                <a:r>
                  <a:rPr lang="en-US" sz="2400" dirty="0" smtClean="0">
                    <a:latin typeface="+mj-lt"/>
                  </a:rPr>
                  <a:t>’</a:t>
                </a:r>
                <a:r>
                  <a:rPr lang="en-US" sz="2400" dirty="0" smtClean="0">
                    <a:latin typeface="Symbol" pitchFamily="18" charset="2"/>
                  </a:rPr>
                  <a:t> e</a:t>
                </a:r>
                <a:r>
                  <a:rPr lang="en-US" sz="2400" dirty="0" smtClean="0"/>
                  <a:t>’</a:t>
                </a:r>
                <a:endParaRPr lang="en-US" sz="2400" dirty="0" smtClean="0">
                  <a:latin typeface="Symbol" pitchFamily="18" charset="2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676400" y="41148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Symbol" pitchFamily="18" charset="2"/>
                  </a:rPr>
                  <a:t>m e</a:t>
                </a:r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 flipV="1">
                <a:off x="2819400" y="3886200"/>
                <a:ext cx="1295400" cy="1981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4114800" y="3886200"/>
                <a:ext cx="1219200" cy="1981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114800" y="1676400"/>
                <a:ext cx="0" cy="41910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4114800" y="2819400"/>
                <a:ext cx="2209800" cy="10668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5029200" y="3121968"/>
                <a:ext cx="1295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k’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819400" y="3962400"/>
                <a:ext cx="1524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+mj-lt"/>
                  </a:rPr>
                  <a:t>k</a:t>
                </a:r>
                <a:r>
                  <a:rPr lang="en-US" sz="2400" baseline="-25000" dirty="0" err="1" smtClean="0">
                    <a:latin typeface="+mj-lt"/>
                  </a:rPr>
                  <a:t>i</a:t>
                </a:r>
                <a:endParaRPr lang="en-US" sz="2400" b="1" dirty="0" smtClean="0">
                  <a:latin typeface="+mj-lt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648200" y="4186536"/>
                <a:ext cx="1828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+mj-lt"/>
                  </a:rPr>
                  <a:t>k</a:t>
                </a:r>
                <a:r>
                  <a:rPr lang="en-US" sz="2400" baseline="-25000" dirty="0" err="1" smtClean="0">
                    <a:latin typeface="+mj-lt"/>
                  </a:rPr>
                  <a:t>R</a:t>
                </a:r>
                <a:endParaRPr lang="en-US" sz="2400" b="1" dirty="0" smtClean="0">
                  <a:latin typeface="+mj-l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581400" y="4419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latin typeface="+mj-lt"/>
                  </a:rPr>
                  <a:t>i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038600" y="4419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latin typeface="+mj-lt"/>
                  </a:rPr>
                  <a:t>R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038600" y="2895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latin typeface="Symbol" pitchFamily="18" charset="2"/>
                  </a:rPr>
                  <a:t>q</a:t>
                </a:r>
              </a:p>
            </p:txBody>
          </p:sp>
        </p:grp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3638490"/>
                </p:ext>
              </p:extLst>
            </p:nvPr>
          </p:nvGraphicFramePr>
          <p:xfrm>
            <a:off x="1905000" y="1011237"/>
            <a:ext cx="274638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250" name="数式" r:id="rId3" imgW="126720" imgH="164880" progId="Equation.3">
                    <p:embed/>
                  </p:oleObj>
                </mc:Choice>
                <mc:Fallback>
                  <p:oleObj name="数式" r:id="rId3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1011237"/>
                          <a:ext cx="274638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4268850"/>
                </p:ext>
              </p:extLst>
            </p:nvPr>
          </p:nvGraphicFramePr>
          <p:xfrm>
            <a:off x="3200400" y="2078037"/>
            <a:ext cx="274638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251" name="数式" r:id="rId5" imgW="126720" imgH="164880" progId="Equation.3">
                    <p:embed/>
                  </p:oleObj>
                </mc:Choice>
                <mc:Fallback>
                  <p:oleObj name="数式" r:id="rId5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0400" y="2078037"/>
                          <a:ext cx="274638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861349"/>
              </p:ext>
            </p:extLst>
          </p:nvPr>
        </p:nvGraphicFramePr>
        <p:xfrm>
          <a:off x="3197225" y="2685840"/>
          <a:ext cx="5946775" cy="3638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52" name="数式" r:id="rId7" imgW="3149280" imgH="1904760" progId="Equation.3">
                  <p:embed/>
                </p:oleObj>
              </mc:Choice>
              <mc:Fallback>
                <p:oleObj name="数式" r:id="rId7" imgW="3149280" imgH="1904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225" y="2685840"/>
                        <a:ext cx="5946775" cy="3638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850419"/>
              </p:ext>
            </p:extLst>
          </p:nvPr>
        </p:nvGraphicFramePr>
        <p:xfrm>
          <a:off x="3505200" y="642938"/>
          <a:ext cx="5465763" cy="197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53" name="数式" r:id="rId9" imgW="2527200" imgH="901440" progId="Equation.3">
                  <p:embed/>
                </p:oleObj>
              </mc:Choice>
              <mc:Fallback>
                <p:oleObj name="数式" r:id="rId9" imgW="2527200" imgH="901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642938"/>
                        <a:ext cx="5465763" cy="197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587114"/>
              </p:ext>
            </p:extLst>
          </p:nvPr>
        </p:nvGraphicFramePr>
        <p:xfrm>
          <a:off x="533400" y="5562600"/>
          <a:ext cx="5027613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54" name="数式" r:id="rId11" imgW="2323800" imgH="444240" progId="Equation.3">
                  <p:embed/>
                </p:oleObj>
              </mc:Choice>
              <mc:Fallback>
                <p:oleObj name="数式" r:id="rId11" imgW="23238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562600"/>
                        <a:ext cx="5027613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72599" y="3827463"/>
            <a:ext cx="2499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Total internal reflection:</a:t>
            </a:r>
          </a:p>
        </p:txBody>
      </p:sp>
    </p:spTree>
    <p:extLst>
      <p:ext uri="{BB962C8B-B14F-4D97-AF65-F5344CB8AC3E}">
        <p14:creationId xmlns:p14="http://schemas.microsoft.com/office/powerpoint/2010/main" val="29566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28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of total internal reflection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  </a:t>
            </a:r>
            <a:r>
              <a:rPr lang="en-US" sz="2400" i="1" dirty="0" smtClean="0">
                <a:latin typeface="+mj-lt"/>
              </a:rPr>
              <a:t>n’</a:t>
            </a:r>
            <a:r>
              <a:rPr lang="en-US" sz="2400" dirty="0" smtClean="0">
                <a:latin typeface="+mj-lt"/>
              </a:rPr>
              <a:t>=1   and  </a:t>
            </a:r>
            <a:r>
              <a:rPr lang="en-US" sz="2400" i="1" dirty="0" smtClean="0">
                <a:latin typeface="+mj-lt"/>
              </a:rPr>
              <a:t>n</a:t>
            </a:r>
            <a:r>
              <a:rPr lang="en-US" sz="2400" dirty="0" smtClean="0">
                <a:latin typeface="+mj-lt"/>
              </a:rPr>
              <a:t>=1.5    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    </a:t>
            </a:r>
            <a:r>
              <a:rPr lang="en-US" sz="2400" i="1" dirty="0" smtClean="0">
                <a:latin typeface="+mj-lt"/>
                <a:sym typeface="Wingdings" panose="05000000000000000000" pitchFamily="2" charset="2"/>
              </a:rPr>
              <a:t>i</a:t>
            </a:r>
            <a:r>
              <a:rPr lang="en-US" sz="2400" i="1" baseline="-25000" dirty="0" smtClean="0">
                <a:latin typeface="+mj-lt"/>
                <a:sym typeface="Wingdings" panose="05000000000000000000" pitchFamily="2" charset="2"/>
              </a:rPr>
              <a:t>0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 = sin</a:t>
            </a:r>
            <a:r>
              <a:rPr lang="en-US" sz="2400" baseline="30000" dirty="0" smtClean="0">
                <a:latin typeface="+mj-lt"/>
                <a:sym typeface="Wingdings" panose="05000000000000000000" pitchFamily="2" charset="2"/>
              </a:rPr>
              <a:t>-1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(1/1.5)=41.81</a:t>
            </a:r>
            <a:r>
              <a:rPr lang="en-US" sz="2400" baseline="30000" dirty="0" smtClean="0">
                <a:latin typeface="+mj-lt"/>
                <a:sym typeface="Wingdings" panose="05000000000000000000" pitchFamily="2" charset="2"/>
              </a:rPr>
              <a:t>o</a:t>
            </a:r>
            <a:endParaRPr lang="en-US" sz="2400" baseline="-25000" dirty="0" smtClean="0">
              <a:latin typeface="+mj-lt"/>
              <a:sym typeface="Wingdings" panose="05000000000000000000" pitchFamily="2" charset="2"/>
            </a:endParaRPr>
          </a:p>
          <a:p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25" y="1524000"/>
            <a:ext cx="6610350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1107134" y="2931469"/>
            <a:ext cx="4648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Relative  transmitted intensity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4262" y="5152677"/>
            <a:ext cx="2057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z</a:t>
            </a:r>
            <a:r>
              <a:rPr lang="en-US" sz="2400" dirty="0" smtClean="0">
                <a:latin typeface="+mj-lt"/>
              </a:rPr>
              <a:t>/</a:t>
            </a:r>
            <a:r>
              <a:rPr lang="en-US" sz="2400" b="1" dirty="0" smtClean="0">
                <a:latin typeface="Symbol" panose="05050102010706020507" pitchFamily="18" charset="2"/>
              </a:rPr>
              <a:t>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0" y="28956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i</a:t>
            </a:r>
            <a:r>
              <a:rPr lang="en-US" sz="2400" dirty="0" smtClean="0">
                <a:latin typeface="+mj-lt"/>
              </a:rPr>
              <a:t>=42</a:t>
            </a:r>
            <a:r>
              <a:rPr lang="en-US" sz="2400" baseline="30000" dirty="0" smtClean="0">
                <a:latin typeface="+mj-lt"/>
              </a:rPr>
              <a:t>o</a:t>
            </a:r>
            <a:endParaRPr lang="en-US" sz="2400" dirty="0" smtClean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3272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i</a:t>
            </a:r>
            <a:r>
              <a:rPr lang="en-US" sz="2400" dirty="0" smtClean="0">
                <a:latin typeface="+mj-lt"/>
              </a:rPr>
              <a:t>=50</a:t>
            </a:r>
            <a:r>
              <a:rPr lang="en-US" sz="2400" baseline="30000" dirty="0" smtClean="0">
                <a:latin typeface="+mj-lt"/>
              </a:rPr>
              <a:t>o</a:t>
            </a:r>
            <a:endParaRPr lang="en-US" sz="2400" dirty="0" smtClean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41865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i</a:t>
            </a:r>
            <a:r>
              <a:rPr lang="en-US" sz="2400" dirty="0" smtClean="0">
                <a:latin typeface="+mj-lt"/>
              </a:rPr>
              <a:t>=90</a:t>
            </a:r>
            <a:r>
              <a:rPr lang="en-US" sz="2400" baseline="30000" dirty="0" smtClean="0">
                <a:latin typeface="+mj-lt"/>
              </a:rPr>
              <a:t>o</a:t>
            </a:r>
            <a:endParaRPr lang="en-US" sz="2400" dirty="0" smtClean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481935"/>
            <a:ext cx="8243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Transmitted illumination confined within a few wavelengths of the surface.</a:t>
            </a:r>
          </a:p>
        </p:txBody>
      </p:sp>
    </p:spTree>
    <p:extLst>
      <p:ext uri="{BB962C8B-B14F-4D97-AF65-F5344CB8AC3E}">
        <p14:creationId xmlns:p14="http://schemas.microsoft.com/office/powerpoint/2010/main" val="345125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286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TIRF (total internal reflection fluorescence)</a:t>
            </a:r>
          </a:p>
          <a:p>
            <a:r>
              <a:rPr lang="en-US" sz="1600" dirty="0">
                <a:hlinkClick r:id="rId2"/>
              </a:rPr>
              <a:t>www.nikon.com/products/microscope-solutions/bioscience.../nikon_note_10_lr.pdf</a:t>
            </a:r>
            <a:endParaRPr lang="en-US" sz="16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13" y="1066800"/>
            <a:ext cx="67532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2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97197"/>
            <a:ext cx="6534150" cy="533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1524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Design of TIRF device using laser and high power lens</a:t>
            </a:r>
          </a:p>
        </p:txBody>
      </p:sp>
    </p:spTree>
    <p:extLst>
      <p:ext uri="{BB962C8B-B14F-4D97-AF65-F5344CB8AC3E}">
        <p14:creationId xmlns:p14="http://schemas.microsoft.com/office/powerpoint/2010/main" val="106939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435"/>
            <a:ext cx="9144000" cy="638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02/28/2018</a:t>
            </a:r>
            <a:endParaRPr lang="en-US" dirty="0"/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PHY 712  Spring 2013 -- Lecture 19</a:t>
            </a:r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368B07-CEBF-4C80-90AF-53B34FA04CF3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424979"/>
              </p:ext>
            </p:extLst>
          </p:nvPr>
        </p:nvGraphicFramePr>
        <p:xfrm>
          <a:off x="1143000" y="584200"/>
          <a:ext cx="420052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76" name="数式" r:id="rId3" imgW="1942920" imgH="812520" progId="Equation.3">
                  <p:embed/>
                </p:oleObj>
              </mc:Choice>
              <mc:Fallback>
                <p:oleObj name="数式" r:id="rId3" imgW="194292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84200"/>
                        <a:ext cx="4200525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706225"/>
              </p:ext>
            </p:extLst>
          </p:nvPr>
        </p:nvGraphicFramePr>
        <p:xfrm>
          <a:off x="1066800" y="2286000"/>
          <a:ext cx="4308475" cy="433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77" name="数式" r:id="rId5" imgW="1993680" imgH="1981080" progId="Equation.3">
                  <p:embed/>
                </p:oleObj>
              </mc:Choice>
              <mc:Fallback>
                <p:oleObj name="数式" r:id="rId5" imgW="1993680" imgH="1981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86000"/>
                        <a:ext cx="4308475" cy="433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3400" y="89207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Special case:   normal incidence   (</a:t>
            </a:r>
            <a:r>
              <a:rPr lang="en-US" sz="2400" i="1" dirty="0" smtClean="0">
                <a:latin typeface="+mj-lt"/>
              </a:rPr>
              <a:t>i</a:t>
            </a:r>
            <a:r>
              <a:rPr lang="en-US" sz="2400" dirty="0" smtClean="0">
                <a:latin typeface="+mj-lt"/>
              </a:rPr>
              <a:t>=0, </a:t>
            </a:r>
            <a:r>
              <a:rPr lang="en-US" sz="2400" i="1" dirty="0" smtClean="0">
                <a:latin typeface="Symbol" pitchFamily="18" charset="2"/>
              </a:rPr>
              <a:t>q</a:t>
            </a:r>
            <a:r>
              <a:rPr lang="en-US" sz="2400" dirty="0" smtClean="0">
                <a:latin typeface="+mj-lt"/>
              </a:rPr>
              <a:t>=0)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25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Extension to complex refractive index </a:t>
            </a:r>
            <a:r>
              <a:rPr lang="en-US" sz="2400" i="1" dirty="0" smtClean="0">
                <a:latin typeface="+mj-lt"/>
              </a:rPr>
              <a:t>n= </a:t>
            </a:r>
            <a:r>
              <a:rPr lang="en-US" sz="2400" i="1" dirty="0" err="1" smtClean="0">
                <a:latin typeface="+mj-lt"/>
              </a:rPr>
              <a:t>n</a:t>
            </a:r>
            <a:r>
              <a:rPr lang="en-US" sz="2400" i="1" baseline="-25000" dirty="0" err="1" smtClean="0">
                <a:latin typeface="+mj-lt"/>
              </a:rPr>
              <a:t>R</a:t>
            </a:r>
            <a:r>
              <a:rPr lang="en-US" sz="2400" i="1" dirty="0" smtClean="0">
                <a:latin typeface="+mj-lt"/>
              </a:rPr>
              <a:t> + i </a:t>
            </a:r>
            <a:r>
              <a:rPr lang="en-US" sz="2400" i="1" dirty="0" err="1" smtClean="0">
                <a:latin typeface="+mj-lt"/>
              </a:rPr>
              <a:t>n</a:t>
            </a:r>
            <a:r>
              <a:rPr lang="en-US" sz="2400" i="1" baseline="-25000" dirty="0" err="1" smtClean="0">
                <a:latin typeface="+mj-lt"/>
              </a:rPr>
              <a:t>I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725205"/>
              </p:ext>
            </p:extLst>
          </p:nvPr>
        </p:nvGraphicFramePr>
        <p:xfrm>
          <a:off x="1295400" y="1295400"/>
          <a:ext cx="5516563" cy="391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1" name="数式" r:id="rId3" imgW="2552400" imgH="1790640" progId="Equation.3">
                  <p:embed/>
                </p:oleObj>
              </mc:Choice>
              <mc:Fallback>
                <p:oleObj name="数式" r:id="rId3" imgW="2552400" imgH="1790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295400"/>
                        <a:ext cx="5516563" cy="391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008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78767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Origin of imaginary contributions to permittivity --</a:t>
            </a:r>
          </a:p>
          <a:p>
            <a:r>
              <a:rPr lang="en-US" sz="2400" dirty="0" smtClean="0">
                <a:latin typeface="+mj-lt"/>
              </a:rPr>
              <a:t>Review:   </a:t>
            </a:r>
            <a:r>
              <a:rPr lang="en-US" sz="2400" dirty="0" err="1" smtClean="0">
                <a:latin typeface="+mj-lt"/>
              </a:rPr>
              <a:t>Drude</a:t>
            </a:r>
            <a:r>
              <a:rPr lang="en-US" sz="2400" dirty="0" smtClean="0">
                <a:latin typeface="+mj-lt"/>
              </a:rPr>
              <a:t> model dielectric function: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315327"/>
              </p:ext>
            </p:extLst>
          </p:nvPr>
        </p:nvGraphicFramePr>
        <p:xfrm>
          <a:off x="557213" y="1295400"/>
          <a:ext cx="5738812" cy="433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10" name="数式" r:id="rId3" imgW="2654280" imgH="1981080" progId="Equation.3">
                  <p:embed/>
                </p:oleObj>
              </mc:Choice>
              <mc:Fallback>
                <p:oleObj name="数式" r:id="rId3" imgW="2654280" imgH="1981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" y="1295400"/>
                        <a:ext cx="5738812" cy="433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47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3798"/>
            <a:ext cx="9144000" cy="58704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" y="4191000"/>
            <a:ext cx="8991600" cy="228600"/>
          </a:xfrm>
          <a:prstGeom prst="rect">
            <a:avLst/>
          </a:prstGeom>
          <a:solidFill>
            <a:srgbClr val="DA32A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41438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" y="3886200"/>
            <a:ext cx="842772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58768"/>
              </p:ext>
            </p:extLst>
          </p:nvPr>
        </p:nvGraphicFramePr>
        <p:xfrm>
          <a:off x="3286125" y="2514600"/>
          <a:ext cx="904875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78" name="数式" r:id="rId5" imgW="419040" imgH="431640" progId="Equation.3">
                  <p:embed/>
                </p:oleObj>
              </mc:Choice>
              <mc:Fallback>
                <p:oleObj name="数式" r:id="rId5" imgW="419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2514600"/>
                        <a:ext cx="904875" cy="94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994536"/>
              </p:ext>
            </p:extLst>
          </p:nvPr>
        </p:nvGraphicFramePr>
        <p:xfrm>
          <a:off x="1295400" y="4343400"/>
          <a:ext cx="877887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79" name="数式" r:id="rId7" imgW="406080" imgH="431640" progId="Equation.3">
                  <p:embed/>
                </p:oleObj>
              </mc:Choice>
              <mc:Fallback>
                <p:oleObj name="数式" r:id="rId7" imgW="406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343400"/>
                        <a:ext cx="877887" cy="94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9600" y="378767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Drude</a:t>
            </a:r>
            <a:r>
              <a:rPr lang="en-US" sz="2400" dirty="0" smtClean="0">
                <a:latin typeface="+mj-lt"/>
              </a:rPr>
              <a:t> model dielectric function:</a:t>
            </a:r>
          </a:p>
        </p:txBody>
      </p:sp>
    </p:spTree>
    <p:extLst>
      <p:ext uri="{BB962C8B-B14F-4D97-AF65-F5344CB8AC3E}">
        <p14:creationId xmlns:p14="http://schemas.microsoft.com/office/powerpoint/2010/main" val="157794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378767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Drude</a:t>
            </a:r>
            <a:r>
              <a:rPr lang="en-US" sz="2400" dirty="0" smtClean="0">
                <a:latin typeface="+mj-lt"/>
              </a:rPr>
              <a:t> model dielectric function – some analytic properties: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966555"/>
              </p:ext>
            </p:extLst>
          </p:nvPr>
        </p:nvGraphicFramePr>
        <p:xfrm>
          <a:off x="846138" y="1447800"/>
          <a:ext cx="6230937" cy="314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59" name="数式" r:id="rId3" imgW="2882880" imgH="1434960" progId="Equation.3">
                  <p:embed/>
                </p:oleObj>
              </mc:Choice>
              <mc:Fallback>
                <p:oleObj name="数式" r:id="rId3" imgW="2882880" imgH="1434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138" y="1447800"/>
                        <a:ext cx="6230937" cy="314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148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29496" y="3185901"/>
            <a:ext cx="3962400" cy="76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6040" y="2784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Analysis for </a:t>
            </a:r>
            <a:r>
              <a:rPr lang="en-US" sz="2400" dirty="0" err="1" smtClean="0">
                <a:latin typeface="+mj-lt"/>
              </a:rPr>
              <a:t>Drude</a:t>
            </a:r>
            <a:r>
              <a:rPr lang="en-US" sz="2400" dirty="0" smtClean="0">
                <a:latin typeface="+mj-lt"/>
              </a:rPr>
              <a:t> model dielectric function – continued --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Analytic properties: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525917"/>
              </p:ext>
            </p:extLst>
          </p:nvPr>
        </p:nvGraphicFramePr>
        <p:xfrm>
          <a:off x="632967" y="597178"/>
          <a:ext cx="7165975" cy="322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83" name="数式" r:id="rId3" imgW="3314520" imgH="1473120" progId="Equation.3">
                  <p:embed/>
                </p:oleObj>
              </mc:Choice>
              <mc:Fallback>
                <p:oleObj name="数式" r:id="rId3" imgW="3314520" imgH="1473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967" y="597178"/>
                        <a:ext cx="7165975" cy="322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1828800" y="4191000"/>
            <a:ext cx="0" cy="19812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99153" y="5334000"/>
            <a:ext cx="2853647" cy="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037877"/>
              </p:ext>
            </p:extLst>
          </p:nvPr>
        </p:nvGraphicFramePr>
        <p:xfrm>
          <a:off x="3352800" y="5103812"/>
          <a:ext cx="914400" cy="486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84" name="Equation" r:id="rId5" imgW="596880" imgH="317160" progId="Equation.DSMT4">
                  <p:embed/>
                </p:oleObj>
              </mc:Choice>
              <mc:Fallback>
                <p:oleObj name="Equation" r:id="rId5" imgW="59688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52800" y="5103812"/>
                        <a:ext cx="914400" cy="4863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48576"/>
              </p:ext>
            </p:extLst>
          </p:nvPr>
        </p:nvGraphicFramePr>
        <p:xfrm>
          <a:off x="1530145" y="3903366"/>
          <a:ext cx="87471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85" name="Equation" r:id="rId7" imgW="571320" imgH="317160" progId="Equation.DSMT4">
                  <p:embed/>
                </p:oleObj>
              </mc:Choice>
              <mc:Fallback>
                <p:oleObj name="Equation" r:id="rId7" imgW="57132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30145" y="3903366"/>
                        <a:ext cx="874713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val 14"/>
          <p:cNvSpPr/>
          <p:nvPr/>
        </p:nvSpPr>
        <p:spPr>
          <a:xfrm>
            <a:off x="914400" y="5602288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280160" y="585216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746200" y="5612322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740566" y="5585229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346961" y="585216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4311651"/>
            <a:ext cx="4495800" cy="1022349"/>
          </a:xfrm>
          <a:prstGeom prst="rect">
            <a:avLst/>
          </a:prstGeom>
          <a:solidFill>
            <a:srgbClr val="DA32AA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50435"/>
              </p:ext>
            </p:extLst>
          </p:nvPr>
        </p:nvGraphicFramePr>
        <p:xfrm>
          <a:off x="990600" y="4635374"/>
          <a:ext cx="2215837" cy="470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86" name="Equation" r:id="rId9" imgW="1257120" imgH="266400" progId="Equation.DSMT4">
                  <p:embed/>
                </p:oleObj>
              </mc:Choice>
              <mc:Fallback>
                <p:oleObj name="Equation" r:id="rId9" imgW="12571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90600" y="4635374"/>
                        <a:ext cx="2215837" cy="470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209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7609" y="11430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Kramers-Kronig</a:t>
            </a:r>
            <a:r>
              <a:rPr lang="en-US" sz="2400" dirty="0" smtClean="0">
                <a:latin typeface="+mj-lt"/>
              </a:rPr>
              <a:t> transform – for dielectric function: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19782"/>
              </p:ext>
            </p:extLst>
          </p:nvPr>
        </p:nvGraphicFramePr>
        <p:xfrm>
          <a:off x="762000" y="2057400"/>
          <a:ext cx="5353050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98" name="数式" r:id="rId3" imgW="2616120" imgH="1193760" progId="Equation.3">
                  <p:embed/>
                </p:oleObj>
              </mc:Choice>
              <mc:Fallback>
                <p:oleObj name="数式" r:id="rId3" imgW="2616120" imgH="1193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57400"/>
                        <a:ext cx="5353050" cy="247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3048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Because of these analytic properties, Cauchy’s integral theorem results in:</a:t>
            </a:r>
          </a:p>
        </p:txBody>
      </p:sp>
    </p:spTree>
    <p:extLst>
      <p:ext uri="{BB962C8B-B14F-4D97-AF65-F5344CB8AC3E}">
        <p14:creationId xmlns:p14="http://schemas.microsoft.com/office/powerpoint/2010/main" val="419521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810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Further comments on analytic behavior of dielectric function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225306"/>
              </p:ext>
            </p:extLst>
          </p:nvPr>
        </p:nvGraphicFramePr>
        <p:xfrm>
          <a:off x="866775" y="1022350"/>
          <a:ext cx="5716588" cy="249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53" name="数式" r:id="rId3" imgW="2793960" imgH="1206360" progId="Equation.3">
                  <p:embed/>
                </p:oleObj>
              </mc:Choice>
              <mc:Fallback>
                <p:oleObj name="数式" r:id="rId3" imgW="2793960" imgH="1206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775" y="1022350"/>
                        <a:ext cx="5716588" cy="249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175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810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Further comments on analytic behavior of dielectric function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043469"/>
              </p:ext>
            </p:extLst>
          </p:nvPr>
        </p:nvGraphicFramePr>
        <p:xfrm>
          <a:off x="542131" y="1176528"/>
          <a:ext cx="7907338" cy="235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58" name="Equation" r:id="rId3" imgW="6083280" imgH="1790640" progId="Equation.DSMT4">
                  <p:embed/>
                </p:oleObj>
              </mc:Choice>
              <mc:Fallback>
                <p:oleObj name="Equation" r:id="rId3" imgW="6083280" imgH="1790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131" y="1176528"/>
                        <a:ext cx="7907338" cy="235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545155"/>
              </p:ext>
            </p:extLst>
          </p:nvPr>
        </p:nvGraphicFramePr>
        <p:xfrm>
          <a:off x="870200" y="3664848"/>
          <a:ext cx="5329238" cy="242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59" name="Equation" r:id="rId5" imgW="4076640" imgH="1828800" progId="Equation.DSMT4">
                  <p:embed/>
                </p:oleObj>
              </mc:Choice>
              <mc:Fallback>
                <p:oleObj name="Equation" r:id="rId5" imgW="4076640" imgH="182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200" y="3664848"/>
                        <a:ext cx="5329238" cy="242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633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8422"/>
            <a:ext cx="9144000" cy="482115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309911" y="2743200"/>
            <a:ext cx="2819400" cy="1981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5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533400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comments on the Fresnel Equations</a:t>
            </a:r>
          </a:p>
          <a:p>
            <a:endParaRPr lang="en-US" sz="24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Different behaviors of  </a:t>
            </a:r>
            <a:r>
              <a:rPr lang="en-US" sz="2400" i="1" dirty="0" smtClean="0">
                <a:latin typeface="+mj-lt"/>
              </a:rPr>
              <a:t>s</a:t>
            </a:r>
            <a:r>
              <a:rPr lang="en-US" sz="2400" dirty="0" smtClean="0">
                <a:latin typeface="+mj-lt"/>
              </a:rPr>
              <a:t> and </a:t>
            </a:r>
            <a:r>
              <a:rPr lang="en-US" sz="2400" i="1" dirty="0" smtClean="0">
                <a:latin typeface="+mj-lt"/>
              </a:rPr>
              <a:t>p</a:t>
            </a:r>
            <a:r>
              <a:rPr lang="en-US" sz="2400" dirty="0" smtClean="0">
                <a:latin typeface="+mj-lt"/>
              </a:rPr>
              <a:t> polarization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Brewster’s angle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Total internal reflection</a:t>
            </a:r>
          </a:p>
        </p:txBody>
      </p:sp>
    </p:spTree>
    <p:extLst>
      <p:ext uri="{BB962C8B-B14F-4D97-AF65-F5344CB8AC3E}">
        <p14:creationId xmlns:p14="http://schemas.microsoft.com/office/powerpoint/2010/main" val="162950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810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Review:    Electromagnetic plane waves in isotropic medium with real permeability and permittivity:   </a:t>
            </a:r>
            <a:r>
              <a:rPr lang="en-US" sz="2400" dirty="0" smtClean="0">
                <a:latin typeface="Symbol" pitchFamily="18" charset="2"/>
              </a:rPr>
              <a:t>m e</a:t>
            </a:r>
            <a:r>
              <a:rPr lang="en-US" sz="2400" dirty="0" smtClean="0">
                <a:latin typeface="+mj-lt"/>
              </a:rPr>
              <a:t>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383848"/>
              </p:ext>
            </p:extLst>
          </p:nvPr>
        </p:nvGraphicFramePr>
        <p:xfrm>
          <a:off x="639763" y="1379538"/>
          <a:ext cx="5465762" cy="150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39" name="数式" r:id="rId3" imgW="2527200" imgH="685800" progId="Equation.3">
                  <p:embed/>
                </p:oleObj>
              </mc:Choice>
              <mc:Fallback>
                <p:oleObj name="数式" r:id="rId3" imgW="25272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1379538"/>
                        <a:ext cx="5465762" cy="1500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303852"/>
              </p:ext>
            </p:extLst>
          </p:nvPr>
        </p:nvGraphicFramePr>
        <p:xfrm>
          <a:off x="381000" y="2971800"/>
          <a:ext cx="711835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40" name="数式" r:id="rId5" imgW="3035160" imgH="711000" progId="Equation.3">
                  <p:embed/>
                </p:oleObj>
              </mc:Choice>
              <mc:Fallback>
                <p:oleObj name="数式" r:id="rId5" imgW="30351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971800"/>
                        <a:ext cx="7118350" cy="168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712947"/>
              </p:ext>
            </p:extLst>
          </p:nvPr>
        </p:nvGraphicFramePr>
        <p:xfrm>
          <a:off x="381000" y="4800600"/>
          <a:ext cx="699928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41" name="数式" r:id="rId7" imgW="2984400" imgH="609480" progId="Equation.3">
                  <p:embed/>
                </p:oleObj>
              </mc:Choice>
              <mc:Fallback>
                <p:oleObj name="数式" r:id="rId7" imgW="298440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800600"/>
                        <a:ext cx="6999288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652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" y="111184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Review: </a:t>
            </a:r>
          </a:p>
          <a:p>
            <a:r>
              <a:rPr lang="en-US" sz="2400" dirty="0" smtClean="0">
                <a:latin typeface="+mj-lt"/>
              </a:rPr>
              <a:t>Reflection and refraction between two isotropic media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7640" y="914400"/>
            <a:ext cx="3009900" cy="2417763"/>
            <a:chOff x="533400" y="1011237"/>
            <a:chExt cx="3009900" cy="2417763"/>
          </a:xfrm>
        </p:grpSpPr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>
              <a:off x="533400" y="1066800"/>
              <a:ext cx="3009900" cy="2362200"/>
              <a:chOff x="1447800" y="1524000"/>
              <a:chExt cx="6019800" cy="47244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447800" y="1524000"/>
                <a:ext cx="6019800" cy="2362200"/>
              </a:xfrm>
              <a:prstGeom prst="rect">
                <a:avLst/>
              </a:prstGeom>
              <a:solidFill>
                <a:schemeClr val="accent1">
                  <a:alpha val="3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447800" y="3886200"/>
                <a:ext cx="6019800" cy="2362200"/>
              </a:xfrm>
              <a:prstGeom prst="rect">
                <a:avLst/>
              </a:prstGeom>
              <a:solidFill>
                <a:srgbClr val="DA32AA">
                  <a:alpha val="3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752600" y="1905000"/>
                <a:ext cx="19812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Symbol" pitchFamily="18" charset="2"/>
                  </a:rPr>
                  <a:t>m</a:t>
                </a:r>
                <a:r>
                  <a:rPr lang="en-US" sz="2400" dirty="0" smtClean="0">
                    <a:latin typeface="+mj-lt"/>
                  </a:rPr>
                  <a:t>’</a:t>
                </a:r>
                <a:r>
                  <a:rPr lang="en-US" sz="2400" dirty="0" smtClean="0">
                    <a:latin typeface="Symbol" pitchFamily="18" charset="2"/>
                  </a:rPr>
                  <a:t> e</a:t>
                </a:r>
                <a:r>
                  <a:rPr lang="en-US" sz="2400" dirty="0" smtClean="0"/>
                  <a:t>’</a:t>
                </a:r>
                <a:endParaRPr lang="en-US" sz="2400" dirty="0" smtClean="0">
                  <a:latin typeface="Symbol" pitchFamily="18" charset="2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676400" y="41148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Symbol" pitchFamily="18" charset="2"/>
                  </a:rPr>
                  <a:t>m e</a:t>
                </a:r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 flipV="1">
                <a:off x="2819400" y="3886200"/>
                <a:ext cx="1295400" cy="1981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4114800" y="3886200"/>
                <a:ext cx="1219200" cy="1981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114800" y="1676400"/>
                <a:ext cx="0" cy="41910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4114800" y="2819400"/>
                <a:ext cx="2209800" cy="10668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5029200" y="3121968"/>
                <a:ext cx="1295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k’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819400" y="3962400"/>
                <a:ext cx="1524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+mj-lt"/>
                  </a:rPr>
                  <a:t>k</a:t>
                </a:r>
                <a:r>
                  <a:rPr lang="en-US" sz="2400" baseline="-25000" dirty="0" err="1" smtClean="0">
                    <a:latin typeface="+mj-lt"/>
                  </a:rPr>
                  <a:t>i</a:t>
                </a:r>
                <a:endParaRPr lang="en-US" sz="2400" b="1" dirty="0" smtClean="0">
                  <a:latin typeface="+mj-lt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648200" y="4186536"/>
                <a:ext cx="1828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+mj-lt"/>
                  </a:rPr>
                  <a:t>k</a:t>
                </a:r>
                <a:r>
                  <a:rPr lang="en-US" sz="2400" baseline="-25000" dirty="0" err="1" smtClean="0">
                    <a:latin typeface="+mj-lt"/>
                  </a:rPr>
                  <a:t>R</a:t>
                </a:r>
                <a:endParaRPr lang="en-US" sz="2400" b="1" dirty="0" smtClean="0">
                  <a:latin typeface="+mj-l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581400" y="4419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latin typeface="+mj-lt"/>
                  </a:rPr>
                  <a:t>i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038600" y="4419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latin typeface="+mj-lt"/>
                  </a:rPr>
                  <a:t>R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038600" y="2895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latin typeface="Symbol" pitchFamily="18" charset="2"/>
                  </a:rPr>
                  <a:t>q</a:t>
                </a:r>
              </a:p>
            </p:txBody>
          </p:sp>
        </p:grp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0810508"/>
                </p:ext>
              </p:extLst>
            </p:nvPr>
          </p:nvGraphicFramePr>
          <p:xfrm>
            <a:off x="1905000" y="1011237"/>
            <a:ext cx="274638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563" name="数式" r:id="rId3" imgW="126720" imgH="164880" progId="Equation.3">
                    <p:embed/>
                  </p:oleObj>
                </mc:Choice>
                <mc:Fallback>
                  <p:oleObj name="数式" r:id="rId3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1011237"/>
                          <a:ext cx="274638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3943799"/>
                </p:ext>
              </p:extLst>
            </p:nvPr>
          </p:nvGraphicFramePr>
          <p:xfrm>
            <a:off x="3200400" y="2078037"/>
            <a:ext cx="274638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564" name="数式" r:id="rId5" imgW="126720" imgH="164880" progId="Equation.3">
                    <p:embed/>
                  </p:oleObj>
                </mc:Choice>
                <mc:Fallback>
                  <p:oleObj name="数式" r:id="rId5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0400" y="2078037"/>
                          <a:ext cx="274638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613313"/>
              </p:ext>
            </p:extLst>
          </p:nvPr>
        </p:nvGraphicFramePr>
        <p:xfrm>
          <a:off x="620713" y="4114800"/>
          <a:ext cx="7000875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65" name="数式" r:id="rId7" imgW="3238200" imgH="927000" progId="Equation.3">
                  <p:embed/>
                </p:oleObj>
              </mc:Choice>
              <mc:Fallback>
                <p:oleObj name="数式" r:id="rId7" imgW="3238200" imgH="9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4114800"/>
                        <a:ext cx="7000875" cy="202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334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" y="800101"/>
            <a:ext cx="8515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Reflection and refraction of plane electromagnetic waves at a plane interface between dielectrics (assumed to be lossless)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85850" y="2000250"/>
            <a:ext cx="4514850" cy="3543300"/>
            <a:chOff x="1447800" y="1524000"/>
            <a:chExt cx="6019800" cy="4724400"/>
          </a:xfrm>
        </p:grpSpPr>
        <p:sp>
          <p:nvSpPr>
            <p:cNvPr id="6" name="Rectangle 5"/>
            <p:cNvSpPr/>
            <p:nvPr/>
          </p:nvSpPr>
          <p:spPr>
            <a:xfrm>
              <a:off x="1447800" y="1524000"/>
              <a:ext cx="6019800" cy="2362200"/>
            </a:xfrm>
            <a:prstGeom prst="rect">
              <a:avLst/>
            </a:prstGeom>
            <a:solidFill>
              <a:schemeClr val="accent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447800" y="3886200"/>
              <a:ext cx="6019800" cy="2362200"/>
            </a:xfrm>
            <a:prstGeom prst="rect">
              <a:avLst/>
            </a:prstGeom>
            <a:solidFill>
              <a:srgbClr val="DA32AA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52600" y="1905000"/>
              <a:ext cx="12954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Symbol" pitchFamily="18" charset="2"/>
                </a:rPr>
                <a:t>m</a:t>
              </a:r>
              <a:r>
                <a:rPr lang="en-US" dirty="0">
                  <a:latin typeface="+mj-lt"/>
                </a:rPr>
                <a:t>’</a:t>
              </a:r>
              <a:r>
                <a:rPr lang="en-US" dirty="0">
                  <a:latin typeface="Symbol" pitchFamily="18" charset="2"/>
                </a:rPr>
                <a:t> e</a:t>
              </a:r>
              <a:r>
                <a:rPr lang="en-US" dirty="0"/>
                <a:t>’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76400" y="4114800"/>
              <a:ext cx="12954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Symbol" pitchFamily="18" charset="2"/>
                </a:rPr>
                <a:t>m e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2819400" y="3886200"/>
              <a:ext cx="1295400" cy="1981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4114800" y="3886200"/>
              <a:ext cx="1219200" cy="1981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114800" y="1676400"/>
              <a:ext cx="0" cy="419100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114800" y="2819400"/>
              <a:ext cx="2209800" cy="1066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029200" y="2891135"/>
              <a:ext cx="762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+mj-lt"/>
                </a:rPr>
                <a:t>k’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24200" y="4341167"/>
              <a:ext cx="762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+mj-lt"/>
                </a:rPr>
                <a:t>k</a:t>
              </a:r>
              <a:r>
                <a:rPr lang="en-US" baseline="-25000" dirty="0" err="1">
                  <a:latin typeface="+mj-lt"/>
                </a:rPr>
                <a:t>i</a:t>
              </a:r>
              <a:endParaRPr lang="en-US" b="1" dirty="0"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95800" y="4186535"/>
              <a:ext cx="762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+mj-lt"/>
                </a:rPr>
                <a:t>k</a:t>
              </a:r>
              <a:r>
                <a:rPr lang="en-US" baseline="-25000" dirty="0" err="1">
                  <a:latin typeface="+mj-lt"/>
                </a:rPr>
                <a:t>R</a:t>
              </a:r>
              <a:endParaRPr lang="en-US" b="1" dirty="0"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33800" y="4572000"/>
              <a:ext cx="381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latin typeface="+mj-lt"/>
                </a:rPr>
                <a:t>i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91000" y="4572000"/>
              <a:ext cx="381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latin typeface="+mj-lt"/>
                </a:rPr>
                <a:t>R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14800" y="3195935"/>
              <a:ext cx="381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latin typeface="Symbol" pitchFamily="18" charset="2"/>
                </a:rPr>
                <a:t>q</a:t>
              </a:r>
            </a:p>
          </p:txBody>
        </p:sp>
        <p:sp>
          <p:nvSpPr>
            <p:cNvPr id="20" name="Arc 19"/>
            <p:cNvSpPr/>
            <p:nvPr/>
          </p:nvSpPr>
          <p:spPr>
            <a:xfrm>
              <a:off x="3733800" y="3200400"/>
              <a:ext cx="914400" cy="685800"/>
            </a:xfrm>
            <a:prstGeom prst="arc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Arc 20"/>
            <p:cNvSpPr/>
            <p:nvPr/>
          </p:nvSpPr>
          <p:spPr>
            <a:xfrm rot="10388273">
              <a:off x="3607134" y="4414369"/>
              <a:ext cx="914400" cy="685800"/>
            </a:xfrm>
            <a:prstGeom prst="arc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Arc 21"/>
            <p:cNvSpPr/>
            <p:nvPr/>
          </p:nvSpPr>
          <p:spPr>
            <a:xfrm rot="7066266">
              <a:off x="3903168" y="4350591"/>
              <a:ext cx="914400" cy="685800"/>
            </a:xfrm>
            <a:prstGeom prst="arc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19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412114"/>
              </p:ext>
            </p:extLst>
          </p:nvPr>
        </p:nvGraphicFramePr>
        <p:xfrm>
          <a:off x="6009681" y="2114550"/>
          <a:ext cx="2762250" cy="416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6" name="Equation" r:id="rId3" imgW="1676160" imgH="2527200" progId="Equation.DSMT4">
                  <p:embed/>
                </p:oleObj>
              </mc:Choice>
              <mc:Fallback>
                <p:oleObj name="Equation" r:id="rId3" imgW="1676160" imgH="252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09681" y="2114550"/>
                        <a:ext cx="2762250" cy="4167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03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350504"/>
              </p:ext>
            </p:extLst>
          </p:nvPr>
        </p:nvGraphicFramePr>
        <p:xfrm>
          <a:off x="240030" y="1454959"/>
          <a:ext cx="5272088" cy="1750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44" name="数式" r:id="rId3" imgW="3251160" imgH="1066680" progId="Equation.3">
                  <p:embed/>
                </p:oleObj>
              </mc:Choice>
              <mc:Fallback>
                <p:oleObj name="数式" r:id="rId3" imgW="3251160" imgH="1066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" y="1454959"/>
                        <a:ext cx="5272088" cy="1750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9338" y="864161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</a:t>
            </a:r>
            <a:r>
              <a:rPr lang="en-US" sz="2400" dirty="0" smtClean="0">
                <a:latin typeface="+mj-lt"/>
              </a:rPr>
              <a:t>s-polarization  (E in plane of incidence)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974816"/>
              </p:ext>
            </p:extLst>
          </p:nvPr>
        </p:nvGraphicFramePr>
        <p:xfrm>
          <a:off x="400050" y="3886200"/>
          <a:ext cx="5272088" cy="1750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45" name="数式" r:id="rId5" imgW="3251160" imgH="1066680" progId="Equation.3">
                  <p:embed/>
                </p:oleObj>
              </mc:Choice>
              <mc:Fallback>
                <p:oleObj name="数式" r:id="rId5" imgW="3251160" imgH="1066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3886200"/>
                        <a:ext cx="5272088" cy="1750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2875" y="3504234"/>
            <a:ext cx="8858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</a:t>
            </a:r>
            <a:r>
              <a:rPr lang="en-US" sz="2400" dirty="0" smtClean="0">
                <a:latin typeface="+mj-lt"/>
              </a:rPr>
              <a:t>p-polarization  (E perpendicular to plane of incidence)</a:t>
            </a:r>
            <a:endParaRPr lang="en-US" sz="2400" dirty="0"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1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651000"/>
              </p:ext>
            </p:extLst>
          </p:nvPr>
        </p:nvGraphicFramePr>
        <p:xfrm>
          <a:off x="678820" y="1195912"/>
          <a:ext cx="6178154" cy="2103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70" name="Equation" r:id="rId3" imgW="3809880" imgH="1282680" progId="Equation.DSMT4">
                  <p:embed/>
                </p:oleObj>
              </mc:Choice>
              <mc:Fallback>
                <p:oleObj name="Equation" r:id="rId3" imgW="3809880" imgH="1282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820" y="1195912"/>
                        <a:ext cx="6178154" cy="21038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828" y="1022788"/>
            <a:ext cx="504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Reflectance for s-polarization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948" y="3429000"/>
            <a:ext cx="504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Reflectance for p-polarization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270437"/>
              </p:ext>
            </p:extLst>
          </p:nvPr>
        </p:nvGraphicFramePr>
        <p:xfrm>
          <a:off x="678820" y="3731378"/>
          <a:ext cx="6796088" cy="2103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71" name="Equation" r:id="rId5" imgW="4190760" imgH="1282680" progId="Equation.DSMT4">
                  <p:embed/>
                </p:oleObj>
              </mc:Choice>
              <mc:Fallback>
                <p:oleObj name="Equation" r:id="rId5" imgW="4190760" imgH="1282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820" y="3731378"/>
                        <a:ext cx="6796088" cy="21038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9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14943</TotalTime>
  <Words>579</Words>
  <Application>Microsoft Office PowerPoint</Application>
  <PresentationFormat>On-screen Show (4:3)</PresentationFormat>
  <Paragraphs>159</Paragraphs>
  <Slides>25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Symbol</vt:lpstr>
      <vt:lpstr>Wingdings</vt:lpstr>
      <vt:lpstr>Office Theme</vt:lpstr>
      <vt:lpstr>数式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896</cp:revision>
  <cp:lastPrinted>2018-02-28T03:19:26Z</cp:lastPrinted>
  <dcterms:created xsi:type="dcterms:W3CDTF">2012-01-10T18:32:24Z</dcterms:created>
  <dcterms:modified xsi:type="dcterms:W3CDTF">2018-02-28T15:02:35Z</dcterms:modified>
</cp:coreProperties>
</file>