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354" r:id="rId3"/>
    <p:sldId id="397" r:id="rId4"/>
    <p:sldId id="392" r:id="rId5"/>
    <p:sldId id="393" r:id="rId6"/>
    <p:sldId id="394" r:id="rId7"/>
    <p:sldId id="395" r:id="rId8"/>
    <p:sldId id="396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08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45" d="100"/>
          <a:sy n="45" d="100"/>
        </p:scale>
        <p:origin x="1344" y="6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2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9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" y="518160"/>
            <a:ext cx="8991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16: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Finish reading Chapter 6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Some details of </a:t>
            </a:r>
            <a:r>
              <a:rPr lang="en-US" sz="2400" b="1" dirty="0" err="1" smtClean="0">
                <a:solidFill>
                  <a:schemeClr val="folHlink"/>
                </a:solidFill>
              </a:rPr>
              <a:t>Li</a:t>
            </a:r>
            <a:r>
              <a:rPr lang="en-US" sz="2400" b="1" dirty="0" err="1">
                <a:solidFill>
                  <a:srgbClr val="7030A0"/>
                </a:solidFill>
              </a:rPr>
              <a:t>é</a:t>
            </a:r>
            <a:r>
              <a:rPr lang="en-US" sz="2400" b="1" dirty="0" err="1" smtClean="0">
                <a:solidFill>
                  <a:schemeClr val="folHlink"/>
                </a:solidFill>
              </a:rPr>
              <a:t>nard-Wiechert</a:t>
            </a:r>
            <a:r>
              <a:rPr lang="en-US" sz="2400" b="1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>
                <a:solidFill>
                  <a:schemeClr val="folHlink"/>
                </a:solidFill>
              </a:rPr>
              <a:t>results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Energy </a:t>
            </a:r>
            <a:r>
              <a:rPr lang="en-US" sz="2400" b="1" dirty="0" smtClean="0">
                <a:solidFill>
                  <a:schemeClr val="folHlink"/>
                </a:solidFill>
              </a:rPr>
              <a:t>density and flux associated </a:t>
            </a:r>
            <a:r>
              <a:rPr lang="en-US" sz="2400" b="1" dirty="0">
                <a:solidFill>
                  <a:schemeClr val="folHlink"/>
                </a:solidFill>
              </a:rPr>
              <a:t>with electromagnetic </a:t>
            </a:r>
            <a:r>
              <a:rPr lang="en-US" sz="2400" b="1" dirty="0" smtClean="0">
                <a:solidFill>
                  <a:schemeClr val="folHlink"/>
                </a:solidFill>
              </a:rPr>
              <a:t>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Time harmonic fields</a:t>
            </a:r>
            <a:endParaRPr lang="en-US" sz="2400" b="1" dirty="0">
              <a:solidFill>
                <a:schemeClr val="folHlink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099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analysis of electromagnetic fields and sources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94641"/>
              </p:ext>
            </p:extLst>
          </p:nvPr>
        </p:nvGraphicFramePr>
        <p:xfrm>
          <a:off x="381000" y="1026376"/>
          <a:ext cx="8277225" cy="569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3" imgW="4178160" imgH="2869920" progId="Equation.DSMT4">
                  <p:embed/>
                </p:oleObj>
              </mc:Choice>
              <mc:Fallback>
                <p:oleObj name="Equation" r:id="rId3" imgW="4178160" imgH="286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26376"/>
                        <a:ext cx="8277225" cy="569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6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099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analysis of electromagnetic fields and sources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528949"/>
              </p:ext>
            </p:extLst>
          </p:nvPr>
        </p:nvGraphicFramePr>
        <p:xfrm>
          <a:off x="371475" y="1277203"/>
          <a:ext cx="8529914" cy="5261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Equation" r:id="rId3" imgW="5257800" imgH="3238200" progId="Equation.DSMT4">
                  <p:embed/>
                </p:oleObj>
              </mc:Choice>
              <mc:Fallback>
                <p:oleObj name="Equation" r:id="rId3" imgW="5257800" imgH="32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277203"/>
                        <a:ext cx="8529914" cy="5261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3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0166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Momentum analysis of electromagnetic fields and sources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552157"/>
              </p:ext>
            </p:extLst>
          </p:nvPr>
        </p:nvGraphicFramePr>
        <p:xfrm>
          <a:off x="1152525" y="490744"/>
          <a:ext cx="6696075" cy="621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数式" r:id="rId3" imgW="2768400" imgH="2565360" progId="Equation.3">
                  <p:embed/>
                </p:oleObj>
              </mc:Choice>
              <mc:Fallback>
                <p:oleObj name="数式" r:id="rId3" imgW="2768400" imgH="2565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490744"/>
                        <a:ext cx="6696075" cy="6214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4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treatment of time-harmonic fields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22575"/>
              </p:ext>
            </p:extLst>
          </p:nvPr>
        </p:nvGraphicFramePr>
        <p:xfrm>
          <a:off x="762000" y="533400"/>
          <a:ext cx="5410200" cy="263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" name="Equation" r:id="rId3" imgW="2425680" imgH="1180800" progId="Equation.DSMT4">
                  <p:embed/>
                </p:oleObj>
              </mc:Choice>
              <mc:Fallback>
                <p:oleObj name="Equation" r:id="rId3" imgW="242568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"/>
                        <a:ext cx="5410200" cy="2639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38904"/>
              </p:ext>
            </p:extLst>
          </p:nvPr>
        </p:nvGraphicFramePr>
        <p:xfrm>
          <a:off x="533400" y="3124200"/>
          <a:ext cx="66976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8" name="数式" r:id="rId5" imgW="2768400" imgH="241200" progId="Equation.3">
                  <p:embed/>
                </p:oleObj>
              </mc:Choice>
              <mc:Fallback>
                <p:oleObj name="数式" r:id="rId5" imgW="276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66976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16035"/>
              </p:ext>
            </p:extLst>
          </p:nvPr>
        </p:nvGraphicFramePr>
        <p:xfrm>
          <a:off x="76200" y="4114800"/>
          <a:ext cx="8967788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9" name="数式" r:id="rId7" imgW="3708360" imgH="838080" progId="Equation.3">
                  <p:embed/>
                </p:oleObj>
              </mc:Choice>
              <mc:Fallback>
                <p:oleObj name="数式" r:id="rId7" imgW="37083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14800"/>
                        <a:ext cx="8967788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4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treatment of time-harmonic fields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379796"/>
              </p:ext>
            </p:extLst>
          </p:nvPr>
        </p:nvGraphicFramePr>
        <p:xfrm>
          <a:off x="320040" y="762000"/>
          <a:ext cx="84756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6" name="数式" r:id="rId3" imgW="3504960" imgH="609480" progId="Equation.3">
                  <p:embed/>
                </p:oleObj>
              </mc:Choice>
              <mc:Fallback>
                <p:oleObj name="数式" r:id="rId3" imgW="350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762000"/>
                        <a:ext cx="8475663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67054"/>
              </p:ext>
            </p:extLst>
          </p:nvPr>
        </p:nvGraphicFramePr>
        <p:xfrm>
          <a:off x="622300" y="2754312"/>
          <a:ext cx="7912100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7" name="数式" r:id="rId5" imgW="4152600" imgH="1346040" progId="Equation.3">
                  <p:embed/>
                </p:oleObj>
              </mc:Choice>
              <mc:Fallback>
                <p:oleObj name="数式" r:id="rId5" imgW="41526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754312"/>
                        <a:ext cx="7912100" cy="250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48193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--  in all of these, the real part is taken at the end of the calculation.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300" y="2280206"/>
            <a:ext cx="852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Equations                  in time domain     in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27820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01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treatment of time-harmonic fields -- continued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85014"/>
              </p:ext>
            </p:extLst>
          </p:nvPr>
        </p:nvGraphicFramePr>
        <p:xfrm>
          <a:off x="320040" y="762000"/>
          <a:ext cx="84756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0" name="数式" r:id="rId3" imgW="3504960" imgH="609480" progId="Equation.3">
                  <p:embed/>
                </p:oleObj>
              </mc:Choice>
              <mc:Fallback>
                <p:oleObj name="数式" r:id="rId3" imgW="350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762000"/>
                        <a:ext cx="8475663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863969"/>
              </p:ext>
            </p:extLst>
          </p:nvPr>
        </p:nvGraphicFramePr>
        <p:xfrm>
          <a:off x="838200" y="2286000"/>
          <a:ext cx="8001000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1" name="数式" r:id="rId5" imgW="3873240" imgH="1879560" progId="Equation.3">
                  <p:embed/>
                </p:oleObj>
              </mc:Choice>
              <mc:Fallback>
                <p:oleObj name="数式" r:id="rId5" imgW="3873240" imgH="1879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8001000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2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914400"/>
            <a:ext cx="7419768" cy="4800600"/>
            <a:chOff x="650198" y="757535"/>
            <a:chExt cx="7618518" cy="488126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0003996"/>
                </p:ext>
              </p:extLst>
            </p:nvPr>
          </p:nvGraphicFramePr>
          <p:xfrm>
            <a:off x="650198" y="2133600"/>
            <a:ext cx="7618518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2" name="数式" r:id="rId3" imgW="2819160" imgH="1295280" progId="Equation.3">
                    <p:embed/>
                  </p:oleObj>
                </mc:Choice>
                <mc:Fallback>
                  <p:oleObj name="数式" r:id="rId3" imgW="2819160" imgH="1295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198" y="2133600"/>
                          <a:ext cx="7618518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665438" y="757535"/>
              <a:ext cx="69749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Maxwell’s equations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and review</a:t>
            </a:r>
          </a:p>
        </p:txBody>
      </p:sp>
    </p:spTree>
    <p:extLst>
      <p:ext uri="{BB962C8B-B14F-4D97-AF65-F5344CB8AC3E}">
        <p14:creationId xmlns:p14="http://schemas.microsoft.com/office/powerpoint/2010/main" val="20929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44484" y="304800"/>
            <a:ext cx="7794702" cy="5673725"/>
            <a:chOff x="681086" y="137692"/>
            <a:chExt cx="8003497" cy="576906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3026472"/>
                </p:ext>
              </p:extLst>
            </p:nvPr>
          </p:nvGraphicFramePr>
          <p:xfrm>
            <a:off x="681086" y="1299899"/>
            <a:ext cx="8003497" cy="4606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76" name="数式" r:id="rId3" imgW="2857320" imgH="1701720" progId="Equation.3">
                    <p:embed/>
                  </p:oleObj>
                </mc:Choice>
                <mc:Fallback>
                  <p:oleObj name="数式" r:id="rId3" imgW="2857320" imgH="1701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086" y="1299899"/>
                          <a:ext cx="8003497" cy="46068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681086" y="137692"/>
              <a:ext cx="69749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Maxwell’s equations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2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13984"/>
              </p:ext>
            </p:extLst>
          </p:nvPr>
        </p:nvGraphicFramePr>
        <p:xfrm>
          <a:off x="762000" y="2895600"/>
          <a:ext cx="508317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0" name="数式" r:id="rId3" imgW="2628720" imgH="863280" progId="Equation.3">
                  <p:embed/>
                </p:oleObj>
              </mc:Choice>
              <mc:Fallback>
                <p:oleObj name="数式" r:id="rId3" imgW="26287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5083175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7396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03202"/>
              </p:ext>
            </p:extLst>
          </p:nvPr>
        </p:nvGraphicFramePr>
        <p:xfrm>
          <a:off x="762000" y="609600"/>
          <a:ext cx="5162550" cy="232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1" name="数式" r:id="rId5" imgW="2793960" imgH="1244520" progId="Equation.3">
                  <p:embed/>
                </p:oleObj>
              </mc:Choice>
              <mc:Fallback>
                <p:oleObj name="数式" r:id="rId5" imgW="279396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5162550" cy="2326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81327"/>
              </p:ext>
            </p:extLst>
          </p:nvPr>
        </p:nvGraphicFramePr>
        <p:xfrm>
          <a:off x="1025525" y="4800600"/>
          <a:ext cx="443388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2" name="数式" r:id="rId7" imgW="2400120" imgH="863280" progId="Equation.3">
                  <p:embed/>
                </p:oleObj>
              </mc:Choice>
              <mc:Fallback>
                <p:oleObj name="数式" r:id="rId7" imgW="24001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4800600"/>
                        <a:ext cx="4433888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9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98856"/>
              </p:ext>
            </p:extLst>
          </p:nvPr>
        </p:nvGraphicFramePr>
        <p:xfrm>
          <a:off x="1479550" y="1006475"/>
          <a:ext cx="4859338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数式" r:id="rId3" imgW="1638000" imgH="1307880" progId="Equation.3">
                  <p:embed/>
                </p:oleObj>
              </mc:Choice>
              <mc:Fallback>
                <p:oleObj name="数式" r:id="rId3" imgW="16380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1006475"/>
                        <a:ext cx="4859338" cy="392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76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Maxwell’s equations without sources  -- continued: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Both E and B fields are solutions to a wave equation: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327500"/>
              </p:ext>
            </p:extLst>
          </p:nvPr>
        </p:nvGraphicFramePr>
        <p:xfrm>
          <a:off x="304800" y="4953000"/>
          <a:ext cx="8701088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数式" r:id="rId5" imgW="2933640" imgH="457200" progId="Equation.3">
                  <p:embed/>
                </p:oleObj>
              </mc:Choice>
              <mc:Fallback>
                <p:oleObj name="数式" r:id="rId5" imgW="2933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8701088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6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59029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3429000"/>
            <a:ext cx="8991600" cy="228600"/>
          </a:xfrm>
          <a:prstGeom prst="rect">
            <a:avLst/>
          </a:prstGeom>
          <a:solidFill>
            <a:srgbClr val="DA32AA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84398"/>
              </p:ext>
            </p:extLst>
          </p:nvPr>
        </p:nvGraphicFramePr>
        <p:xfrm>
          <a:off x="290512" y="515092"/>
          <a:ext cx="8167688" cy="268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8" name="数式" r:id="rId3" imgW="2933640" imgH="952200" progId="Equation.3">
                  <p:embed/>
                </p:oleObj>
              </mc:Choice>
              <mc:Fallback>
                <p:oleObj name="数式" r:id="rId3" imgW="293364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" y="515092"/>
                        <a:ext cx="8167688" cy="2685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31314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</a:t>
            </a:r>
            <a:r>
              <a:rPr lang="en-US" sz="2400" i="1" dirty="0" smtClean="0">
                <a:latin typeface="Symbol" pitchFamily="18" charset="2"/>
              </a:rPr>
              <a:t>e, m</a:t>
            </a:r>
            <a:r>
              <a:rPr lang="en-US" sz="2400" i="1" dirty="0" smtClean="0">
                <a:latin typeface="+mj-lt"/>
              </a:rPr>
              <a:t>, n, k</a:t>
            </a:r>
            <a:r>
              <a:rPr lang="en-US" sz="2400" dirty="0" smtClean="0">
                <a:latin typeface="+mj-lt"/>
              </a:rPr>
              <a:t> can all be complex; for the moment we will assume that they are all real (no dissipation).</a:t>
            </a:r>
            <a:r>
              <a:rPr lang="en-US" sz="2400" i="1" dirty="0" smtClean="0">
                <a:latin typeface="+mj-lt"/>
              </a:rPr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990852"/>
              </p:ext>
            </p:extLst>
          </p:nvPr>
        </p:nvGraphicFramePr>
        <p:xfrm>
          <a:off x="995363" y="4038600"/>
          <a:ext cx="46942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9" name="数式" r:id="rId5" imgW="2539800" imgH="1346040" progId="Equation.3">
                  <p:embed/>
                </p:oleObj>
              </mc:Choice>
              <mc:Fallback>
                <p:oleObj name="数式" r:id="rId5" imgW="25398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4038600"/>
                        <a:ext cx="46942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47944"/>
              </p:ext>
            </p:extLst>
          </p:nvPr>
        </p:nvGraphicFramePr>
        <p:xfrm>
          <a:off x="595733" y="537865"/>
          <a:ext cx="7329067" cy="266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2" name="数式" r:id="rId3" imgW="3390840" imgH="1218960" progId="Equation.3">
                  <p:embed/>
                </p:oleObj>
              </mc:Choice>
              <mc:Fallback>
                <p:oleObj name="数式" r:id="rId3" imgW="339084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33" y="537865"/>
                        <a:ext cx="7329067" cy="266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88731"/>
              </p:ext>
            </p:extLst>
          </p:nvPr>
        </p:nvGraphicFramePr>
        <p:xfrm>
          <a:off x="533400" y="3124200"/>
          <a:ext cx="7118350" cy="31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3" name="数式" r:id="rId5" imgW="3035160" imgH="1307880" progId="Equation.3">
                  <p:embed/>
                </p:oleObj>
              </mc:Choice>
              <mc:Fallback>
                <p:oleObj name="数式" r:id="rId5" imgW="303516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7118350" cy="310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0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309024"/>
              </p:ext>
            </p:extLst>
          </p:nvPr>
        </p:nvGraphicFramePr>
        <p:xfrm>
          <a:off x="613348" y="1036848"/>
          <a:ext cx="6019800" cy="219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6" name="数式" r:id="rId3" imgW="3390840" imgH="1218960" progId="Equation.3">
                  <p:embed/>
                </p:oleObj>
              </mc:Choice>
              <mc:Fallback>
                <p:oleObj name="数式" r:id="rId3" imgW="339084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48" y="1036848"/>
                        <a:ext cx="6019800" cy="2191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286938"/>
              </p:ext>
            </p:extLst>
          </p:nvPr>
        </p:nvGraphicFramePr>
        <p:xfrm>
          <a:off x="609600" y="3260793"/>
          <a:ext cx="6802905" cy="327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7" name="数式" r:id="rId5" imgW="3416040" imgH="1625400" progId="Equation.3">
                  <p:embed/>
                </p:oleObj>
              </mc:Choice>
              <mc:Fallback>
                <p:oleObj name="数式" r:id="rId5" imgW="341604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60793"/>
                        <a:ext cx="6802905" cy="3278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617143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Transverse Electric and Magnetic (TEM) waves</a:t>
            </a:r>
          </a:p>
        </p:txBody>
      </p:sp>
    </p:spTree>
    <p:extLst>
      <p:ext uri="{BB962C8B-B14F-4D97-AF65-F5344CB8AC3E}">
        <p14:creationId xmlns:p14="http://schemas.microsoft.com/office/powerpoint/2010/main" val="26578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185" r="2778" b="7823"/>
          <a:stretch/>
        </p:blipFill>
        <p:spPr bwMode="auto">
          <a:xfrm>
            <a:off x="232340" y="651022"/>
            <a:ext cx="8759260" cy="567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340" y="198819"/>
            <a:ext cx="84544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result (example found in waveguides)</a:t>
            </a:r>
          </a:p>
        </p:txBody>
      </p:sp>
    </p:spTree>
    <p:extLst>
      <p:ext uri="{BB962C8B-B14F-4D97-AF65-F5344CB8AC3E}">
        <p14:creationId xmlns:p14="http://schemas.microsoft.com/office/powerpoint/2010/main" val="16141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" y="685800"/>
            <a:ext cx="9144000" cy="511508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00800" y="2362200"/>
            <a:ext cx="2590800" cy="1981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835967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Li</a:t>
            </a:r>
            <a:r>
              <a:rPr lang="en-US" sz="2400" dirty="0" err="1"/>
              <a:t>é</a:t>
            </a:r>
            <a:r>
              <a:rPr lang="en-US" sz="2400" dirty="0" err="1" smtClean="0"/>
              <a:t>nard-Wiechert</a:t>
            </a:r>
            <a:r>
              <a:rPr lang="en-US" sz="2400" dirty="0" smtClean="0"/>
              <a:t> </a:t>
            </a:r>
            <a:r>
              <a:rPr lang="en-US" sz="2400" dirty="0"/>
              <a:t>potentials and </a:t>
            </a:r>
            <a:r>
              <a:rPr lang="en-US" sz="2400" dirty="0" smtClean="0"/>
              <a:t>fields --</a:t>
            </a:r>
          </a:p>
          <a:p>
            <a:r>
              <a:rPr lang="en-US" sz="2400" dirty="0"/>
              <a:t>Determination of the scalar and vector potentials for a moving </a:t>
            </a:r>
            <a:r>
              <a:rPr lang="en-US" sz="2400" dirty="0" smtClean="0"/>
              <a:t>point  particle  (also see Landau and </a:t>
            </a:r>
            <a:r>
              <a:rPr lang="en-US" sz="2400" dirty="0" err="1" smtClean="0"/>
              <a:t>Lifshitz</a:t>
            </a:r>
            <a:r>
              <a:rPr lang="en-US" sz="2400" dirty="0" smtClean="0"/>
              <a:t> </a:t>
            </a:r>
            <a:r>
              <a:rPr lang="en-US" sz="2400" b="1" i="1" dirty="0"/>
              <a:t>The Classical Theory of </a:t>
            </a:r>
            <a:r>
              <a:rPr lang="en-US" sz="2400" b="1" i="1" dirty="0" smtClean="0"/>
              <a:t>Fields</a:t>
            </a:r>
            <a:r>
              <a:rPr lang="en-US" sz="2400" dirty="0" smtClean="0"/>
              <a:t>, Chapter </a:t>
            </a:r>
            <a:r>
              <a:rPr lang="en-US" sz="2400" dirty="0"/>
              <a:t>8</a:t>
            </a:r>
            <a:r>
              <a:rPr lang="en-US" sz="2400" dirty="0" smtClean="0"/>
              <a:t>.)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/>
              <a:t>Consider </a:t>
            </a:r>
            <a:r>
              <a:rPr lang="en-US" sz="2400" dirty="0" smtClean="0"/>
              <a:t>the fields produced by the following source: a </a:t>
            </a:r>
            <a:r>
              <a:rPr lang="en-US" sz="2400" dirty="0"/>
              <a:t>point charge 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n-US" sz="2400" dirty="0"/>
              <a:t>moving on a trajectory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q</a:t>
            </a:r>
            <a:r>
              <a:rPr lang="en-US" sz="2400" i="1" dirty="0" smtClean="0"/>
              <a:t>(t)</a:t>
            </a:r>
            <a:r>
              <a:rPr lang="en-US" sz="2400" dirty="0" smtClean="0"/>
              <a:t>.  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13716"/>
              </p:ext>
            </p:extLst>
          </p:nvPr>
        </p:nvGraphicFramePr>
        <p:xfrm>
          <a:off x="152400" y="3657600"/>
          <a:ext cx="520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" name="Equation" r:id="rId3" imgW="2476440" imgH="253800" progId="Equation.DSMT4">
                  <p:embed/>
                </p:oleObj>
              </mc:Choice>
              <mc:Fallback>
                <p:oleObj name="Equation" r:id="rId3" imgW="2476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3657600"/>
                        <a:ext cx="52006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160547"/>
              </p:ext>
            </p:extLst>
          </p:nvPr>
        </p:nvGraphicFramePr>
        <p:xfrm>
          <a:off x="177800" y="4114800"/>
          <a:ext cx="891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" name="Equation" r:id="rId5" imgW="4457520" imgH="419040" progId="Equation.DSMT4">
                  <p:embed/>
                </p:oleObj>
              </mc:Choice>
              <mc:Fallback>
                <p:oleObj name="Equation" r:id="rId5" imgW="44575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800" y="4114800"/>
                        <a:ext cx="8915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1430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6812" y="57867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</a:p>
        </p:txBody>
      </p:sp>
      <p:sp>
        <p:nvSpPr>
          <p:cNvPr id="11" name="Freeform 10"/>
          <p:cNvSpPr/>
          <p:nvPr/>
        </p:nvSpPr>
        <p:spPr>
          <a:xfrm>
            <a:off x="1280160" y="5547360"/>
            <a:ext cx="2042160" cy="595642"/>
          </a:xfrm>
          <a:custGeom>
            <a:avLst/>
            <a:gdLst>
              <a:gd name="connsiteX0" fmla="*/ 0 w 2042160"/>
              <a:gd name="connsiteY0" fmla="*/ 274320 h 595642"/>
              <a:gd name="connsiteX1" fmla="*/ 76200 w 2042160"/>
              <a:gd name="connsiteY1" fmla="*/ 243840 h 595642"/>
              <a:gd name="connsiteX2" fmla="*/ 137160 w 2042160"/>
              <a:gd name="connsiteY2" fmla="*/ 182880 h 595642"/>
              <a:gd name="connsiteX3" fmla="*/ 182880 w 2042160"/>
              <a:gd name="connsiteY3" fmla="*/ 152400 h 595642"/>
              <a:gd name="connsiteX4" fmla="*/ 304800 w 2042160"/>
              <a:gd name="connsiteY4" fmla="*/ 106680 h 595642"/>
              <a:gd name="connsiteX5" fmla="*/ 381000 w 2042160"/>
              <a:gd name="connsiteY5" fmla="*/ 91440 h 595642"/>
              <a:gd name="connsiteX6" fmla="*/ 624840 w 2042160"/>
              <a:gd name="connsiteY6" fmla="*/ 106680 h 595642"/>
              <a:gd name="connsiteX7" fmla="*/ 701040 w 2042160"/>
              <a:gd name="connsiteY7" fmla="*/ 121920 h 595642"/>
              <a:gd name="connsiteX8" fmla="*/ 746760 w 2042160"/>
              <a:gd name="connsiteY8" fmla="*/ 167640 h 595642"/>
              <a:gd name="connsiteX9" fmla="*/ 807720 w 2042160"/>
              <a:gd name="connsiteY9" fmla="*/ 259080 h 595642"/>
              <a:gd name="connsiteX10" fmla="*/ 853440 w 2042160"/>
              <a:gd name="connsiteY10" fmla="*/ 274320 h 595642"/>
              <a:gd name="connsiteX11" fmla="*/ 960120 w 2042160"/>
              <a:gd name="connsiteY11" fmla="*/ 350520 h 595642"/>
              <a:gd name="connsiteX12" fmla="*/ 1036320 w 2042160"/>
              <a:gd name="connsiteY12" fmla="*/ 381000 h 595642"/>
              <a:gd name="connsiteX13" fmla="*/ 1082040 w 2042160"/>
              <a:gd name="connsiteY13" fmla="*/ 411480 h 595642"/>
              <a:gd name="connsiteX14" fmla="*/ 1173480 w 2042160"/>
              <a:gd name="connsiteY14" fmla="*/ 441960 h 595642"/>
              <a:gd name="connsiteX15" fmla="*/ 1264920 w 2042160"/>
              <a:gd name="connsiteY15" fmla="*/ 472440 h 595642"/>
              <a:gd name="connsiteX16" fmla="*/ 1310640 w 2042160"/>
              <a:gd name="connsiteY16" fmla="*/ 502920 h 595642"/>
              <a:gd name="connsiteX17" fmla="*/ 1386840 w 2042160"/>
              <a:gd name="connsiteY17" fmla="*/ 533400 h 595642"/>
              <a:gd name="connsiteX18" fmla="*/ 1524000 w 2042160"/>
              <a:gd name="connsiteY18" fmla="*/ 563880 h 595642"/>
              <a:gd name="connsiteX19" fmla="*/ 1584960 w 2042160"/>
              <a:gd name="connsiteY19" fmla="*/ 594360 h 595642"/>
              <a:gd name="connsiteX20" fmla="*/ 1767840 w 2042160"/>
              <a:gd name="connsiteY20" fmla="*/ 548640 h 595642"/>
              <a:gd name="connsiteX21" fmla="*/ 1859280 w 2042160"/>
              <a:gd name="connsiteY21" fmla="*/ 487680 h 595642"/>
              <a:gd name="connsiteX22" fmla="*/ 1965960 w 2042160"/>
              <a:gd name="connsiteY22" fmla="*/ 411480 h 595642"/>
              <a:gd name="connsiteX23" fmla="*/ 2011680 w 2042160"/>
              <a:gd name="connsiteY23" fmla="*/ 320040 h 595642"/>
              <a:gd name="connsiteX24" fmla="*/ 2042160 w 2042160"/>
              <a:gd name="connsiteY24" fmla="*/ 213360 h 595642"/>
              <a:gd name="connsiteX25" fmla="*/ 2026920 w 2042160"/>
              <a:gd name="connsiteY25" fmla="*/ 76200 h 595642"/>
              <a:gd name="connsiteX26" fmla="*/ 1996440 w 2042160"/>
              <a:gd name="connsiteY26" fmla="*/ 0 h 59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42160" h="595642">
                <a:moveTo>
                  <a:pt x="0" y="274320"/>
                </a:moveTo>
                <a:cubicBezTo>
                  <a:pt x="25400" y="264160"/>
                  <a:pt x="55184" y="261353"/>
                  <a:pt x="76200" y="243840"/>
                </a:cubicBezTo>
                <a:cubicBezTo>
                  <a:pt x="184573" y="153529"/>
                  <a:pt x="-11853" y="232551"/>
                  <a:pt x="137160" y="182880"/>
                </a:cubicBezTo>
                <a:cubicBezTo>
                  <a:pt x="152400" y="172720"/>
                  <a:pt x="166497" y="160591"/>
                  <a:pt x="182880" y="152400"/>
                </a:cubicBezTo>
                <a:cubicBezTo>
                  <a:pt x="196864" y="145408"/>
                  <a:pt x="278420" y="113275"/>
                  <a:pt x="304800" y="106680"/>
                </a:cubicBezTo>
                <a:cubicBezTo>
                  <a:pt x="329930" y="100398"/>
                  <a:pt x="355600" y="96520"/>
                  <a:pt x="381000" y="91440"/>
                </a:cubicBezTo>
                <a:cubicBezTo>
                  <a:pt x="462280" y="96520"/>
                  <a:pt x="543768" y="98959"/>
                  <a:pt x="624840" y="106680"/>
                </a:cubicBezTo>
                <a:cubicBezTo>
                  <a:pt x="650626" y="109136"/>
                  <a:pt x="677872" y="110336"/>
                  <a:pt x="701040" y="121920"/>
                </a:cubicBezTo>
                <a:cubicBezTo>
                  <a:pt x="720317" y="131559"/>
                  <a:pt x="733528" y="150627"/>
                  <a:pt x="746760" y="167640"/>
                </a:cubicBezTo>
                <a:cubicBezTo>
                  <a:pt x="769250" y="196556"/>
                  <a:pt x="772967" y="247496"/>
                  <a:pt x="807720" y="259080"/>
                </a:cubicBezTo>
                <a:lnTo>
                  <a:pt x="853440" y="274320"/>
                </a:lnTo>
                <a:cubicBezTo>
                  <a:pt x="867246" y="284675"/>
                  <a:pt x="937835" y="339378"/>
                  <a:pt x="960120" y="350520"/>
                </a:cubicBezTo>
                <a:cubicBezTo>
                  <a:pt x="984589" y="362754"/>
                  <a:pt x="1011851" y="368766"/>
                  <a:pt x="1036320" y="381000"/>
                </a:cubicBezTo>
                <a:cubicBezTo>
                  <a:pt x="1052703" y="389191"/>
                  <a:pt x="1065302" y="404041"/>
                  <a:pt x="1082040" y="411480"/>
                </a:cubicBezTo>
                <a:cubicBezTo>
                  <a:pt x="1111400" y="424529"/>
                  <a:pt x="1143000" y="431800"/>
                  <a:pt x="1173480" y="441960"/>
                </a:cubicBezTo>
                <a:lnTo>
                  <a:pt x="1264920" y="472440"/>
                </a:lnTo>
                <a:cubicBezTo>
                  <a:pt x="1280160" y="482600"/>
                  <a:pt x="1294257" y="494729"/>
                  <a:pt x="1310640" y="502920"/>
                </a:cubicBezTo>
                <a:cubicBezTo>
                  <a:pt x="1335109" y="515154"/>
                  <a:pt x="1360887" y="524749"/>
                  <a:pt x="1386840" y="533400"/>
                </a:cubicBezTo>
                <a:cubicBezTo>
                  <a:pt x="1419124" y="544161"/>
                  <a:pt x="1493803" y="557841"/>
                  <a:pt x="1524000" y="563880"/>
                </a:cubicBezTo>
                <a:cubicBezTo>
                  <a:pt x="1544320" y="574040"/>
                  <a:pt x="1562320" y="592473"/>
                  <a:pt x="1584960" y="594360"/>
                </a:cubicBezTo>
                <a:cubicBezTo>
                  <a:pt x="1659633" y="600583"/>
                  <a:pt x="1708960" y="583968"/>
                  <a:pt x="1767840" y="548640"/>
                </a:cubicBezTo>
                <a:cubicBezTo>
                  <a:pt x="1799252" y="529793"/>
                  <a:pt x="1826515" y="504063"/>
                  <a:pt x="1859280" y="487680"/>
                </a:cubicBezTo>
                <a:cubicBezTo>
                  <a:pt x="1939517" y="447561"/>
                  <a:pt x="1904176" y="473264"/>
                  <a:pt x="1965960" y="411480"/>
                </a:cubicBezTo>
                <a:cubicBezTo>
                  <a:pt x="2004266" y="296562"/>
                  <a:pt x="1952594" y="438213"/>
                  <a:pt x="2011680" y="320040"/>
                </a:cubicBezTo>
                <a:cubicBezTo>
                  <a:pt x="2022612" y="298176"/>
                  <a:pt x="2037277" y="232892"/>
                  <a:pt x="2042160" y="213360"/>
                </a:cubicBezTo>
                <a:cubicBezTo>
                  <a:pt x="2037080" y="167640"/>
                  <a:pt x="2034483" y="121575"/>
                  <a:pt x="2026920" y="76200"/>
                </a:cubicBezTo>
                <a:cubicBezTo>
                  <a:pt x="2022212" y="47952"/>
                  <a:pt x="2008877" y="24874"/>
                  <a:pt x="1996440" y="0"/>
                </a:cubicBezTo>
              </a:path>
            </a:pathLst>
          </a:cu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22320" y="5329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R</a:t>
            </a:r>
            <a:r>
              <a:rPr lang="en-US" sz="2400" i="1" baseline="-25000" dirty="0" err="1"/>
              <a:t>q</a:t>
            </a:r>
            <a:r>
              <a:rPr lang="en-US" sz="2400" i="1" dirty="0"/>
              <a:t>(t</a:t>
            </a:r>
            <a:r>
              <a:rPr lang="en-US" sz="2400" i="1" dirty="0" smtClean="0"/>
              <a:t>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82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15949"/>
              </p:ext>
            </p:extLst>
          </p:nvPr>
        </p:nvGraphicFramePr>
        <p:xfrm>
          <a:off x="914400" y="914400"/>
          <a:ext cx="643441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4" name="Equation" r:id="rId3" imgW="3314520" imgH="431640" progId="Equation.DSMT4">
                  <p:embed/>
                </p:oleObj>
              </mc:Choice>
              <mc:Fallback>
                <p:oleObj name="Equation" r:id="rId3" imgW="3314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14400"/>
                        <a:ext cx="6434418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644253"/>
              </p:ext>
            </p:extLst>
          </p:nvPr>
        </p:nvGraphicFramePr>
        <p:xfrm>
          <a:off x="927100" y="1828800"/>
          <a:ext cx="668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5" name="Equation" r:id="rId5" imgW="3441600" imgH="431640" progId="Equation.DSMT4">
                  <p:embed/>
                </p:oleObj>
              </mc:Choice>
              <mc:Fallback>
                <p:oleObj name="Equation" r:id="rId5" imgW="3441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7100" y="1828800"/>
                        <a:ext cx="6680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" y="269346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performing the integrations over first </a:t>
            </a:r>
            <a:r>
              <a:rPr lang="en-US" sz="2400" i="1" dirty="0" smtClean="0"/>
              <a:t> d</a:t>
            </a:r>
            <a:r>
              <a:rPr lang="en-US" sz="2400" i="1" baseline="30000" dirty="0" smtClean="0"/>
              <a:t>3</a:t>
            </a:r>
            <a:r>
              <a:rPr lang="en-US" sz="2400" i="1" dirty="0" smtClean="0"/>
              <a:t>r’</a:t>
            </a:r>
            <a:r>
              <a:rPr lang="en-US" sz="2400" dirty="0" smtClean="0"/>
              <a:t>  and then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’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making </a:t>
            </a:r>
            <a:r>
              <a:rPr lang="en-US" sz="2400" dirty="0"/>
              <a:t>use of the fact that for any function </a:t>
            </a:r>
            <a:r>
              <a:rPr lang="en-US" sz="2400" dirty="0" smtClean="0"/>
              <a:t>of </a:t>
            </a:r>
            <a:r>
              <a:rPr lang="en-US" sz="2400" i="1" dirty="0" smtClean="0"/>
              <a:t>t’</a:t>
            </a:r>
            <a:r>
              <a:rPr lang="en-US" sz="2400" dirty="0" smtClean="0"/>
              <a:t>,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68628"/>
              </p:ext>
            </p:extLst>
          </p:nvPr>
        </p:nvGraphicFramePr>
        <p:xfrm>
          <a:off x="3263900" y="2311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6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3900" y="2311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037585"/>
              </p:ext>
            </p:extLst>
          </p:nvPr>
        </p:nvGraphicFramePr>
        <p:xfrm>
          <a:off x="612907" y="3524458"/>
          <a:ext cx="755242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7" name="Equation" r:id="rId9" imgW="3924000" imgH="672840" progId="Equation.DSMT4">
                  <p:embed/>
                </p:oleObj>
              </mc:Choice>
              <mc:Fallback>
                <p:oleObj name="Equation" r:id="rId9" imgW="3924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2907" y="3524458"/>
                        <a:ext cx="7552426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4800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the ``retarded time'' is defined to </a:t>
            </a:r>
            <a:r>
              <a:rPr lang="en-US" sz="2400" dirty="0" smtClean="0"/>
              <a:t>be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64235"/>
              </p:ext>
            </p:extLst>
          </p:nvPr>
        </p:nvGraphicFramePr>
        <p:xfrm>
          <a:off x="1981200" y="5181600"/>
          <a:ext cx="3352800" cy="109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8" name="Equation" r:id="rId11" imgW="1282680" imgH="419040" progId="Equation.DSMT4">
                  <p:embed/>
                </p:oleObj>
              </mc:Choice>
              <mc:Fallback>
                <p:oleObj name="Equation" r:id="rId11" imgW="1282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81200" y="5181600"/>
                        <a:ext cx="3352800" cy="1095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1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Resulting scalar and vector potentials: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39617"/>
              </p:ext>
            </p:extLst>
          </p:nvPr>
        </p:nvGraphicFramePr>
        <p:xfrm>
          <a:off x="1066800" y="1524000"/>
          <a:ext cx="3351867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3" name="Equation" r:id="rId3" imgW="1587240" imgH="583920" progId="Equation.DSMT4">
                  <p:embed/>
                </p:oleObj>
              </mc:Choice>
              <mc:Fallback>
                <p:oleObj name="Equation" r:id="rId3" imgW="15872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524000"/>
                        <a:ext cx="3351867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07123"/>
              </p:ext>
            </p:extLst>
          </p:nvPr>
        </p:nvGraphicFramePr>
        <p:xfrm>
          <a:off x="1131887" y="2881313"/>
          <a:ext cx="3592513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4" name="Equation" r:id="rId5" imgW="1701720" imgH="583920" progId="Equation.DSMT4">
                  <p:embed/>
                </p:oleObj>
              </mc:Choice>
              <mc:Fallback>
                <p:oleObj name="Equation" r:id="rId5" imgW="1701720" imgH="583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7" y="2881313"/>
                        <a:ext cx="3592513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419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Notation: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074699"/>
              </p:ext>
            </p:extLst>
          </p:nvPr>
        </p:nvGraphicFramePr>
        <p:xfrm>
          <a:off x="1837505" y="4241185"/>
          <a:ext cx="2734495" cy="66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5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7505" y="4241185"/>
                        <a:ext cx="2734495" cy="66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9272"/>
              </p:ext>
            </p:extLst>
          </p:nvPr>
        </p:nvGraphicFramePr>
        <p:xfrm>
          <a:off x="3663950" y="2320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6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63950" y="2320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80084"/>
              </p:ext>
            </p:extLst>
          </p:nvPr>
        </p:nvGraphicFramePr>
        <p:xfrm>
          <a:off x="1981200" y="4991100"/>
          <a:ext cx="213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7" name="Equation" r:id="rId11" imgW="711000" imgH="253800" progId="Equation.DSMT4">
                  <p:embed/>
                </p:oleObj>
              </mc:Choice>
              <mc:Fallback>
                <p:oleObj name="Equation" r:id="rId11" imgW="711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81200" y="4991100"/>
                        <a:ext cx="2133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635348"/>
              </p:ext>
            </p:extLst>
          </p:nvPr>
        </p:nvGraphicFramePr>
        <p:xfrm>
          <a:off x="4998720" y="4421832"/>
          <a:ext cx="33528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8" name="Equation" r:id="rId13" imgW="1282680" imgH="419040" progId="Equation.DSMT4">
                  <p:embed/>
                </p:oleObj>
              </mc:Choice>
              <mc:Fallback>
                <p:oleObj name="Equation" r:id="rId13" imgW="128268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720" y="4421832"/>
                        <a:ext cx="33528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3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930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order to find the electric and magnetic fields, we need to evaluate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60618"/>
              </p:ext>
            </p:extLst>
          </p:nvPr>
        </p:nvGraphicFramePr>
        <p:xfrm>
          <a:off x="1600200" y="1108501"/>
          <a:ext cx="4137381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2" name="Equation" r:id="rId3" imgW="1790640" imgH="393480" progId="Equation.DSMT4">
                  <p:embed/>
                </p:oleObj>
              </mc:Choice>
              <mc:Fallback>
                <p:oleObj name="Equation" r:id="rId3" imgW="1790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108501"/>
                        <a:ext cx="4137381" cy="90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650789"/>
              </p:ext>
            </p:extLst>
          </p:nvPr>
        </p:nvGraphicFramePr>
        <p:xfrm>
          <a:off x="1685290" y="2133600"/>
          <a:ext cx="27876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3" name="Equation" r:id="rId5" imgW="1206360" imgH="203040" progId="Equation.DSMT4">
                  <p:embed/>
                </p:oleObj>
              </mc:Choice>
              <mc:Fallback>
                <p:oleObj name="Equation" r:id="rId5" imgW="12063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290" y="2133600"/>
                        <a:ext cx="27876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" y="28194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trick of evaluating these derivatives is that the retarded time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r</a:t>
            </a:r>
            <a:r>
              <a:rPr lang="en-US" sz="2400" i="1" dirty="0" smtClean="0"/>
              <a:t> </a:t>
            </a:r>
            <a:r>
              <a:rPr lang="en-US" sz="2400" dirty="0" smtClean="0"/>
              <a:t>depends </a:t>
            </a:r>
            <a:r>
              <a:rPr lang="en-US" sz="2400" dirty="0"/>
              <a:t>on position </a:t>
            </a:r>
            <a:r>
              <a:rPr lang="en-US" sz="2400" b="1" dirty="0" smtClean="0"/>
              <a:t>r </a:t>
            </a:r>
            <a:r>
              <a:rPr lang="en-US" sz="2400" dirty="0" smtClean="0"/>
              <a:t>and </a:t>
            </a:r>
            <a:r>
              <a:rPr lang="en-US" sz="2400" dirty="0"/>
              <a:t>on itself. We can show the following </a:t>
            </a:r>
            <a:r>
              <a:rPr lang="en-US" sz="2400" dirty="0" smtClean="0"/>
              <a:t>results using </a:t>
            </a:r>
            <a:r>
              <a:rPr lang="en-US" sz="2400" dirty="0"/>
              <a:t>the shorthand </a:t>
            </a:r>
            <a:r>
              <a:rPr lang="en-US" sz="2400" dirty="0" smtClean="0"/>
              <a:t>notation: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                                             and</a:t>
            </a:r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530691"/>
              </p:ext>
            </p:extLst>
          </p:nvPr>
        </p:nvGraphicFramePr>
        <p:xfrm>
          <a:off x="914400" y="4267200"/>
          <a:ext cx="2743200" cy="1305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4" name="Equation" r:id="rId7" imgW="1307880" imgH="622080" progId="Equation.DSMT4">
                  <p:embed/>
                </p:oleObj>
              </mc:Choice>
              <mc:Fallback>
                <p:oleObj name="Equation" r:id="rId7" imgW="13078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4267200"/>
                        <a:ext cx="2743200" cy="1305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185012"/>
              </p:ext>
            </p:extLst>
          </p:nvPr>
        </p:nvGraphicFramePr>
        <p:xfrm>
          <a:off x="5257800" y="4207371"/>
          <a:ext cx="24225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5" name="Equation" r:id="rId9" imgW="1155600" imgH="622080" progId="Equation.DSMT4">
                  <p:embed/>
                </p:oleObj>
              </mc:Choice>
              <mc:Fallback>
                <p:oleObj name="Equation" r:id="rId9" imgW="1155600" imgH="622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07371"/>
                        <a:ext cx="242252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7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0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Maxwell’s equations in the Lorentz gauge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648242"/>
              </p:ext>
            </p:extLst>
          </p:nvPr>
        </p:nvGraphicFramePr>
        <p:xfrm>
          <a:off x="457200" y="762000"/>
          <a:ext cx="7564519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0" name="Equation" r:id="rId3" imgW="4406760" imgH="711000" progId="Equation.DSMT4">
                  <p:embed/>
                </p:oleObj>
              </mc:Choice>
              <mc:Fallback>
                <p:oleObj name="Equation" r:id="rId3" imgW="44067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62000"/>
                        <a:ext cx="7564519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65824"/>
              </p:ext>
            </p:extLst>
          </p:nvPr>
        </p:nvGraphicFramePr>
        <p:xfrm>
          <a:off x="490538" y="1828800"/>
          <a:ext cx="7891462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1" name="Equation" r:id="rId5" imgW="4597200" imgH="711000" progId="Equation.DSMT4">
                  <p:embed/>
                </p:oleObj>
              </mc:Choice>
              <mc:Fallback>
                <p:oleObj name="Equation" r:id="rId5" imgW="459720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828800"/>
                        <a:ext cx="7891462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47434"/>
              </p:ext>
            </p:extLst>
          </p:nvPr>
        </p:nvGraphicFramePr>
        <p:xfrm>
          <a:off x="392113" y="3124200"/>
          <a:ext cx="802163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2" name="Equation" r:id="rId7" imgW="4673520" imgH="711000" progId="Equation.DSMT4">
                  <p:embed/>
                </p:oleObj>
              </mc:Choice>
              <mc:Fallback>
                <p:oleObj name="Equation" r:id="rId7" imgW="467352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124200"/>
                        <a:ext cx="8021637" cy="1220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69440"/>
              </p:ext>
            </p:extLst>
          </p:nvPr>
        </p:nvGraphicFramePr>
        <p:xfrm>
          <a:off x="512762" y="4405312"/>
          <a:ext cx="802163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3" name="Equation" r:id="rId9" imgW="4673520" imgH="939600" progId="Equation.DSMT4">
                  <p:embed/>
                </p:oleObj>
              </mc:Choice>
              <mc:Fallback>
                <p:oleObj name="Equation" r:id="rId9" imgW="4673520" imgH="93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4405312"/>
                        <a:ext cx="8021638" cy="1614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2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903113"/>
              </p:ext>
            </p:extLst>
          </p:nvPr>
        </p:nvGraphicFramePr>
        <p:xfrm>
          <a:off x="338831" y="3874436"/>
          <a:ext cx="7556500" cy="260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6" name="Equation" r:id="rId3" imgW="5574960" imgH="1917360" progId="Equation.DSMT4">
                  <p:embed/>
                </p:oleObj>
              </mc:Choice>
              <mc:Fallback>
                <p:oleObj name="Equation" r:id="rId3" imgW="557496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31" y="3874436"/>
                        <a:ext cx="7556500" cy="2602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02/21/2018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505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analysis of electromagnetic fields and sources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08684" y="0"/>
            <a:ext cx="5373116" cy="3352800"/>
            <a:chOff x="650198" y="757535"/>
            <a:chExt cx="7618518" cy="488126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0003996"/>
                </p:ext>
              </p:extLst>
            </p:nvPr>
          </p:nvGraphicFramePr>
          <p:xfrm>
            <a:off x="650198" y="2133600"/>
            <a:ext cx="7618518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7" name="数式" r:id="rId5" imgW="2819160" imgH="1295280" progId="Equation.3">
                    <p:embed/>
                  </p:oleObj>
                </mc:Choice>
                <mc:Fallback>
                  <p:oleObj name="数式" r:id="rId5" imgW="2819160" imgH="1295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198" y="2133600"/>
                          <a:ext cx="7618518" cy="350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665438" y="757535"/>
              <a:ext cx="69749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lt"/>
                </a:rPr>
                <a:t>Maxwell’s equations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9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14537</TotalTime>
  <Words>630</Words>
  <Application>Microsoft Office PowerPoint</Application>
  <PresentationFormat>On-screen Show (4:3)</PresentationFormat>
  <Paragraphs>123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Office Theme</vt:lpstr>
      <vt:lpstr>Equation</vt:lpstr>
      <vt:lpstr>MathType 6.0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853</cp:revision>
  <cp:lastPrinted>2018-02-21T15:00:54Z</cp:lastPrinted>
  <dcterms:created xsi:type="dcterms:W3CDTF">2012-01-10T18:32:24Z</dcterms:created>
  <dcterms:modified xsi:type="dcterms:W3CDTF">2018-02-21T15:01:05Z</dcterms:modified>
</cp:coreProperties>
</file>