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96" r:id="rId2"/>
    <p:sldId id="400" r:id="rId3"/>
    <p:sldId id="354" r:id="rId4"/>
    <p:sldId id="396" r:id="rId5"/>
    <p:sldId id="399" r:id="rId6"/>
    <p:sldId id="397" r:id="rId7"/>
    <p:sldId id="376" r:id="rId8"/>
    <p:sldId id="377" r:id="rId9"/>
    <p:sldId id="393" r:id="rId10"/>
    <p:sldId id="378" r:id="rId11"/>
    <p:sldId id="394" r:id="rId12"/>
    <p:sldId id="380" r:id="rId13"/>
    <p:sldId id="395" r:id="rId14"/>
    <p:sldId id="392" r:id="rId15"/>
    <p:sldId id="381" r:id="rId16"/>
    <p:sldId id="382" r:id="rId17"/>
    <p:sldId id="383" r:id="rId18"/>
    <p:sldId id="384" r:id="rId19"/>
    <p:sldId id="385" r:id="rId20"/>
    <p:sldId id="386" r:id="rId21"/>
    <p:sldId id="387" r:id="rId22"/>
    <p:sldId id="388" r:id="rId23"/>
    <p:sldId id="389" r:id="rId24"/>
    <p:sldId id="390" r:id="rId25"/>
    <p:sldId id="391" r:id="rId2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72" d="100"/>
          <a:sy n="72" d="100"/>
        </p:scale>
        <p:origin x="56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25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29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3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6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6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807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01/31/2018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01/31/2018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01/31/2018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01/31/2018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01/31/2018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01/31/2018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01/31/2018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01/31/2018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01/31/2018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01/31/2018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01/31/2018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01/31/2018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712  Spring 2018 -- Lecture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4.png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8.png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2.png"/><Relationship Id="rId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0.bin"/><Relationship Id="rId4" Type="http://schemas.openxmlformats.org/officeDocument/2006/relationships/hyperlink" Target="http://www.uic.edu/classes/eecs/eecs520/textbook/node32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01/31/2018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7200"/>
            <a:ext cx="8458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712 Electrodynamics</a:t>
            </a:r>
          </a:p>
          <a:p>
            <a:pPr algn="ctr"/>
            <a:r>
              <a:rPr lang="en-US" sz="3200" b="1" dirty="0" smtClean="0"/>
              <a:t>9-9:50 AM  MWF  Olin 105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7: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Start reading Chapter 3</a:t>
            </a:r>
          </a:p>
          <a:p>
            <a:pPr marL="914400" lvl="3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Solution of Poisson/Laplace </a:t>
            </a:r>
            <a:r>
              <a:rPr lang="en-US" sz="3200" b="1" smtClean="0">
                <a:solidFill>
                  <a:schemeClr val="folHlink"/>
                </a:solidFill>
              </a:rPr>
              <a:t>equation </a:t>
            </a:r>
            <a:r>
              <a:rPr lang="en-US" sz="3200" b="1" smtClean="0">
                <a:solidFill>
                  <a:schemeClr val="folHlink"/>
                </a:solidFill>
              </a:rPr>
              <a:t>for </a:t>
            </a:r>
            <a:r>
              <a:rPr lang="en-US" sz="3200" b="1" dirty="0" smtClean="0">
                <a:solidFill>
                  <a:schemeClr val="folHlink"/>
                </a:solidFill>
              </a:rPr>
              <a:t>special geometries – </a:t>
            </a:r>
          </a:p>
          <a:p>
            <a:pPr marL="1885950" lvl="4" indent="-514350">
              <a:spcBef>
                <a:spcPct val="50000"/>
              </a:spcBef>
              <a:buFont typeface="+mj-lt"/>
              <a:buAutoNum type="alphaUcPeriod"/>
            </a:pPr>
            <a:r>
              <a:rPr lang="en-US" sz="3200" b="1" dirty="0" smtClean="0">
                <a:solidFill>
                  <a:schemeClr val="folHlink"/>
                </a:solidFill>
              </a:rPr>
              <a:t>Cylindrical</a:t>
            </a:r>
          </a:p>
          <a:p>
            <a:pPr marL="1885950" lvl="4" indent="-514350">
              <a:spcBef>
                <a:spcPct val="50000"/>
              </a:spcBef>
              <a:buFont typeface="+mj-lt"/>
              <a:buAutoNum type="alphaUcPeriod"/>
            </a:pPr>
            <a:r>
              <a:rPr lang="en-US" sz="3200" b="1" dirty="0" smtClean="0">
                <a:solidFill>
                  <a:schemeClr val="folHlink"/>
                </a:solidFill>
              </a:rPr>
              <a:t>Spherical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01/31/2018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Solutions of Laplace equation inside cylindrical shape</a:t>
            </a:r>
          </a:p>
          <a:p>
            <a:r>
              <a:rPr lang="en-US" sz="2400" dirty="0" smtClean="0">
                <a:latin typeface="+mj-lt"/>
              </a:rPr>
              <a:t>Example with non-trivial boundary value at </a:t>
            </a:r>
            <a:r>
              <a:rPr lang="en-US" sz="2400" i="1" dirty="0" smtClean="0">
                <a:latin typeface="+mj-lt"/>
              </a:rPr>
              <a:t>z=L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354852"/>
              </p:ext>
            </p:extLst>
          </p:nvPr>
        </p:nvGraphicFramePr>
        <p:xfrm>
          <a:off x="2133600" y="1641475"/>
          <a:ext cx="6938963" cy="271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9" name="数式" r:id="rId3" imgW="3251160" imgH="1269720" progId="Equation.3">
                  <p:embed/>
                </p:oleObj>
              </mc:Choice>
              <mc:Fallback>
                <p:oleObj name="数式" r:id="rId3" imgW="3251160" imgH="1269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641475"/>
                        <a:ext cx="6938963" cy="2716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n 6"/>
          <p:cNvSpPr/>
          <p:nvPr/>
        </p:nvSpPr>
        <p:spPr>
          <a:xfrm>
            <a:off x="609600" y="1676400"/>
            <a:ext cx="1066800" cy="2438400"/>
          </a:xfrm>
          <a:prstGeom prst="can">
            <a:avLst>
              <a:gd name="adj" fmla="val 5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9600" y="1676400"/>
            <a:ext cx="1066800" cy="609600"/>
          </a:xfrm>
          <a:prstGeom prst="ellipse">
            <a:avLst/>
          </a:prstGeom>
          <a:solidFill>
            <a:srgbClr val="DA32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143000" y="1981200"/>
            <a:ext cx="1295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33" name="Picture 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4267200"/>
            <a:ext cx="62103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95800" y="5867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/>
              <a:t>k</a:t>
            </a:r>
            <a:r>
              <a:rPr lang="en-US" sz="2400" dirty="0" err="1" smtClean="0">
                <a:latin typeface="Symbol" pitchFamily="18" charset="2"/>
              </a:rPr>
              <a:t>r</a:t>
            </a:r>
            <a:endParaRPr lang="en-US" sz="2400" dirty="0" smtClean="0">
              <a:latin typeface="Symbol" pitchFamily="18" charset="2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510878"/>
              </p:ext>
            </p:extLst>
          </p:nvPr>
        </p:nvGraphicFramePr>
        <p:xfrm>
          <a:off x="592352" y="4800600"/>
          <a:ext cx="10572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0" name="数式" r:id="rId6" imgW="495000" imgH="228600" progId="Equation.3">
                  <p:embed/>
                </p:oleObj>
              </mc:Choice>
              <mc:Fallback>
                <p:oleObj name="数式" r:id="rId6" imgW="4950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352" y="4800600"/>
                        <a:ext cx="105727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057400" y="4343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j-lt"/>
              </a:rPr>
              <a:t>m=0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4724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j-lt"/>
              </a:rPr>
              <a:t>m=1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0" y="5029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j-lt"/>
              </a:rPr>
              <a:t>m=2</a:t>
            </a:r>
          </a:p>
        </p:txBody>
      </p:sp>
    </p:spTree>
    <p:extLst>
      <p:ext uri="{BB962C8B-B14F-4D97-AF65-F5344CB8AC3E}">
        <p14:creationId xmlns:p14="http://schemas.microsoft.com/office/powerpoint/2010/main" val="14478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01/31/2018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210577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Solutions of Laplace equation inside cylindrical shape</a:t>
            </a:r>
          </a:p>
          <a:p>
            <a:r>
              <a:rPr lang="en-US" sz="2400" dirty="0" smtClean="0">
                <a:latin typeface="+mj-lt"/>
              </a:rPr>
              <a:t>Example with non-trivial boundary value at </a:t>
            </a:r>
            <a:r>
              <a:rPr lang="en-US" sz="2400" i="1" dirty="0" smtClean="0">
                <a:latin typeface="+mj-lt"/>
              </a:rPr>
              <a:t>z=L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555362"/>
              </p:ext>
            </p:extLst>
          </p:nvPr>
        </p:nvGraphicFramePr>
        <p:xfrm>
          <a:off x="1882959" y="1828800"/>
          <a:ext cx="6970528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1" name="Equation" r:id="rId3" imgW="5016240" imgH="2920680" progId="Equation.DSMT4">
                  <p:embed/>
                </p:oleObj>
              </mc:Choice>
              <mc:Fallback>
                <p:oleObj name="Equation" r:id="rId3" imgW="5016240" imgH="2920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959" y="1828800"/>
                        <a:ext cx="6970528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n 6"/>
          <p:cNvSpPr/>
          <p:nvPr/>
        </p:nvSpPr>
        <p:spPr>
          <a:xfrm>
            <a:off x="609600" y="1676400"/>
            <a:ext cx="1066800" cy="2438400"/>
          </a:xfrm>
          <a:prstGeom prst="can">
            <a:avLst>
              <a:gd name="adj" fmla="val 5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9600" y="1676400"/>
            <a:ext cx="1066800" cy="609600"/>
          </a:xfrm>
          <a:prstGeom prst="ellipse">
            <a:avLst/>
          </a:prstGeom>
          <a:solidFill>
            <a:srgbClr val="DA32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143000" y="1981200"/>
            <a:ext cx="1295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71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01/31/2018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091961"/>
              </p:ext>
            </p:extLst>
          </p:nvPr>
        </p:nvGraphicFramePr>
        <p:xfrm>
          <a:off x="2209800" y="1442243"/>
          <a:ext cx="6858000" cy="290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7" name="数式" r:id="rId3" imgW="3213000" imgH="1358640" progId="Equation.3">
                  <p:embed/>
                </p:oleObj>
              </mc:Choice>
              <mc:Fallback>
                <p:oleObj name="数式" r:id="rId3" imgW="3213000" imgH="1358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442243"/>
                        <a:ext cx="6858000" cy="290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n 6"/>
          <p:cNvSpPr/>
          <p:nvPr/>
        </p:nvSpPr>
        <p:spPr>
          <a:xfrm>
            <a:off x="609600" y="1676400"/>
            <a:ext cx="1066800" cy="2438400"/>
          </a:xfrm>
          <a:prstGeom prst="can">
            <a:avLst>
              <a:gd name="adj" fmla="val 55000"/>
            </a:avLst>
          </a:prstGeom>
          <a:solidFill>
            <a:srgbClr val="DA32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9600" y="1676400"/>
            <a:ext cx="1066800" cy="6096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371600" y="1676400"/>
            <a:ext cx="914400" cy="1219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72298" y="2286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Solutions of Laplace equation inside cylindrical shape</a:t>
            </a:r>
          </a:p>
          <a:p>
            <a:r>
              <a:rPr lang="en-US" sz="2400" dirty="0" smtClean="0">
                <a:latin typeface="+mj-lt"/>
              </a:rPr>
              <a:t>Example with non-trivial boundary value at </a:t>
            </a:r>
            <a:r>
              <a:rPr lang="en-US" sz="2400" i="1" dirty="0" smtClean="0">
                <a:latin typeface="Symbol" pitchFamily="18" charset="2"/>
              </a:rPr>
              <a:t>r</a:t>
            </a:r>
            <a:r>
              <a:rPr lang="en-US" sz="2400" i="1" dirty="0" smtClean="0">
                <a:latin typeface="+mj-lt"/>
              </a:rPr>
              <a:t>=a</a:t>
            </a:r>
            <a:endParaRPr lang="en-US" sz="2400" dirty="0"/>
          </a:p>
        </p:txBody>
      </p:sp>
      <p:pic>
        <p:nvPicPr>
          <p:cNvPr id="14381" name="Picture 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4114800"/>
            <a:ext cx="6515100" cy="211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95837" y="6019800"/>
            <a:ext cx="538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k</a:t>
            </a:r>
            <a:r>
              <a:rPr lang="en-US" sz="2400" i="1" dirty="0" err="1" smtClean="0">
                <a:latin typeface="Symbol" pitchFamily="18" charset="2"/>
              </a:rPr>
              <a:t>r</a:t>
            </a:r>
            <a:endParaRPr lang="en-US" sz="2400" i="1" dirty="0" smtClean="0">
              <a:latin typeface="+mj-lt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511553"/>
              </p:ext>
            </p:extLst>
          </p:nvPr>
        </p:nvGraphicFramePr>
        <p:xfrm>
          <a:off x="749300" y="4800600"/>
          <a:ext cx="10033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8" name="数式" r:id="rId6" imgW="469800" imgH="228600" progId="Equation.3">
                  <p:embed/>
                </p:oleObj>
              </mc:Choice>
              <mc:Fallback>
                <p:oleObj name="数式" r:id="rId6" imgW="46980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4800600"/>
                        <a:ext cx="100330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057400" y="50408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j-lt"/>
              </a:rPr>
              <a:t>m=0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92445" y="54980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j-lt"/>
              </a:rPr>
              <a:t>m=1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67400" y="5410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j-lt"/>
              </a:rPr>
              <a:t>m=2</a:t>
            </a:r>
          </a:p>
        </p:txBody>
      </p:sp>
    </p:spTree>
    <p:extLst>
      <p:ext uri="{BB962C8B-B14F-4D97-AF65-F5344CB8AC3E}">
        <p14:creationId xmlns:p14="http://schemas.microsoft.com/office/powerpoint/2010/main" val="178812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01/31/2018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276308"/>
              </p:ext>
            </p:extLst>
          </p:nvPr>
        </p:nvGraphicFramePr>
        <p:xfrm>
          <a:off x="1981200" y="1513564"/>
          <a:ext cx="7034033" cy="4388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6" name="Equation" r:id="rId3" imgW="4914720" imgH="3060360" progId="Equation.DSMT4">
                  <p:embed/>
                </p:oleObj>
              </mc:Choice>
              <mc:Fallback>
                <p:oleObj name="Equation" r:id="rId3" imgW="4914720" imgH="3060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513564"/>
                        <a:ext cx="7034033" cy="43888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n 6"/>
          <p:cNvSpPr/>
          <p:nvPr/>
        </p:nvSpPr>
        <p:spPr>
          <a:xfrm>
            <a:off x="609600" y="1676400"/>
            <a:ext cx="1066800" cy="2438400"/>
          </a:xfrm>
          <a:prstGeom prst="can">
            <a:avLst>
              <a:gd name="adj" fmla="val 55000"/>
            </a:avLst>
          </a:prstGeom>
          <a:solidFill>
            <a:srgbClr val="DA32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9600" y="1676400"/>
            <a:ext cx="1066800" cy="6096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371600" y="1676400"/>
            <a:ext cx="914400" cy="1219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72298" y="2286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Solutions of Laplace equation inside cylindrical shape</a:t>
            </a:r>
          </a:p>
          <a:p>
            <a:r>
              <a:rPr lang="en-US" sz="2400" dirty="0" smtClean="0">
                <a:latin typeface="+mj-lt"/>
              </a:rPr>
              <a:t>Example with non-trivial boundary value at </a:t>
            </a:r>
            <a:r>
              <a:rPr lang="en-US" sz="2400" i="1" dirty="0" smtClean="0">
                <a:latin typeface="Symbol" pitchFamily="18" charset="2"/>
              </a:rPr>
              <a:t>r</a:t>
            </a:r>
            <a:r>
              <a:rPr lang="en-US" sz="2400" i="1" dirty="0" smtClean="0">
                <a:latin typeface="+mj-lt"/>
              </a:rPr>
              <a:t>=a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96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01/31/2018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Green’s function for </a:t>
            </a:r>
            <a:r>
              <a:rPr lang="en-US" sz="2400" dirty="0" err="1" smtClean="0">
                <a:latin typeface="+mj-lt"/>
              </a:rPr>
              <a:t>Dirchelet</a:t>
            </a:r>
            <a:r>
              <a:rPr lang="en-US" sz="2400" dirty="0" smtClean="0">
                <a:latin typeface="+mj-lt"/>
              </a:rPr>
              <a:t> boundary value inside </a:t>
            </a:r>
            <a:r>
              <a:rPr lang="en-US" sz="2400" dirty="0" err="1" smtClean="0">
                <a:latin typeface="+mj-lt"/>
              </a:rPr>
              <a:t>cylindar</a:t>
            </a:r>
            <a:r>
              <a:rPr lang="en-US" sz="2400" dirty="0" smtClean="0">
                <a:latin typeface="+mj-lt"/>
              </a:rPr>
              <a:t>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420059"/>
              </p:ext>
            </p:extLst>
          </p:nvPr>
        </p:nvGraphicFramePr>
        <p:xfrm>
          <a:off x="1295400" y="1676400"/>
          <a:ext cx="7766050" cy="4254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1" name="数式" r:id="rId3" imgW="4228920" imgH="2311200" progId="Equation.3">
                  <p:embed/>
                </p:oleObj>
              </mc:Choice>
              <mc:Fallback>
                <p:oleObj name="数式" r:id="rId3" imgW="4228920" imgH="23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76400"/>
                        <a:ext cx="7766050" cy="42549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52400" y="1676400"/>
            <a:ext cx="1066800" cy="2438400"/>
            <a:chOff x="609600" y="1676400"/>
            <a:chExt cx="1066800" cy="2438400"/>
          </a:xfrm>
        </p:grpSpPr>
        <p:sp>
          <p:nvSpPr>
            <p:cNvPr id="7" name="Can 6"/>
            <p:cNvSpPr/>
            <p:nvPr/>
          </p:nvSpPr>
          <p:spPr>
            <a:xfrm>
              <a:off x="609600" y="1676400"/>
              <a:ext cx="1066800" cy="2438400"/>
            </a:xfrm>
            <a:prstGeom prst="can">
              <a:avLst>
                <a:gd name="adj" fmla="val 5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09600" y="1676400"/>
              <a:ext cx="1066800" cy="609600"/>
            </a:xfrm>
            <a:prstGeom prst="ellipse">
              <a:avLst/>
            </a:prstGeom>
            <a:solidFill>
              <a:srgbClr val="DA32A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 flipH="1">
            <a:off x="1143000" y="1981200"/>
            <a:ext cx="1295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87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01/31/2018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8620" y="86975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Comments on cylindrical Bessel functions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149081"/>
              </p:ext>
            </p:extLst>
          </p:nvPr>
        </p:nvGraphicFramePr>
        <p:xfrm>
          <a:off x="968375" y="563563"/>
          <a:ext cx="6153150" cy="214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0" name="数式" r:id="rId3" imgW="2882880" imgH="1002960" progId="Equation.3">
                  <p:embed/>
                </p:oleObj>
              </mc:Choice>
              <mc:Fallback>
                <p:oleObj name="数式" r:id="rId3" imgW="2882880" imgH="10029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75" y="563563"/>
                        <a:ext cx="6153150" cy="214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2660"/>
            <a:ext cx="9144000" cy="34119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7000" y="31242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m=0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9400" y="51009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 smtClean="0">
                <a:latin typeface="+mj-lt"/>
              </a:rPr>
              <a:t>0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85900" y="358586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K</a:t>
            </a:r>
            <a:r>
              <a:rPr lang="en-US" sz="2400" i="1" baseline="-25000" dirty="0" smtClean="0">
                <a:latin typeface="+mj-lt"/>
              </a:rPr>
              <a:t>0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9500" y="3733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I</a:t>
            </a:r>
            <a:r>
              <a:rPr lang="en-US" sz="2400" i="1" baseline="-25000" dirty="0" smtClean="0">
                <a:latin typeface="+mj-lt"/>
              </a:rPr>
              <a:t>0</a:t>
            </a:r>
            <a:r>
              <a:rPr lang="en-US" sz="2400" i="1" dirty="0" smtClean="0">
                <a:latin typeface="+mj-lt"/>
              </a:rPr>
              <a:t>/50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0" y="5257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N</a:t>
            </a:r>
            <a:r>
              <a:rPr lang="en-US" sz="2400" i="1" baseline="-25000" dirty="0" smtClean="0">
                <a:latin typeface="+mj-lt"/>
              </a:rPr>
              <a:t>0</a:t>
            </a:r>
            <a:endParaRPr lang="en-US" sz="2400" i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136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01/31/2018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-76200" y="2766613"/>
            <a:ext cx="9296400" cy="3405587"/>
            <a:chOff x="0" y="1726206"/>
            <a:chExt cx="9296400" cy="340558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26206"/>
              <a:ext cx="9144000" cy="3405587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2133600" y="2057400"/>
              <a:ext cx="7162800" cy="2438400"/>
              <a:chOff x="2133600" y="1905000"/>
              <a:chExt cx="7162800" cy="2438400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477000" y="1981200"/>
                <a:ext cx="990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latin typeface="+mj-lt"/>
                  </a:rPr>
                  <a:t>m=1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620000" y="3729335"/>
                <a:ext cx="990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latin typeface="+mj-lt"/>
                  </a:rPr>
                  <a:t>J</a:t>
                </a:r>
                <a:r>
                  <a:rPr lang="en-US" sz="2400" i="1" baseline="-25000" dirty="0" smtClean="0">
                    <a:latin typeface="+mj-lt"/>
                  </a:rPr>
                  <a:t>1</a:t>
                </a:r>
                <a:endParaRPr lang="en-US" sz="2400" i="1" dirty="0" smtClean="0">
                  <a:latin typeface="+mj-lt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429000" y="3881735"/>
                <a:ext cx="990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latin typeface="+mj-lt"/>
                  </a:rPr>
                  <a:t>N</a:t>
                </a:r>
                <a:r>
                  <a:rPr lang="en-US" sz="2400" i="1" baseline="-25000" dirty="0" smtClean="0">
                    <a:latin typeface="+mj-lt"/>
                  </a:rPr>
                  <a:t>1</a:t>
                </a:r>
                <a:endParaRPr lang="en-US" sz="2400" i="1" dirty="0" smtClean="0">
                  <a:latin typeface="+mj-lt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133600" y="1905000"/>
                <a:ext cx="990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latin typeface="+mj-lt"/>
                  </a:rPr>
                  <a:t>K</a:t>
                </a:r>
                <a:r>
                  <a:rPr lang="en-US" sz="2400" i="1" baseline="-25000" dirty="0" smtClean="0">
                    <a:latin typeface="+mj-lt"/>
                  </a:rPr>
                  <a:t>1</a:t>
                </a:r>
                <a:endParaRPr lang="en-US" sz="2400" i="1" dirty="0" smtClean="0">
                  <a:latin typeface="+mj-lt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8305800" y="2281535"/>
                <a:ext cx="990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latin typeface="+mj-lt"/>
                  </a:rPr>
                  <a:t>I</a:t>
                </a:r>
                <a:r>
                  <a:rPr lang="en-US" sz="2400" i="1" baseline="-25000" dirty="0" smtClean="0">
                    <a:latin typeface="+mj-lt"/>
                  </a:rPr>
                  <a:t>1</a:t>
                </a:r>
                <a:r>
                  <a:rPr lang="en-US" sz="2400" i="1" dirty="0" smtClean="0">
                    <a:latin typeface="+mj-lt"/>
                  </a:rPr>
                  <a:t>/50</a:t>
                </a: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388620" y="86975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Comments on cylindrical Bessel functions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993574"/>
              </p:ext>
            </p:extLst>
          </p:nvPr>
        </p:nvGraphicFramePr>
        <p:xfrm>
          <a:off x="968375" y="563563"/>
          <a:ext cx="6153150" cy="214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9" name="数式" r:id="rId4" imgW="2882880" imgH="1002960" progId="Equation.3">
                  <p:embed/>
                </p:oleObj>
              </mc:Choice>
              <mc:Fallback>
                <p:oleObj name="数式" r:id="rId4" imgW="2882880" imgH="1002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75" y="563563"/>
                        <a:ext cx="6153150" cy="214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667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01/31/2018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81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useful identities involving cylindrical Bessel functions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058241"/>
              </p:ext>
            </p:extLst>
          </p:nvPr>
        </p:nvGraphicFramePr>
        <p:xfrm>
          <a:off x="244929" y="1752600"/>
          <a:ext cx="8458200" cy="2852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5" name="Equation" r:id="rId3" imgW="6375240" imgH="2145960" progId="Equation.DSMT4">
                  <p:embed/>
                </p:oleObj>
              </mc:Choice>
              <mc:Fallback>
                <p:oleObj name="Equation" r:id="rId3" imgW="6375240" imgH="2145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929" y="1752600"/>
                        <a:ext cx="8458200" cy="28529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634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01/31/2018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2122" y="2286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Poisson and Laplace equation in spherical polar coordinates</a:t>
            </a:r>
          </a:p>
        </p:txBody>
      </p:sp>
      <p:pic>
        <p:nvPicPr>
          <p:cNvPr id="18434" name="Picture 2" descr="\begin{figure}&#10;\begin{center}&#10;\mbox{}&#10;\centerline{\psfig{figure=appendix/spherical_polar_coordinates.eps,height=6cm}}&#10;\end{center}\end{figure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038999"/>
            <a:ext cx="554355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6092795"/>
            <a:ext cx="502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  <a:hlinkClick r:id="rId4"/>
              </a:rPr>
              <a:t>http://www.uic.edu/classes/eecs/eecs520/textbook/node32.html</a:t>
            </a:r>
            <a:endParaRPr lang="en-US" sz="1200" dirty="0" smtClean="0">
              <a:latin typeface="+mj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912589"/>
              </p:ext>
            </p:extLst>
          </p:nvPr>
        </p:nvGraphicFramePr>
        <p:xfrm>
          <a:off x="5029200" y="2215337"/>
          <a:ext cx="2114550" cy="135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7" name="数式" r:id="rId5" imgW="990360" imgH="634680" progId="Equation.3">
                  <p:embed/>
                </p:oleObj>
              </mc:Choice>
              <mc:Fallback>
                <p:oleObj name="数式" r:id="rId5" imgW="990360" imgH="6346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215337"/>
                        <a:ext cx="2114550" cy="1357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393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01/31/2018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573234"/>
              </p:ext>
            </p:extLst>
          </p:nvPr>
        </p:nvGraphicFramePr>
        <p:xfrm>
          <a:off x="457200" y="1371600"/>
          <a:ext cx="8024813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1" name="数式" r:id="rId3" imgW="3759120" imgH="1765080" progId="Equation.3">
                  <p:embed/>
                </p:oleObj>
              </mc:Choice>
              <mc:Fallback>
                <p:oleObj name="数式" r:id="rId3" imgW="3759120" imgH="17650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8024813" cy="377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2122" y="2286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Poisson and Laplace equation in spherical polar coordinates -- continued</a:t>
            </a:r>
          </a:p>
        </p:txBody>
      </p:sp>
    </p:spTree>
    <p:extLst>
      <p:ext uri="{BB962C8B-B14F-4D97-AF65-F5344CB8AC3E}">
        <p14:creationId xmlns:p14="http://schemas.microsoft.com/office/powerpoint/2010/main" val="241399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01/31/2018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5250"/>
            <a:ext cx="9144000" cy="490749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096000" y="2133600"/>
            <a:ext cx="2895600" cy="1752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01/31/2018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286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Properties of spherical harmonic functions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33824"/>
              </p:ext>
            </p:extLst>
          </p:nvPr>
        </p:nvGraphicFramePr>
        <p:xfrm>
          <a:off x="98425" y="1600200"/>
          <a:ext cx="8969375" cy="380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5" name="数式" r:id="rId3" imgW="4381200" imgH="1854000" progId="Equation.3">
                  <p:embed/>
                </p:oleObj>
              </mc:Choice>
              <mc:Fallback>
                <p:oleObj name="数式" r:id="rId3" imgW="4381200" imgH="185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" y="1600200"/>
                        <a:ext cx="8969375" cy="380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999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01/31/2018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810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Useful identity: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831250"/>
              </p:ext>
            </p:extLst>
          </p:nvPr>
        </p:nvGraphicFramePr>
        <p:xfrm>
          <a:off x="152400" y="1295400"/>
          <a:ext cx="8785469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9" name="数式" r:id="rId3" imgW="2425680" imgH="482400" progId="Equation.3">
                  <p:embed/>
                </p:oleObj>
              </mc:Choice>
              <mc:Fallback>
                <p:oleObj name="数式" r:id="rId3" imgW="2425680" imgH="482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295400"/>
                        <a:ext cx="8785469" cy="17526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49333"/>
              </p:ext>
            </p:extLst>
          </p:nvPr>
        </p:nvGraphicFramePr>
        <p:xfrm>
          <a:off x="139700" y="3090863"/>
          <a:ext cx="7043738" cy="291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0" name="数式" r:id="rId5" imgW="3441600" imgH="1422360" progId="Equation.3">
                  <p:embed/>
                </p:oleObj>
              </mc:Choice>
              <mc:Fallback>
                <p:oleObj name="数式" r:id="rId5" imgW="3441600" imgH="14223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" y="3090863"/>
                        <a:ext cx="7043738" cy="291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129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01/31/2018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835936"/>
              </p:ext>
            </p:extLst>
          </p:nvPr>
        </p:nvGraphicFramePr>
        <p:xfrm>
          <a:off x="627062" y="1309688"/>
          <a:ext cx="7069138" cy="440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0" name="数式" r:id="rId3" imgW="3454200" imgH="2145960" progId="Equation.3">
                  <p:embed/>
                </p:oleObj>
              </mc:Choice>
              <mc:Fallback>
                <p:oleObj name="数式" r:id="rId3" imgW="3454200" imgH="21459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062" y="1309688"/>
                        <a:ext cx="7069138" cy="440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79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01/31/2018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3992" y="172352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Useful identity: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444972"/>
              </p:ext>
            </p:extLst>
          </p:nvPr>
        </p:nvGraphicFramePr>
        <p:xfrm>
          <a:off x="762000" y="609600"/>
          <a:ext cx="8077200" cy="1611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1" name="数式" r:id="rId3" imgW="2425680" imgH="482400" progId="Equation.3">
                  <p:embed/>
                </p:oleObj>
              </mc:Choice>
              <mc:Fallback>
                <p:oleObj name="数式" r:id="rId3" imgW="24256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09600"/>
                        <a:ext cx="8077200" cy="161130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865686"/>
              </p:ext>
            </p:extLst>
          </p:nvPr>
        </p:nvGraphicFramePr>
        <p:xfrm>
          <a:off x="476250" y="2286000"/>
          <a:ext cx="6369050" cy="442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2" name="数式" r:id="rId5" imgW="3111480" imgH="2158920" progId="Equation.3">
                  <p:embed/>
                </p:oleObj>
              </mc:Choice>
              <mc:Fallback>
                <p:oleObj name="数式" r:id="rId5" imgW="3111480" imgH="2158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2286000"/>
                        <a:ext cx="6369050" cy="442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987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01/31/2018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661903"/>
              </p:ext>
            </p:extLst>
          </p:nvPr>
        </p:nvGraphicFramePr>
        <p:xfrm>
          <a:off x="1066800" y="2451100"/>
          <a:ext cx="4445000" cy="364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6" name="数式" r:id="rId3" imgW="2171520" imgH="1777680" progId="Equation.3">
                  <p:embed/>
                </p:oleObj>
              </mc:Choice>
              <mc:Fallback>
                <p:oleObj name="数式" r:id="rId3" imgW="2171520" imgH="17776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451100"/>
                        <a:ext cx="4445000" cy="364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3992" y="172352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Useful identity: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107822"/>
              </p:ext>
            </p:extLst>
          </p:nvPr>
        </p:nvGraphicFramePr>
        <p:xfrm>
          <a:off x="762000" y="609600"/>
          <a:ext cx="8077200" cy="1611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7" name="数式" r:id="rId5" imgW="2425680" imgH="482400" progId="Equation.3">
                  <p:embed/>
                </p:oleObj>
              </mc:Choice>
              <mc:Fallback>
                <p:oleObj name="数式" r:id="rId5" imgW="24256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09600"/>
                        <a:ext cx="8077200" cy="161130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915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01/31/2018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spherical harmonic functions: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624877"/>
              </p:ext>
            </p:extLst>
          </p:nvPr>
        </p:nvGraphicFramePr>
        <p:xfrm>
          <a:off x="1312863" y="762000"/>
          <a:ext cx="3951287" cy="557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9" name="数式" r:id="rId3" imgW="1930320" imgH="2717640" progId="Equation.3">
                  <p:embed/>
                </p:oleObj>
              </mc:Choice>
              <mc:Fallback>
                <p:oleObj name="数式" r:id="rId3" imgW="1930320" imgH="2717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863" y="762000"/>
                        <a:ext cx="3951287" cy="557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063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0940"/>
            <a:ext cx="9144000" cy="489612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01/31/2018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4495800"/>
            <a:ext cx="8839200" cy="228600"/>
          </a:xfrm>
          <a:prstGeom prst="rect">
            <a:avLst/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01/31/2018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84802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Solution of the Poisson/Laplace equation in various geometries --  cylindrical geometry with no </a:t>
            </a:r>
            <a:r>
              <a:rPr lang="en-US" sz="2400" i="1" dirty="0" smtClean="0">
                <a:latin typeface="+mj-lt"/>
              </a:rPr>
              <a:t>z</a:t>
            </a:r>
            <a:r>
              <a:rPr lang="en-US" sz="2400" dirty="0" smtClean="0">
                <a:latin typeface="+mj-lt"/>
              </a:rPr>
              <a:t>-dependence (infinitely long wire, for example):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4800" y="1981200"/>
            <a:ext cx="1676400" cy="4267200"/>
            <a:chOff x="2590800" y="2286000"/>
            <a:chExt cx="1676400" cy="4267200"/>
          </a:xfrm>
        </p:grpSpPr>
        <p:sp>
          <p:nvSpPr>
            <p:cNvPr id="7" name="Can 6"/>
            <p:cNvSpPr/>
            <p:nvPr/>
          </p:nvSpPr>
          <p:spPr>
            <a:xfrm>
              <a:off x="2590800" y="2286000"/>
              <a:ext cx="1181100" cy="4267200"/>
            </a:xfrm>
            <a:prstGeom prst="can">
              <a:avLst>
                <a:gd name="adj" fmla="val 84480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3181350" y="2819400"/>
              <a:ext cx="40005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3181350" y="2438400"/>
              <a:ext cx="400050" cy="381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200400" y="2738735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Symbol" pitchFamily="18" charset="2"/>
                </a:rPr>
                <a:t>r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52800" y="2372975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f</a:t>
              </a:r>
              <a:endParaRPr lang="en-US" sz="2400" b="1" dirty="0" smtClean="0">
                <a:latin typeface="Symbol" pitchFamily="18" charset="2"/>
              </a:endParaRPr>
            </a:p>
          </p:txBody>
        </p:sp>
      </p:grp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225942"/>
              </p:ext>
            </p:extLst>
          </p:nvPr>
        </p:nvGraphicFramePr>
        <p:xfrm>
          <a:off x="1447800" y="1625228"/>
          <a:ext cx="7672387" cy="439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2" name="Equation" r:id="rId3" imgW="3593880" imgH="2057400" progId="Equation.DSMT4">
                  <p:embed/>
                </p:oleObj>
              </mc:Choice>
              <mc:Fallback>
                <p:oleObj name="Equation" r:id="rId3" imgW="3593880" imgH="2057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625228"/>
                        <a:ext cx="7672387" cy="439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8520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066742"/>
              </p:ext>
            </p:extLst>
          </p:nvPr>
        </p:nvGraphicFramePr>
        <p:xfrm>
          <a:off x="1676400" y="4532940"/>
          <a:ext cx="7543432" cy="1631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0" name="Equation" r:id="rId3" imgW="5537160" imgH="1282680" progId="Equation.DSMT4">
                  <p:embed/>
                </p:oleObj>
              </mc:Choice>
              <mc:Fallback>
                <p:oleObj name="Equation" r:id="rId3" imgW="5537160" imgH="1282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532940"/>
                        <a:ext cx="7543432" cy="16319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01/31/2018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04800" y="1981200"/>
            <a:ext cx="1676400" cy="4267200"/>
            <a:chOff x="2590800" y="2286000"/>
            <a:chExt cx="1676400" cy="4267200"/>
          </a:xfrm>
        </p:grpSpPr>
        <p:sp>
          <p:nvSpPr>
            <p:cNvPr id="6" name="Can 5"/>
            <p:cNvSpPr/>
            <p:nvPr/>
          </p:nvSpPr>
          <p:spPr>
            <a:xfrm>
              <a:off x="2590800" y="2286000"/>
              <a:ext cx="1181100" cy="4267200"/>
            </a:xfrm>
            <a:prstGeom prst="can">
              <a:avLst>
                <a:gd name="adj" fmla="val 84480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3181350" y="2819400"/>
              <a:ext cx="40005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3181350" y="2438400"/>
              <a:ext cx="400050" cy="381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200400" y="2738735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Symbol" pitchFamily="18" charset="2"/>
                </a:rPr>
                <a:t>r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52800" y="2372975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f</a:t>
              </a:r>
              <a:endParaRPr lang="en-US" sz="2400" b="1" dirty="0" smtClean="0">
                <a:latin typeface="Symbol" pitchFamily="18" charset="2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04800" y="1524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Cylindrical coordinates with trivial </a:t>
            </a:r>
            <a:r>
              <a:rPr lang="en-US" sz="2400" i="1" dirty="0" smtClean="0">
                <a:latin typeface="+mj-lt"/>
              </a:rPr>
              <a:t>z</a:t>
            </a:r>
            <a:r>
              <a:rPr lang="en-US" sz="2400" dirty="0" smtClean="0">
                <a:latin typeface="+mj-lt"/>
              </a:rPr>
              <a:t>-dependence – </a:t>
            </a:r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            some details: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003730"/>
              </p:ext>
            </p:extLst>
          </p:nvPr>
        </p:nvGraphicFramePr>
        <p:xfrm>
          <a:off x="3413126" y="644878"/>
          <a:ext cx="4206874" cy="3739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1" name="Equation" r:id="rId5" imgW="3085920" imgH="2743200" progId="Equation.DSMT4">
                  <p:embed/>
                </p:oleObj>
              </mc:Choice>
              <mc:Fallback>
                <p:oleObj name="Equation" r:id="rId5" imgW="3085920" imgH="274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13126" y="644878"/>
                        <a:ext cx="4206874" cy="37394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1903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01/31/2018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Solution of the Poisson/Laplace equation in various geometries --  cylindrical geometry with no </a:t>
            </a:r>
            <a:r>
              <a:rPr lang="en-US" sz="2400" i="1" dirty="0" smtClean="0">
                <a:latin typeface="+mj-lt"/>
              </a:rPr>
              <a:t>z</a:t>
            </a:r>
            <a:r>
              <a:rPr lang="en-US" sz="2400" dirty="0" smtClean="0">
                <a:latin typeface="+mj-lt"/>
              </a:rPr>
              <a:t>-dependence (infinitely long wire, for example):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4800" y="1981200"/>
            <a:ext cx="1676400" cy="4267200"/>
            <a:chOff x="2590800" y="2286000"/>
            <a:chExt cx="1676400" cy="4267200"/>
          </a:xfrm>
        </p:grpSpPr>
        <p:sp>
          <p:nvSpPr>
            <p:cNvPr id="7" name="Can 6"/>
            <p:cNvSpPr/>
            <p:nvPr/>
          </p:nvSpPr>
          <p:spPr>
            <a:xfrm>
              <a:off x="2590800" y="2286000"/>
              <a:ext cx="1181100" cy="4267200"/>
            </a:xfrm>
            <a:prstGeom prst="can">
              <a:avLst>
                <a:gd name="adj" fmla="val 84480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3181350" y="2819400"/>
              <a:ext cx="40005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3181350" y="2438400"/>
              <a:ext cx="400050" cy="381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200400" y="2738735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Symbol" pitchFamily="18" charset="2"/>
                </a:rPr>
                <a:t>r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52800" y="2372975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f</a:t>
              </a:r>
              <a:endParaRPr lang="en-US" sz="2400" b="1" dirty="0" smtClean="0">
                <a:latin typeface="Symbol" pitchFamily="18" charset="2"/>
              </a:endParaRPr>
            </a:p>
          </p:txBody>
        </p:sp>
      </p:grp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954281"/>
              </p:ext>
            </p:extLst>
          </p:nvPr>
        </p:nvGraphicFramePr>
        <p:xfrm>
          <a:off x="1752600" y="2184400"/>
          <a:ext cx="7237413" cy="444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4" name="数式" r:id="rId3" imgW="3390840" imgH="2082600" progId="Equation.3">
                  <p:embed/>
                </p:oleObj>
              </mc:Choice>
              <mc:Fallback>
                <p:oleObj name="数式" r:id="rId3" imgW="3390840" imgH="20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184400"/>
                        <a:ext cx="7237413" cy="444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7575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01/31/2018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Solution of the Poisson/Laplace equation in various geometries --  cylindrical geometry with </a:t>
            </a:r>
            <a:r>
              <a:rPr lang="en-US" sz="2400" i="1" dirty="0" smtClean="0">
                <a:latin typeface="+mj-lt"/>
              </a:rPr>
              <a:t>z</a:t>
            </a:r>
            <a:r>
              <a:rPr lang="en-US" sz="2400" dirty="0" smtClean="0">
                <a:latin typeface="+mj-lt"/>
              </a:rPr>
              <a:t>-dependence</a:t>
            </a:r>
          </a:p>
        </p:txBody>
      </p:sp>
      <p:sp>
        <p:nvSpPr>
          <p:cNvPr id="6" name="Can 5"/>
          <p:cNvSpPr/>
          <p:nvPr/>
        </p:nvSpPr>
        <p:spPr>
          <a:xfrm>
            <a:off x="304800" y="1981200"/>
            <a:ext cx="1181100" cy="3429000"/>
          </a:xfrm>
          <a:prstGeom prst="can">
            <a:avLst>
              <a:gd name="adj" fmla="val 84480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95350" y="2514600"/>
            <a:ext cx="40005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895350" y="2133600"/>
            <a:ext cx="40005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4400" y="24339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6800" y="206817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mbol" pitchFamily="18" charset="2"/>
              </a:rPr>
              <a:t>f</a:t>
            </a:r>
            <a:endParaRPr lang="en-US" sz="2400" b="1" dirty="0" smtClean="0">
              <a:latin typeface="Symbol" pitchFamily="18" charset="2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59896"/>
              </p:ext>
            </p:extLst>
          </p:nvPr>
        </p:nvGraphicFramePr>
        <p:xfrm>
          <a:off x="3028950" y="2276475"/>
          <a:ext cx="4826000" cy="249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" name="数式" r:id="rId3" imgW="2260440" imgH="1168200" progId="Equation.3">
                  <p:embed/>
                </p:oleObj>
              </mc:Choice>
              <mc:Fallback>
                <p:oleObj name="数式" r:id="rId3" imgW="226044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950" y="2276475"/>
                        <a:ext cx="4826000" cy="249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152400" y="2529840"/>
            <a:ext cx="0" cy="2499360"/>
          </a:xfrm>
          <a:prstGeom prst="straightConnector1">
            <a:avLst/>
          </a:prstGeom>
          <a:ln w="25400">
            <a:solidFill>
              <a:schemeClr val="tx1"/>
            </a:solidFill>
            <a:headEnd type="arrow"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200" y="35769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267483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01/31/2018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47935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Cylindrical geometry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388820"/>
              </p:ext>
            </p:extLst>
          </p:nvPr>
        </p:nvGraphicFramePr>
        <p:xfrm>
          <a:off x="1905000" y="2784475"/>
          <a:ext cx="7102475" cy="293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7" name="数式" r:id="rId3" imgW="3327120" imgH="1371600" progId="Equation.3">
                  <p:embed/>
                </p:oleObj>
              </mc:Choice>
              <mc:Fallback>
                <p:oleObj name="数式" r:id="rId3" imgW="3327120" imgH="13716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784475"/>
                        <a:ext cx="7102475" cy="293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n 7"/>
          <p:cNvSpPr/>
          <p:nvPr/>
        </p:nvSpPr>
        <p:spPr>
          <a:xfrm>
            <a:off x="304800" y="1219200"/>
            <a:ext cx="1181100" cy="3429000"/>
          </a:xfrm>
          <a:prstGeom prst="can">
            <a:avLst>
              <a:gd name="adj" fmla="val 84480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95350" y="1752600"/>
            <a:ext cx="40005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895350" y="1371600"/>
            <a:ext cx="40005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4400" y="16719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6800" y="130617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mbol" pitchFamily="18" charset="2"/>
              </a:rPr>
              <a:t>f</a:t>
            </a:r>
            <a:endParaRPr lang="en-US" sz="2400" b="1" dirty="0" smtClean="0">
              <a:latin typeface="Symbol" pitchFamily="18" charset="2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52400" y="1767840"/>
            <a:ext cx="0" cy="2499360"/>
          </a:xfrm>
          <a:prstGeom prst="straightConnector1">
            <a:avLst/>
          </a:prstGeom>
          <a:ln w="25400">
            <a:solidFill>
              <a:schemeClr val="tx1"/>
            </a:solidFill>
            <a:headEnd type="arrow"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200" y="28149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z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074532"/>
              </p:ext>
            </p:extLst>
          </p:nvPr>
        </p:nvGraphicFramePr>
        <p:xfrm>
          <a:off x="2076450" y="1169988"/>
          <a:ext cx="4635500" cy="146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8" name="数式" r:id="rId5" imgW="2171520" imgH="685800" progId="Equation.3">
                  <p:embed/>
                </p:oleObj>
              </mc:Choice>
              <mc:Fallback>
                <p:oleObj name="数式" r:id="rId5" imgW="2171520" imgH="6858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450" y="1169988"/>
                        <a:ext cx="4635500" cy="146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294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01/31/2018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47935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Cylindrical geometry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196567"/>
              </p:ext>
            </p:extLst>
          </p:nvPr>
        </p:nvGraphicFramePr>
        <p:xfrm>
          <a:off x="1865313" y="2784475"/>
          <a:ext cx="7183437" cy="293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6" name="数式" r:id="rId3" imgW="3365280" imgH="1371600" progId="Equation.3">
                  <p:embed/>
                </p:oleObj>
              </mc:Choice>
              <mc:Fallback>
                <p:oleObj name="数式" r:id="rId3" imgW="336528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5313" y="2784475"/>
                        <a:ext cx="7183437" cy="293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n 7"/>
          <p:cNvSpPr/>
          <p:nvPr/>
        </p:nvSpPr>
        <p:spPr>
          <a:xfrm>
            <a:off x="304800" y="1219200"/>
            <a:ext cx="1181100" cy="3429000"/>
          </a:xfrm>
          <a:prstGeom prst="can">
            <a:avLst>
              <a:gd name="adj" fmla="val 84480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95350" y="1752600"/>
            <a:ext cx="40005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895350" y="1371600"/>
            <a:ext cx="40005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4400" y="16719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6800" y="130617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mbol" pitchFamily="18" charset="2"/>
              </a:rPr>
              <a:t>f</a:t>
            </a:r>
            <a:endParaRPr lang="en-US" sz="2400" b="1" dirty="0" smtClean="0">
              <a:latin typeface="Symbol" pitchFamily="18" charset="2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52400" y="1767840"/>
            <a:ext cx="0" cy="2499360"/>
          </a:xfrm>
          <a:prstGeom prst="straightConnector1">
            <a:avLst/>
          </a:prstGeom>
          <a:ln w="25400">
            <a:solidFill>
              <a:schemeClr val="tx1"/>
            </a:solidFill>
            <a:headEnd type="arrow"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200" y="28149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z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224433"/>
              </p:ext>
            </p:extLst>
          </p:nvPr>
        </p:nvGraphicFramePr>
        <p:xfrm>
          <a:off x="2076450" y="1045156"/>
          <a:ext cx="5238750" cy="1621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7" name="数式" r:id="rId5" imgW="2171520" imgH="685800" progId="Equation.3">
                  <p:embed/>
                </p:oleObj>
              </mc:Choice>
              <mc:Fallback>
                <p:oleObj name="数式" r:id="rId5" imgW="217152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450" y="1045156"/>
                        <a:ext cx="5238750" cy="16218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037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12797</TotalTime>
  <Words>487</Words>
  <Application>Microsoft Office PowerPoint</Application>
  <PresentationFormat>On-screen Show (4:3)</PresentationFormat>
  <Paragraphs>146</Paragraphs>
  <Slides>25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Symbol</vt:lpstr>
      <vt:lpstr>Office Theme</vt:lpstr>
      <vt:lpstr>数式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675</cp:revision>
  <cp:lastPrinted>2017-01-26T18:15:35Z</cp:lastPrinted>
  <dcterms:created xsi:type="dcterms:W3CDTF">2012-01-10T18:32:24Z</dcterms:created>
  <dcterms:modified xsi:type="dcterms:W3CDTF">2018-01-31T13:55:04Z</dcterms:modified>
</cp:coreProperties>
</file>