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354" r:id="rId3"/>
    <p:sldId id="426" r:id="rId4"/>
    <p:sldId id="389" r:id="rId5"/>
    <p:sldId id="432" r:id="rId6"/>
    <p:sldId id="417" r:id="rId7"/>
    <p:sldId id="402" r:id="rId8"/>
    <p:sldId id="416" r:id="rId9"/>
    <p:sldId id="414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50" r:id="rId27"/>
    <p:sldId id="443" r:id="rId28"/>
    <p:sldId id="444" r:id="rId29"/>
    <p:sldId id="451" r:id="rId30"/>
    <p:sldId id="445" r:id="rId31"/>
    <p:sldId id="446" r:id="rId32"/>
    <p:sldId id="447" r:id="rId33"/>
    <p:sldId id="448" r:id="rId34"/>
    <p:sldId id="449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png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pn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278"/>
            <a:ext cx="8839200" cy="634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aspects of </a:t>
            </a:r>
            <a:r>
              <a:rPr lang="en-US" sz="3200" b="1" dirty="0" smtClean="0">
                <a:solidFill>
                  <a:schemeClr val="folHlink"/>
                </a:solidFill>
              </a:rPr>
              <a:t>superconductivity</a:t>
            </a:r>
          </a:p>
          <a:p>
            <a:pPr marL="12573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folHlink"/>
                </a:solidFill>
              </a:rPr>
              <a:t>London equations</a:t>
            </a:r>
          </a:p>
          <a:p>
            <a:pPr marL="12573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folHlink"/>
                </a:solidFill>
              </a:rPr>
              <a:t>Brief mention of quantum mechanism</a:t>
            </a:r>
          </a:p>
          <a:p>
            <a:pPr marL="1257300" lvl="3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folHlink"/>
                </a:solidFill>
              </a:rPr>
              <a:t>Tunneling between two superconductors</a:t>
            </a:r>
          </a:p>
          <a:p>
            <a:pPr marL="457200" lvl="2" algn="ctr">
              <a:spcBef>
                <a:spcPct val="50000"/>
              </a:spcBef>
            </a:pP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37" y="3375025"/>
            <a:ext cx="5105400" cy="301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4192"/>
            <a:ext cx="667387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9425"/>
            <a:ext cx="2750218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superconductors:</a:t>
            </a:r>
          </a:p>
        </p:txBody>
      </p:sp>
    </p:spTree>
    <p:extLst>
      <p:ext uri="{BB962C8B-B14F-4D97-AF65-F5344CB8AC3E}">
        <p14:creationId xmlns:p14="http://schemas.microsoft.com/office/powerpoint/2010/main" val="15481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962400"/>
            <a:ext cx="601027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5867400" cy="4314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II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214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(Ref:   Ashcroft and </a:t>
            </a:r>
            <a:r>
              <a:rPr lang="en-US" sz="2400" dirty="0" err="1" smtClean="0">
                <a:latin typeface="+mj-lt"/>
              </a:rPr>
              <a:t>Mermin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Solid State Physics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6660"/>
              </p:ext>
            </p:extLst>
          </p:nvPr>
        </p:nvGraphicFramePr>
        <p:xfrm>
          <a:off x="328435" y="1193800"/>
          <a:ext cx="848713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3" name="Equation" r:id="rId3" imgW="4381200" imgH="1143000" progId="Equation.DSMT4">
                  <p:embed/>
                </p:oleObj>
              </mc:Choice>
              <mc:Fallback>
                <p:oleObj name="Equation" r:id="rId3" imgW="43812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35" y="1193800"/>
                        <a:ext cx="848713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786"/>
              </p:ext>
            </p:extLst>
          </p:nvPr>
        </p:nvGraphicFramePr>
        <p:xfrm>
          <a:off x="457200" y="3563203"/>
          <a:ext cx="7924800" cy="21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4" name="Equation" r:id="rId5" imgW="6235560" imgH="1663560" progId="Equation.DSMT4">
                  <p:embed/>
                </p:oleObj>
              </mc:Choice>
              <mc:Fallback>
                <p:oleObj name="Equation" r:id="rId5" imgW="62355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63203"/>
                        <a:ext cx="7924800" cy="211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-- continued</a:t>
            </a:r>
            <a:endParaRPr lang="en-US" sz="2400" b="1" i="1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600" y="1143000"/>
            <a:ext cx="762000" cy="1386006"/>
            <a:chOff x="3429000" y="1059597"/>
            <a:chExt cx="762000" cy="1386006"/>
          </a:xfrm>
        </p:grpSpPr>
        <p:sp>
          <p:nvSpPr>
            <p:cNvPr id="8" name="Can 7"/>
            <p:cNvSpPr/>
            <p:nvPr/>
          </p:nvSpPr>
          <p:spPr>
            <a:xfrm>
              <a:off x="3429000" y="1676400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3429000" y="1059597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000" y="1763404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222802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Suppose a superconducting material has a cylindrical void.  Evaluate the integral of the current in a closed path within the superconductor containing the void. </a:t>
            </a:r>
          </a:p>
        </p:txBody>
      </p:sp>
      <p:sp>
        <p:nvSpPr>
          <p:cNvPr id="13" name="Oval 12"/>
          <p:cNvSpPr/>
          <p:nvPr/>
        </p:nvSpPr>
        <p:spPr>
          <a:xfrm>
            <a:off x="787400" y="1184702"/>
            <a:ext cx="228600" cy="725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 flipV="1">
            <a:off x="901700" y="1184702"/>
            <a:ext cx="850900" cy="727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18436"/>
              </p:ext>
            </p:extLst>
          </p:nvPr>
        </p:nvGraphicFramePr>
        <p:xfrm>
          <a:off x="889000" y="2830562"/>
          <a:ext cx="7246938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Equation" r:id="rId3" imgW="5194080" imgH="2222280" progId="Equation.DSMT4">
                  <p:embed/>
                </p:oleObj>
              </mc:Choice>
              <mc:Fallback>
                <p:oleObj name="Equation" r:id="rId3" imgW="519408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830562"/>
                        <a:ext cx="7246938" cy="310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4500" y="593412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Such “vortex” fields can exist within type II superconductors.</a:t>
            </a:r>
          </a:p>
        </p:txBody>
      </p:sp>
    </p:spTree>
    <p:extLst>
      <p:ext uri="{BB962C8B-B14F-4D97-AF65-F5344CB8AC3E}">
        <p14:creationId xmlns:p14="http://schemas.microsoft.com/office/powerpoint/2010/main" val="740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1438"/>
            <a:ext cx="6257925" cy="6610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6096000" cy="395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structure of one of the high temperature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90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single vortex in type II superconductor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72751"/>
              </p:ext>
            </p:extLst>
          </p:nvPr>
        </p:nvGraphicFramePr>
        <p:xfrm>
          <a:off x="990600" y="496888"/>
          <a:ext cx="631825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1" name="Equation" r:id="rId3" imgW="3848040" imgH="1854000" progId="Equation.DSMT4">
                  <p:embed/>
                </p:oleObj>
              </mc:Choice>
              <mc:Fallback>
                <p:oleObj name="Equation" r:id="rId3" imgW="384804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6888"/>
                        <a:ext cx="6318250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31302"/>
              </p:ext>
            </p:extLst>
          </p:nvPr>
        </p:nvGraphicFramePr>
        <p:xfrm>
          <a:off x="990600" y="3598863"/>
          <a:ext cx="6399213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2" name="Equation" r:id="rId5" imgW="5384520" imgH="2273040" progId="Equation.DSMT4">
                  <p:embed/>
                </p:oleObj>
              </mc:Choice>
              <mc:Fallback>
                <p:oleObj name="Equation" r:id="rId5" imgW="5384520" imgH="227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598863"/>
                        <a:ext cx="6399213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37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64" y="4833285"/>
            <a:ext cx="5326171" cy="18573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22327"/>
            <a:ext cx="3810000" cy="3810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95394"/>
              </p:ext>
            </p:extLst>
          </p:nvPr>
        </p:nvGraphicFramePr>
        <p:xfrm>
          <a:off x="214579" y="206968"/>
          <a:ext cx="261884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7" name="Equation" r:id="rId5" imgW="1384200" imgH="482400" progId="Equation.DSMT4">
                  <p:embed/>
                </p:oleObj>
              </mc:Choice>
              <mc:Fallback>
                <p:oleObj name="Equation" r:id="rId5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79" y="206968"/>
                        <a:ext cx="261884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894" y="1059597"/>
            <a:ext cx="4248150" cy="408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28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probe images of vortices  in YBCO at 22 K</a:t>
            </a:r>
          </a:p>
        </p:txBody>
      </p:sp>
    </p:spTree>
    <p:extLst>
      <p:ext uri="{BB962C8B-B14F-4D97-AF65-F5344CB8AC3E}">
        <p14:creationId xmlns:p14="http://schemas.microsoft.com/office/powerpoint/2010/main" val="184743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tunneling current between two superconductors    (Ref.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Electromagnetism</a:t>
            </a:r>
            <a:r>
              <a:rPr lang="en-US" sz="2400" dirty="0" smtClean="0">
                <a:latin typeface="+mj-lt"/>
              </a:rPr>
              <a:t> (1982))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1600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766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90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14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2578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484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Mechanism for vortex detection --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143000"/>
            <a:ext cx="80200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73655"/>
              </p:ext>
            </p:extLst>
          </p:nvPr>
        </p:nvGraphicFramePr>
        <p:xfrm>
          <a:off x="1752600" y="4572000"/>
          <a:ext cx="6026150" cy="164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9" name="Equation" r:id="rId4" imgW="2705040" imgH="736560" progId="Equation.DSMT4">
                  <p:embed/>
                </p:oleObj>
              </mc:Choice>
              <mc:Fallback>
                <p:oleObj name="Equation" r:id="rId4" imgW="27050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4572000"/>
                        <a:ext cx="6026150" cy="164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505"/>
            <a:ext cx="9144000" cy="5798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4343400"/>
            <a:ext cx="9067800" cy="3048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697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0177"/>
              </p:ext>
            </p:extLst>
          </p:nvPr>
        </p:nvGraphicFramePr>
        <p:xfrm>
          <a:off x="304800" y="4459288"/>
          <a:ext cx="86566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Equation" r:id="rId3" imgW="3886200" imgH="838080" progId="Equation.DSMT4">
                  <p:embed/>
                </p:oleObj>
              </mc:Choice>
              <mc:Fallback>
                <p:oleObj name="Equation" r:id="rId3" imgW="3886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9288"/>
                        <a:ext cx="8656638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9438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y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84361"/>
              </p:ext>
            </p:extLst>
          </p:nvPr>
        </p:nvGraphicFramePr>
        <p:xfrm>
          <a:off x="5623560" y="188118"/>
          <a:ext cx="2023181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3560" y="188118"/>
                        <a:ext cx="2023181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2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990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57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743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98979"/>
              </p:ext>
            </p:extLst>
          </p:nvPr>
        </p:nvGraphicFramePr>
        <p:xfrm>
          <a:off x="617538" y="3276600"/>
          <a:ext cx="7764462" cy="285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Equation" r:id="rId3" imgW="4152600" imgH="1523880" progId="Equation.DSMT4">
                  <p:embed/>
                </p:oleObj>
              </mc:Choice>
              <mc:Fallback>
                <p:oleObj name="Equation" r:id="rId3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276600"/>
                        <a:ext cx="7764462" cy="285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95600" y="5105400"/>
            <a:ext cx="3733800" cy="685800"/>
            <a:chOff x="2895600" y="5105400"/>
            <a:chExt cx="3733800" cy="685800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2895600" y="5105400"/>
              <a:ext cx="685800" cy="3048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895600" y="5410200"/>
              <a:ext cx="685800" cy="3810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81400" y="5139035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418EF"/>
                  </a:solidFill>
                  <a:latin typeface="+mj-lt"/>
                </a:rPr>
                <a:t>Coupling parameter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1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18283"/>
              </p:ext>
            </p:extLst>
          </p:nvPr>
        </p:nvGraphicFramePr>
        <p:xfrm>
          <a:off x="1066800" y="914400"/>
          <a:ext cx="6958013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Equation" r:id="rId3" imgW="3720960" imgH="1218960" progId="Equation.DSMT4">
                  <p:embed/>
                </p:oleObj>
              </mc:Choice>
              <mc:Fallback>
                <p:oleObj name="Equation" r:id="rId3" imgW="37209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6958013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20974"/>
              </p:ext>
            </p:extLst>
          </p:nvPr>
        </p:nvGraphicFramePr>
        <p:xfrm>
          <a:off x="1066800" y="3290887"/>
          <a:ext cx="4773613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Equation" r:id="rId5" imgW="2552400" imgH="1701720" progId="Equation.DSMT4">
                  <p:embed/>
                </p:oleObj>
              </mc:Choice>
              <mc:Fallback>
                <p:oleObj name="Equation" r:id="rId5" imgW="255240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90887"/>
                        <a:ext cx="4773613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65973"/>
              </p:ext>
            </p:extLst>
          </p:nvPr>
        </p:nvGraphicFramePr>
        <p:xfrm>
          <a:off x="5638800" y="5038248"/>
          <a:ext cx="2628812" cy="122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Equation" r:id="rId7" imgW="1930320" imgH="901440" progId="Equation.DSMT4">
                  <p:embed/>
                </p:oleObj>
              </mc:Choice>
              <mc:Fallback>
                <p:oleObj name="Equation" r:id="rId7" imgW="19303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5038248"/>
                        <a:ext cx="2628812" cy="122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39802"/>
              </p:ext>
            </p:extLst>
          </p:nvPr>
        </p:nvGraphicFramePr>
        <p:xfrm>
          <a:off x="506412" y="584200"/>
          <a:ext cx="8408988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Equation" r:id="rId3" imgW="4495680" imgH="812520" progId="Equation.DSMT4">
                  <p:embed/>
                </p:oleObj>
              </mc:Choice>
              <mc:Fallback>
                <p:oleObj name="Equation" r:id="rId3" imgW="4495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584200"/>
                        <a:ext cx="8408988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152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438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2133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21336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6670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3611"/>
              </p:ext>
            </p:extLst>
          </p:nvPr>
        </p:nvGraphicFramePr>
        <p:xfrm>
          <a:off x="608013" y="4267200"/>
          <a:ext cx="7743825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Equation" r:id="rId5" imgW="4140000" imgH="1143000" progId="Equation.DSMT4">
                  <p:embed/>
                </p:oleObj>
              </mc:Choice>
              <mc:Fallback>
                <p:oleObj name="Equation" r:id="rId5" imgW="41400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267200"/>
                        <a:ext cx="7743825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43847"/>
              </p:ext>
            </p:extLst>
          </p:nvPr>
        </p:nvGraphicFramePr>
        <p:xfrm>
          <a:off x="4995862" y="1993900"/>
          <a:ext cx="391953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7" imgW="2095200" imgH="888840" progId="Equation.DSMT4">
                  <p:embed/>
                </p:oleObj>
              </mc:Choice>
              <mc:Fallback>
                <p:oleObj name="Equation" r:id="rId7" imgW="20952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993900"/>
                        <a:ext cx="391953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1981200" y="31242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8651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46524"/>
              </p:ext>
            </p:extLst>
          </p:nvPr>
        </p:nvGraphicFramePr>
        <p:xfrm>
          <a:off x="305593" y="2277569"/>
          <a:ext cx="8228013" cy="41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Equation" r:id="rId3" imgW="4724280" imgH="2361960" progId="Equation.DSMT4">
                  <p:embed/>
                </p:oleObj>
              </mc:Choice>
              <mc:Fallback>
                <p:oleObj name="Equation" r:id="rId3" imgW="472428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" y="2277569"/>
                        <a:ext cx="8228013" cy="411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2133600" y="5334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4419600" y="5334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5334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22860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01000" y="2057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05200" y="5334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72000" y="5334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533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33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1066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3962400" y="15240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2246"/>
              </p:ext>
            </p:extLst>
          </p:nvPr>
        </p:nvGraphicFramePr>
        <p:xfrm>
          <a:off x="1463979" y="2738735"/>
          <a:ext cx="5772151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6" name="Equation" r:id="rId3" imgW="3085920" imgH="1307880" progId="Equation.DSMT4">
                  <p:embed/>
                </p:oleObj>
              </mc:Choice>
              <mc:Fallback>
                <p:oleObj name="Equation" r:id="rId3" imgW="308592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979" y="2738735"/>
                        <a:ext cx="5772151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43296"/>
              </p:ext>
            </p:extLst>
          </p:nvPr>
        </p:nvGraphicFramePr>
        <p:xfrm>
          <a:off x="1524000" y="5167313"/>
          <a:ext cx="64135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Equation" r:id="rId5" imgW="3429000" imgH="634680" progId="Equation.DSMT4">
                  <p:embed/>
                </p:oleObj>
              </mc:Choice>
              <mc:Fallback>
                <p:oleObj name="Equation" r:id="rId5" imgW="3429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67313"/>
                        <a:ext cx="64135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697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0177"/>
              </p:ext>
            </p:extLst>
          </p:nvPr>
        </p:nvGraphicFramePr>
        <p:xfrm>
          <a:off x="304800" y="4459288"/>
          <a:ext cx="86566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Equation" r:id="rId3" imgW="3886200" imgH="838080" progId="Equation.DSMT4">
                  <p:embed/>
                </p:oleObj>
              </mc:Choice>
              <mc:Fallback>
                <p:oleObj name="Equation" r:id="rId3" imgW="3886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9288"/>
                        <a:ext cx="8656638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9438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y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84361"/>
              </p:ext>
            </p:extLst>
          </p:nvPr>
        </p:nvGraphicFramePr>
        <p:xfrm>
          <a:off x="5623560" y="188118"/>
          <a:ext cx="2023181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3560" y="188118"/>
                        <a:ext cx="2023181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6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201081"/>
              </p:ext>
            </p:extLst>
          </p:nvPr>
        </p:nvGraphicFramePr>
        <p:xfrm>
          <a:off x="175161" y="3364058"/>
          <a:ext cx="82883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Equation" r:id="rId3" imgW="3720960" imgH="507960" progId="Equation.DSMT4">
                  <p:embed/>
                </p:oleObj>
              </mc:Choice>
              <mc:Fallback>
                <p:oleObj name="Equation" r:id="rId3" imgW="372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61" y="3364058"/>
                        <a:ext cx="82883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25146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14928"/>
              </p:ext>
            </p:extLst>
          </p:nvPr>
        </p:nvGraphicFramePr>
        <p:xfrm>
          <a:off x="5294312" y="536752"/>
          <a:ext cx="30876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Equation" r:id="rId5" imgW="1650960" imgH="609480" progId="Equation.DSMT4">
                  <p:embed/>
                </p:oleObj>
              </mc:Choice>
              <mc:Fallback>
                <p:oleObj name="Equation" r:id="rId5" imgW="1650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2" y="536752"/>
                        <a:ext cx="3087688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69295"/>
              </p:ext>
            </p:extLst>
          </p:nvPr>
        </p:nvGraphicFramePr>
        <p:xfrm>
          <a:off x="313531" y="4426393"/>
          <a:ext cx="798353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Equation" r:id="rId7" imgW="3365280" imgH="876240" progId="Equation.DSMT4">
                  <p:embed/>
                </p:oleObj>
              </mc:Choice>
              <mc:Fallback>
                <p:oleObj name="Equation" r:id="rId7" imgW="336528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" y="4426393"/>
                        <a:ext cx="798353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19812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1336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860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81200" y="3048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64822"/>
              </p:ext>
            </p:extLst>
          </p:nvPr>
        </p:nvGraphicFramePr>
        <p:xfrm>
          <a:off x="5353050" y="1757363"/>
          <a:ext cx="2968625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9" name="Equation" r:id="rId9" imgW="1587240" imgH="888840" progId="Equation.DSMT4">
                  <p:embed/>
                </p:oleObj>
              </mc:Choice>
              <mc:Fallback>
                <p:oleObj name="Equation" r:id="rId9" imgW="15872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1757363"/>
                        <a:ext cx="2968625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36624"/>
              </p:ext>
            </p:extLst>
          </p:nvPr>
        </p:nvGraphicFramePr>
        <p:xfrm>
          <a:off x="180975" y="2629676"/>
          <a:ext cx="878205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Equation" r:id="rId3" imgW="4940280" imgH="2184120" progId="Equation.DSMT4">
                  <p:embed/>
                </p:oleObj>
              </mc:Choice>
              <mc:Fallback>
                <p:oleObj name="Equation" r:id="rId3" imgW="494028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629676"/>
                        <a:ext cx="878205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473240"/>
              </p:ext>
            </p:extLst>
          </p:nvPr>
        </p:nvGraphicFramePr>
        <p:xfrm>
          <a:off x="5293606" y="705996"/>
          <a:ext cx="3348038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1" name="Equation" r:id="rId5" imgW="1790640" imgH="850680" progId="Equation.DSMT4">
                  <p:embed/>
                </p:oleObj>
              </mc:Choice>
              <mc:Fallback>
                <p:oleObj name="Equation" r:id="rId5" imgW="17906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606" y="705996"/>
                        <a:ext cx="3348038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962400" y="1717128"/>
            <a:ext cx="457200" cy="461665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3906" y="1143000"/>
            <a:ext cx="2294" cy="133427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51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2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39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91031"/>
              </p:ext>
            </p:extLst>
          </p:nvPr>
        </p:nvGraphicFramePr>
        <p:xfrm>
          <a:off x="269875" y="2552700"/>
          <a:ext cx="881062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Equation" r:id="rId3" imgW="4711680" imgH="2145960" progId="Equation.DSMT4">
                  <p:embed/>
                </p:oleObj>
              </mc:Choice>
              <mc:Fallback>
                <p:oleObj name="Equation" r:id="rId3" imgW="4711680" imgH="2145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2552700"/>
                        <a:ext cx="881062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33042"/>
              </p:ext>
            </p:extLst>
          </p:nvPr>
        </p:nvGraphicFramePr>
        <p:xfrm>
          <a:off x="5032375" y="319108"/>
          <a:ext cx="3349625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Equation" r:id="rId5" imgW="1790640" imgH="850680" progId="Equation.DSMT4">
                  <p:embed/>
                </p:oleObj>
              </mc:Choice>
              <mc:Fallback>
                <p:oleObj name="Equation" r:id="rId5" imgW="17906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19108"/>
                        <a:ext cx="3349625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962400" y="1717128"/>
            <a:ext cx="457200" cy="461665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3906" y="1143000"/>
            <a:ext cx="2294" cy="133427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51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2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44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914400"/>
            <a:ext cx="9144000" cy="5302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07760" y="4171950"/>
            <a:ext cx="2971800" cy="2209800"/>
          </a:xfrm>
          <a:prstGeom prst="ellipse">
            <a:avLst/>
          </a:prstGeom>
          <a:noFill/>
          <a:ln w="5715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-35472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859079"/>
              </p:ext>
            </p:extLst>
          </p:nvPr>
        </p:nvGraphicFramePr>
        <p:xfrm>
          <a:off x="252412" y="3537725"/>
          <a:ext cx="76485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Equation" r:id="rId3" imgW="4089240" imgH="1523880" progId="Equation.DSMT4">
                  <p:embed/>
                </p:oleObj>
              </mc:Choice>
              <mc:Fallback>
                <p:oleObj name="Equation" r:id="rId3" imgW="408924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" y="3537725"/>
                        <a:ext cx="764857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962400" y="1717128"/>
            <a:ext cx="457200" cy="461665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3906" y="1143000"/>
            <a:ext cx="2294" cy="1334276"/>
          </a:xfrm>
          <a:prstGeom prst="straightConnector1">
            <a:avLst/>
          </a:prstGeom>
          <a:ln w="317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51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200" y="1600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9812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336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86000" y="19050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81200" y="3048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256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9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95400"/>
            <a:ext cx="8629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9020" y="128016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I</a:t>
            </a:r>
            <a:r>
              <a:rPr lang="en-US" sz="2400" i="1" baseline="-25000" dirty="0" smtClean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567535"/>
            <a:ext cx="85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F/F</a:t>
            </a:r>
            <a:r>
              <a:rPr lang="en-US" sz="2400" i="1" baseline="-25000" dirty="0" smtClean="0">
                <a:latin typeface="Symbol" pitchFamily="18" charset="2"/>
              </a:rPr>
              <a:t>0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257800"/>
            <a:ext cx="873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This very sensitive “SQUID” technology has been used in scanning probe techniques.    See for example,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Physics 73, 126501 (2010).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04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SQUID =</a:t>
            </a:r>
            <a:r>
              <a:rPr lang="en-US" sz="2400" i="1" dirty="0" smtClean="0"/>
              <a:t>superconducting </a:t>
            </a:r>
            <a:r>
              <a:rPr lang="en-US" sz="2400" i="1" dirty="0"/>
              <a:t>quantum interference device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4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SQIUD microscopy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Ref.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Phys. </a:t>
            </a:r>
            <a:r>
              <a:rPr lang="en-US" sz="2400" b="1" dirty="0" smtClean="0">
                <a:latin typeface="+mj-lt"/>
              </a:rPr>
              <a:t>73</a:t>
            </a:r>
            <a:r>
              <a:rPr lang="en-US" sz="2400" dirty="0" smtClean="0">
                <a:latin typeface="+mj-lt"/>
              </a:rPr>
              <a:t> 126501 (2010)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274617"/>
            <a:ext cx="5972175" cy="51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95300"/>
            <a:ext cx="7543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" y="1219200"/>
            <a:ext cx="3785244" cy="4756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88" y="1336889"/>
            <a:ext cx="5057775" cy="463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50" y="114810"/>
            <a:ext cx="6848475" cy="885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228600"/>
            <a:ext cx="154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pg. 481</a:t>
            </a:r>
          </a:p>
        </p:txBody>
      </p:sp>
    </p:spTree>
    <p:extLst>
      <p:ext uri="{BB962C8B-B14F-4D97-AF65-F5344CB8AC3E}">
        <p14:creationId xmlns:p14="http://schemas.microsoft.com/office/powerpoint/2010/main" val="42805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topic:   Electromagnetic properties of superconductors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Ref:D</a:t>
            </a:r>
            <a:r>
              <a:rPr lang="en-US" sz="2400" dirty="0" smtClean="0">
                <a:latin typeface="+mj-lt"/>
              </a:rPr>
              <a:t>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editor, Electromagnetism – paths to research,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Plenum Press (1982); Chapter 1 written by Brian Schwartz and Sonia </a:t>
            </a:r>
            <a:r>
              <a:rPr lang="en-US" sz="2400" dirty="0" err="1" smtClean="0">
                <a:latin typeface="+mj-lt"/>
              </a:rPr>
              <a:t>Frota</a:t>
            </a:r>
            <a:r>
              <a:rPr lang="en-US" sz="2400" dirty="0" smtClean="0">
                <a:latin typeface="+mj-lt"/>
              </a:rPr>
              <a:t>-Pessoa</a:t>
            </a:r>
          </a:p>
        </p:txBody>
      </p:sp>
      <p:pic>
        <p:nvPicPr>
          <p:cNvPr id="97282" name="Picture 2" descr="http://hyperphysics.phy-astr.gsu.edu/hbase/solids/imgsol/mers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38600"/>
            <a:ext cx="24669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" y="2133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History:</a:t>
            </a:r>
          </a:p>
          <a:p>
            <a:pPr lvl="1"/>
            <a:r>
              <a:rPr lang="en-US" sz="2400" dirty="0" smtClean="0">
                <a:latin typeface="+mj-lt"/>
              </a:rPr>
              <a:t>1908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 successfully </a:t>
            </a:r>
            <a:r>
              <a:rPr lang="en-US" sz="2400" dirty="0" err="1" smtClean="0">
                <a:latin typeface="+mj-lt"/>
              </a:rPr>
              <a:t>liquified</a:t>
            </a:r>
            <a:r>
              <a:rPr lang="en-US" sz="2400" dirty="0" smtClean="0">
                <a:latin typeface="+mj-lt"/>
              </a:rPr>
              <a:t> He</a:t>
            </a:r>
          </a:p>
          <a:p>
            <a:pPr lvl="1"/>
            <a:r>
              <a:rPr lang="en-US" sz="2400" dirty="0" smtClean="0">
                <a:latin typeface="+mj-lt"/>
              </a:rPr>
              <a:t>1911 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discovered that Hg at 4.2 K has vanishing resistance</a:t>
            </a:r>
          </a:p>
          <a:p>
            <a:pPr lvl="1"/>
            <a:r>
              <a:rPr lang="en-US" sz="2400" dirty="0" smtClean="0">
                <a:latin typeface="+mj-lt"/>
              </a:rPr>
              <a:t>1957 Theory of superconductivity by Bardeen, Cooper, and Schrieffer</a:t>
            </a:r>
          </a:p>
        </p:txBody>
      </p:sp>
    </p:spTree>
    <p:extLst>
      <p:ext uri="{BB962C8B-B14F-4D97-AF65-F5344CB8AC3E}">
        <p14:creationId xmlns:p14="http://schemas.microsoft.com/office/powerpoint/2010/main" val="3010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superconducting material – exclusion of magnetic field according to the London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44070"/>
              </p:ext>
            </p:extLst>
          </p:nvPr>
        </p:nvGraphicFramePr>
        <p:xfrm>
          <a:off x="990600" y="901700"/>
          <a:ext cx="599649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1700"/>
                        <a:ext cx="599649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16239"/>
              </p:ext>
            </p:extLst>
          </p:nvPr>
        </p:nvGraphicFramePr>
        <p:xfrm>
          <a:off x="990600" y="2921000"/>
          <a:ext cx="4775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7" name="Equation" r:id="rId5" imgW="2908080" imgH="1054080" progId="Equation.DSMT4">
                  <p:embed/>
                </p:oleObj>
              </mc:Choice>
              <mc:Fallback>
                <p:oleObj name="Equation" r:id="rId5" imgW="2908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4775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5944"/>
              </p:ext>
            </p:extLst>
          </p:nvPr>
        </p:nvGraphicFramePr>
        <p:xfrm>
          <a:off x="5908675" y="4127500"/>
          <a:ext cx="2473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27500"/>
                        <a:ext cx="2473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magnetic field lines near superconductor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59055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592" y="838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</a:t>
            </a:r>
          </a:p>
          <a:p>
            <a:r>
              <a:rPr lang="en-US" sz="2400" dirty="0" smtClean="0">
                <a:latin typeface="+mj-lt"/>
              </a:rPr>
              <a:t>state: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1950" y="914400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superconducting state:</a:t>
            </a:r>
          </a:p>
        </p:txBody>
      </p:sp>
    </p:spTree>
    <p:extLst>
      <p:ext uri="{BB962C8B-B14F-4D97-AF65-F5344CB8AC3E}">
        <p14:creationId xmlns:p14="http://schemas.microsoft.com/office/powerpoint/2010/main" val="393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105474" name="Picture 2" descr="http://www.magnet.fsu.edu/education/tutorials/magnetacademy/superconductivity101/images/superconductivity-meiss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667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" y="32657"/>
            <a:ext cx="9064963" cy="18002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39723"/>
              </p:ext>
            </p:extLst>
          </p:nvPr>
        </p:nvGraphicFramePr>
        <p:xfrm>
          <a:off x="251618" y="2209800"/>
          <a:ext cx="864076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3" name="Equation" r:id="rId4" imgW="4635360" imgH="596880" progId="Equation.DSMT4">
                  <p:embed/>
                </p:oleObj>
              </mc:Choice>
              <mc:Fallback>
                <p:oleObj name="Equation" r:id="rId4" imgW="463536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618" y="2209800"/>
                        <a:ext cx="8640763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548012" y="2935030"/>
            <a:ext cx="433387" cy="82706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5680" y="3600828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95800" y="2854195"/>
            <a:ext cx="1302118" cy="171780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45788" y="4416165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41555" y="2682826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20313" y="5106987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95800" y="2766219"/>
            <a:ext cx="3489119" cy="1805781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3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dependence of critical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297923"/>
              </p:ext>
            </p:extLst>
          </p:nvPr>
        </p:nvGraphicFramePr>
        <p:xfrm>
          <a:off x="768973" y="332432"/>
          <a:ext cx="364365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6" name="Equation" r:id="rId3" imgW="2450880" imgH="825480" progId="Equation.DSMT4">
                  <p:embed/>
                </p:oleObj>
              </mc:Choice>
              <mc:Fallback>
                <p:oleObj name="Equation" r:id="rId3" imgW="2450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973" y="332432"/>
                        <a:ext cx="3643653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1461105"/>
            <a:ext cx="6191250" cy="483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812" y="1152525"/>
            <a:ext cx="379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PR </a:t>
            </a:r>
            <a:r>
              <a:rPr lang="en-US" sz="2400" b="1" dirty="0" smtClean="0">
                <a:latin typeface="+mj-lt"/>
              </a:rPr>
              <a:t>108</a:t>
            </a:r>
            <a:r>
              <a:rPr lang="en-US" sz="2400" dirty="0" smtClean="0">
                <a:latin typeface="+mj-lt"/>
              </a:rPr>
              <a:t>, 1175 (1957)</a:t>
            </a:r>
          </a:p>
          <a:p>
            <a:pPr lvl="1"/>
            <a:r>
              <a:rPr lang="en-US" sz="2400" dirty="0" smtClean="0">
                <a:latin typeface="+mj-lt"/>
              </a:rPr>
              <a:t>Bardeen, Cooper, and Schrieffer, “Theory of Superconductivity”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19481"/>
              </p:ext>
            </p:extLst>
          </p:nvPr>
        </p:nvGraphicFramePr>
        <p:xfrm>
          <a:off x="5841999" y="2668060"/>
          <a:ext cx="3171289" cy="106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7" name="Equation" r:id="rId6" imgW="1701720" imgH="571320" progId="Equation.DSMT4">
                  <p:embed/>
                </p:oleObj>
              </mc:Choice>
              <mc:Fallback>
                <p:oleObj name="Equation" r:id="rId6" imgW="17017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1999" y="2668060"/>
                        <a:ext cx="3171289" cy="106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477000" y="3124200"/>
            <a:ext cx="609600" cy="92761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8199" y="3880455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81800" y="3124200"/>
            <a:ext cx="1371600" cy="18158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4807803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43775" y="3124200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5638800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</p:spTree>
    <p:extLst>
      <p:ext uri="{BB962C8B-B14F-4D97-AF65-F5344CB8AC3E}">
        <p14:creationId xmlns:p14="http://schemas.microsoft.com/office/powerpoint/2010/main" val="150524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26462</TotalTime>
  <Words>824</Words>
  <Application>Microsoft Office PowerPoint</Application>
  <PresentationFormat>On-screen Show (4:3)</PresentationFormat>
  <Paragraphs>243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1361</cp:revision>
  <cp:lastPrinted>2018-04-16T02:17:41Z</cp:lastPrinted>
  <dcterms:created xsi:type="dcterms:W3CDTF">2012-01-10T18:32:24Z</dcterms:created>
  <dcterms:modified xsi:type="dcterms:W3CDTF">2018-04-18T08:19:33Z</dcterms:modified>
</cp:coreProperties>
</file>