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96" r:id="rId2"/>
    <p:sldId id="354" r:id="rId3"/>
    <p:sldId id="408" r:id="rId4"/>
    <p:sldId id="409" r:id="rId5"/>
    <p:sldId id="407" r:id="rId6"/>
    <p:sldId id="411" r:id="rId7"/>
    <p:sldId id="410" r:id="rId8"/>
    <p:sldId id="425" r:id="rId9"/>
    <p:sldId id="419" r:id="rId10"/>
    <p:sldId id="412" r:id="rId11"/>
    <p:sldId id="426" r:id="rId12"/>
    <p:sldId id="413" r:id="rId13"/>
    <p:sldId id="414" r:id="rId14"/>
    <p:sldId id="415" r:id="rId15"/>
    <p:sldId id="416" r:id="rId16"/>
    <p:sldId id="417" r:id="rId17"/>
    <p:sldId id="418" r:id="rId18"/>
    <p:sldId id="420" r:id="rId19"/>
    <p:sldId id="421" r:id="rId20"/>
    <p:sldId id="422" r:id="rId21"/>
    <p:sldId id="423" r:id="rId22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32AA"/>
    <a:srgbClr val="FC4810"/>
    <a:srgbClr val="CC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6" autoAdjust="0"/>
    <p:restoredTop sz="94660"/>
  </p:normalViewPr>
  <p:slideViewPr>
    <p:cSldViewPr>
      <p:cViewPr varScale="1">
        <p:scale>
          <a:sx n="63" d="100"/>
          <a:sy n="63" d="100"/>
        </p:scale>
        <p:origin x="944" y="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4" Type="http://schemas.openxmlformats.org/officeDocument/2006/relationships/image" Target="../media/image7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/Relationships>
</file>

<file path=ppt/drawings/_rels/vmlDrawing14.vml.rels><?xml version="1.0" encoding="UTF-8" standalone="yes"?>
<Relationships xmlns="http://schemas.openxmlformats.org/package/2006/relationships"><Relationship Id="rId2" Type="http://schemas.openxmlformats.org/officeDocument/2006/relationships/image" Target="../media/image29.wmf"/><Relationship Id="rId1" Type="http://schemas.openxmlformats.org/officeDocument/2006/relationships/image" Target="../media/image28.wmf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31.wmf"/><Relationship Id="rId1" Type="http://schemas.openxmlformats.org/officeDocument/2006/relationships/image" Target="../media/image30.wmf"/></Relationships>
</file>

<file path=ppt/drawings/_rels/vmlDrawing16.vml.rels><?xml version="1.0" encoding="UTF-8" standalone="yes"?>
<Relationships xmlns="http://schemas.openxmlformats.org/package/2006/relationships"><Relationship Id="rId2" Type="http://schemas.openxmlformats.org/officeDocument/2006/relationships/image" Target="../media/image33.wmf"/><Relationship Id="rId1" Type="http://schemas.openxmlformats.org/officeDocument/2006/relationships/image" Target="../media/image32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6.wmf"/><Relationship Id="rId2" Type="http://schemas.openxmlformats.org/officeDocument/2006/relationships/image" Target="../media/image35.wmf"/><Relationship Id="rId1" Type="http://schemas.openxmlformats.org/officeDocument/2006/relationships/image" Target="../media/image3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5" Type="http://schemas.openxmlformats.org/officeDocument/2006/relationships/image" Target="../media/image11.wmf"/><Relationship Id="rId4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1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r">
              <a:defRPr sz="1200"/>
            </a:lvl1pPr>
          </a:lstStyle>
          <a:p>
            <a:fld id="{8194727C-8B30-4386-9703-61EF7B04C9A7}" type="datetimeFigureOut">
              <a:rPr lang="en-US" smtClean="0"/>
              <a:t>4/5/2018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120189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9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r">
              <a:defRPr sz="1200"/>
            </a:lvl1pPr>
          </a:lstStyle>
          <a:p>
            <a:fld id="{7E357BCF-F272-4C79-9BBA-DF21EFA30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87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4/5/2018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47" tIns="48324" rIns="96647" bIns="48324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47" tIns="48324" rIns="96647" bIns="4832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20604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7383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04/06/2018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31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04/06/2018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31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04/06/2018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31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04/06/2018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31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04/06/2018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31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04/06/2018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31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04/06/2018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31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04/06/2018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31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04/06/2018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31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04/06/2018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31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04/06/2018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31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04/06/2018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PHY 712  Spring 2018 -- Lecture 31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16.bin"/><Relationship Id="rId4" Type="http://schemas.openxmlformats.org/officeDocument/2006/relationships/image" Target="../media/image14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6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8.wmf"/><Relationship Id="rId5" Type="http://schemas.openxmlformats.org/officeDocument/2006/relationships/oleObject" Target="../embeddings/oleObject19.bin"/><Relationship Id="rId4" Type="http://schemas.openxmlformats.org/officeDocument/2006/relationships/image" Target="../media/image17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9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21.wmf"/><Relationship Id="rId5" Type="http://schemas.openxmlformats.org/officeDocument/2006/relationships/oleObject" Target="../embeddings/oleObject22.bin"/><Relationship Id="rId4" Type="http://schemas.openxmlformats.org/officeDocument/2006/relationships/image" Target="../media/image20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22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24.wmf"/><Relationship Id="rId5" Type="http://schemas.openxmlformats.org/officeDocument/2006/relationships/oleObject" Target="../embeddings/oleObject25.bin"/><Relationship Id="rId4" Type="http://schemas.openxmlformats.org/officeDocument/2006/relationships/image" Target="../media/image23.w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wmf"/><Relationship Id="rId3" Type="http://schemas.openxmlformats.org/officeDocument/2006/relationships/oleObject" Target="../embeddings/oleObject26.bin"/><Relationship Id="rId7" Type="http://schemas.openxmlformats.org/officeDocument/2006/relationships/oleObject" Target="../embeddings/oleObject2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26.wmf"/><Relationship Id="rId5" Type="http://schemas.openxmlformats.org/officeDocument/2006/relationships/oleObject" Target="../embeddings/oleObject27.bin"/><Relationship Id="rId4" Type="http://schemas.openxmlformats.org/officeDocument/2006/relationships/image" Target="../media/image25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29.wmf"/><Relationship Id="rId5" Type="http://schemas.openxmlformats.org/officeDocument/2006/relationships/oleObject" Target="../embeddings/oleObject30.bin"/><Relationship Id="rId4" Type="http://schemas.openxmlformats.org/officeDocument/2006/relationships/image" Target="../media/image28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31.wmf"/><Relationship Id="rId5" Type="http://schemas.openxmlformats.org/officeDocument/2006/relationships/oleObject" Target="../embeddings/oleObject32.bin"/><Relationship Id="rId4" Type="http://schemas.openxmlformats.org/officeDocument/2006/relationships/image" Target="../media/image30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33.wmf"/><Relationship Id="rId5" Type="http://schemas.openxmlformats.org/officeDocument/2006/relationships/oleObject" Target="../embeddings/oleObject34.bin"/><Relationship Id="rId4" Type="http://schemas.openxmlformats.org/officeDocument/2006/relationships/image" Target="../media/image32.wmf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wmf"/><Relationship Id="rId3" Type="http://schemas.openxmlformats.org/officeDocument/2006/relationships/oleObject" Target="../embeddings/oleObject35.bin"/><Relationship Id="rId7" Type="http://schemas.openxmlformats.org/officeDocument/2006/relationships/oleObject" Target="../embeddings/oleObject3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35.wmf"/><Relationship Id="rId5" Type="http://schemas.openxmlformats.org/officeDocument/2006/relationships/oleObject" Target="../embeddings/oleObject36.bin"/><Relationship Id="rId4" Type="http://schemas.openxmlformats.org/officeDocument/2006/relationships/image" Target="../media/image34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orau.org/ptp/collection/xraytubescoolidge/coolidgeinformation.htm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dt-ed.org/EducationResources/CommunityCollege/Radiography/Physics/xrays.htm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2.bin"/><Relationship Id="rId10" Type="http://schemas.openxmlformats.org/officeDocument/2006/relationships/image" Target="../media/image7.wmf"/><Relationship Id="rId4" Type="http://schemas.openxmlformats.org/officeDocument/2006/relationships/image" Target="../media/image4.wmf"/><Relationship Id="rId9" Type="http://schemas.openxmlformats.org/officeDocument/2006/relationships/oleObject" Target="../embeddings/oleObject4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8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12" Type="http://schemas.openxmlformats.org/officeDocument/2006/relationships/image" Target="../media/image11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0.wmf"/><Relationship Id="rId11" Type="http://schemas.openxmlformats.org/officeDocument/2006/relationships/oleObject" Target="../embeddings/oleObject10.bin"/><Relationship Id="rId5" Type="http://schemas.openxmlformats.org/officeDocument/2006/relationships/oleObject" Target="../embeddings/oleObject7.bin"/><Relationship Id="rId10" Type="http://schemas.openxmlformats.org/officeDocument/2006/relationships/image" Target="../media/image7.wmf"/><Relationship Id="rId4" Type="http://schemas.openxmlformats.org/officeDocument/2006/relationships/image" Target="../media/image9.wmf"/><Relationship Id="rId9" Type="http://schemas.openxmlformats.org/officeDocument/2006/relationships/oleObject" Target="../embeddings/oleObject9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2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oleObject" Target="../embeddings/oleObject12.bin"/><Relationship Id="rId7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13.bin"/><Relationship Id="rId4" Type="http://schemas.openxmlformats.org/officeDocument/2006/relationships/image" Target="../media/image6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152400"/>
            <a:ext cx="8839200" cy="594008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PHY 712 Electrodynamics</a:t>
            </a:r>
          </a:p>
          <a:p>
            <a:pPr algn="ctr"/>
            <a:r>
              <a:rPr lang="en-US" sz="3200" b="1" dirty="0" smtClean="0"/>
              <a:t>9-9:50 AM  MWF  Olin 105</a:t>
            </a:r>
          </a:p>
          <a:p>
            <a:pPr algn="ctr"/>
            <a:endParaRPr lang="en-US" sz="3200" b="1" dirty="0"/>
          </a:p>
          <a:p>
            <a:pPr algn="ctr"/>
            <a:r>
              <a:rPr lang="en-US" sz="3200" b="1" dirty="0" smtClean="0"/>
              <a:t>Plan for Lecture 31:</a:t>
            </a:r>
          </a:p>
          <a:p>
            <a:pPr marL="457200" lvl="2" algn="ctr">
              <a:spcBef>
                <a:spcPct val="50000"/>
              </a:spcBef>
            </a:pPr>
            <a:r>
              <a:rPr lang="en-US" sz="2800" b="1" dirty="0" smtClean="0">
                <a:solidFill>
                  <a:schemeClr val="folHlink"/>
                </a:solidFill>
              </a:rPr>
              <a:t>Start reading Chap. 15 – </a:t>
            </a:r>
          </a:p>
          <a:p>
            <a:pPr marL="457200" lvl="2" algn="ctr">
              <a:spcBef>
                <a:spcPct val="50000"/>
              </a:spcBef>
            </a:pPr>
            <a:r>
              <a:rPr lang="en-US" sz="2800" b="1" dirty="0" smtClean="0">
                <a:solidFill>
                  <a:schemeClr val="folHlink"/>
                </a:solidFill>
              </a:rPr>
              <a:t>Radiation from collisions of charged particles</a:t>
            </a:r>
          </a:p>
          <a:p>
            <a:pPr marL="1885950" lvl="4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2800" b="1" dirty="0" smtClean="0">
                <a:solidFill>
                  <a:schemeClr val="folHlink"/>
                </a:solidFill>
              </a:rPr>
              <a:t>Overview</a:t>
            </a:r>
          </a:p>
          <a:p>
            <a:pPr marL="1885950" lvl="4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2800" b="1" dirty="0" smtClean="0">
                <a:solidFill>
                  <a:schemeClr val="folHlink"/>
                </a:solidFill>
              </a:rPr>
              <a:t>X-ray tube</a:t>
            </a:r>
          </a:p>
          <a:p>
            <a:pPr marL="1885950" lvl="4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2800" b="1" dirty="0" smtClean="0">
                <a:solidFill>
                  <a:schemeClr val="folHlink"/>
                </a:solidFill>
              </a:rPr>
              <a:t>Radiation from Rutherford scattering</a:t>
            </a:r>
          </a:p>
          <a:p>
            <a:pPr marL="1885950" lvl="4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2800" b="1" dirty="0" smtClean="0">
                <a:solidFill>
                  <a:schemeClr val="folHlink"/>
                </a:solidFill>
              </a:rPr>
              <a:t>Other collision models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04/06/2018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31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9874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04/06/2018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31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150167"/>
            <a:ext cx="800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Radiation during collisions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65171507"/>
              </p:ext>
            </p:extLst>
          </p:nvPr>
        </p:nvGraphicFramePr>
        <p:xfrm>
          <a:off x="152400" y="3309937"/>
          <a:ext cx="6438900" cy="3167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464" name="Equation" r:id="rId3" imgW="2997000" imgH="1434960" progId="Equation.DSMT4">
                  <p:embed/>
                </p:oleObj>
              </mc:Choice>
              <mc:Fallback>
                <p:oleObj name="Equation" r:id="rId3" imgW="2997000" imgH="14349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3309937"/>
                        <a:ext cx="6438900" cy="3167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7" name="Straight Arrow Connector 6"/>
          <p:cNvCxnSpPr/>
          <p:nvPr/>
        </p:nvCxnSpPr>
        <p:spPr>
          <a:xfrm flipV="1">
            <a:off x="6934200" y="304800"/>
            <a:ext cx="0" cy="1900535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2" name="Group 21"/>
          <p:cNvGrpSpPr/>
          <p:nvPr/>
        </p:nvGrpSpPr>
        <p:grpSpPr>
          <a:xfrm>
            <a:off x="5867400" y="0"/>
            <a:ext cx="2971800" cy="3429000"/>
            <a:chOff x="6096000" y="381000"/>
            <a:chExt cx="2971800" cy="3429000"/>
          </a:xfrm>
        </p:grpSpPr>
        <p:sp>
          <p:nvSpPr>
            <p:cNvPr id="19" name="TextBox 18"/>
            <p:cNvSpPr txBox="1"/>
            <p:nvPr/>
          </p:nvSpPr>
          <p:spPr>
            <a:xfrm>
              <a:off x="8705850" y="2433935"/>
              <a:ext cx="36195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+mj-lt"/>
                </a:rPr>
                <a:t>y</a:t>
              </a:r>
            </a:p>
          </p:txBody>
        </p:sp>
        <p:grpSp>
          <p:nvGrpSpPr>
            <p:cNvPr id="21" name="Group 20"/>
            <p:cNvGrpSpPr/>
            <p:nvPr/>
          </p:nvGrpSpPr>
          <p:grpSpPr>
            <a:xfrm>
              <a:off x="6096000" y="381000"/>
              <a:ext cx="2746901" cy="3429000"/>
              <a:chOff x="6096000" y="381000"/>
              <a:chExt cx="2746901" cy="3429000"/>
            </a:xfrm>
          </p:grpSpPr>
          <p:cxnSp>
            <p:nvCxnSpPr>
              <p:cNvPr id="8" name="Straight Arrow Connector 7"/>
              <p:cNvCxnSpPr/>
              <p:nvPr/>
            </p:nvCxnSpPr>
            <p:spPr>
              <a:xfrm>
                <a:off x="7162800" y="2586335"/>
                <a:ext cx="1600200" cy="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Straight Arrow Connector 8"/>
              <p:cNvCxnSpPr/>
              <p:nvPr/>
            </p:nvCxnSpPr>
            <p:spPr>
              <a:xfrm flipH="1">
                <a:off x="6324600" y="2586335"/>
                <a:ext cx="838200" cy="121920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" name="TextBox 9"/>
              <p:cNvSpPr txBox="1"/>
              <p:nvPr/>
            </p:nvSpPr>
            <p:spPr>
              <a:xfrm>
                <a:off x="7315200" y="1290935"/>
                <a:ext cx="304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latin typeface="Symbol" pitchFamily="18" charset="2"/>
                  </a:rPr>
                  <a:t>b</a:t>
                </a:r>
              </a:p>
            </p:txBody>
          </p:sp>
          <p:sp>
            <p:nvSpPr>
              <p:cNvPr id="11" name="Down Arrow 10"/>
              <p:cNvSpPr/>
              <p:nvPr/>
            </p:nvSpPr>
            <p:spPr>
              <a:xfrm rot="10800000">
                <a:off x="7071360" y="986135"/>
                <a:ext cx="198119" cy="1600200"/>
              </a:xfrm>
              <a:prstGeom prst="downArrow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Right Arrow 11"/>
              <p:cNvSpPr/>
              <p:nvPr/>
            </p:nvSpPr>
            <p:spPr>
              <a:xfrm rot="2196424">
                <a:off x="7117079" y="2708255"/>
                <a:ext cx="883921" cy="304800"/>
              </a:xfrm>
              <a:prstGeom prst="right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8004701" y="2949750"/>
                <a:ext cx="8382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err="1" smtClean="0">
                    <a:latin typeface="Symbol" pitchFamily="18" charset="2"/>
                  </a:rPr>
                  <a:t>Db</a:t>
                </a:r>
                <a:endParaRPr lang="en-US" sz="2400" b="1" dirty="0" smtClean="0">
                  <a:latin typeface="Symbol" pitchFamily="18" charset="2"/>
                </a:endParaRPr>
              </a:p>
            </p:txBody>
          </p:sp>
          <p:cxnSp>
            <p:nvCxnSpPr>
              <p:cNvPr id="14" name="Straight Arrow Connector 13"/>
              <p:cNvCxnSpPr>
                <a:stCxn id="11" idx="0"/>
              </p:cNvCxnSpPr>
              <p:nvPr/>
            </p:nvCxnSpPr>
            <p:spPr>
              <a:xfrm flipH="1" flipV="1">
                <a:off x="6553200" y="1976735"/>
                <a:ext cx="617219" cy="60960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" name="TextBox 14"/>
              <p:cNvSpPr txBox="1"/>
              <p:nvPr/>
            </p:nvSpPr>
            <p:spPr>
              <a:xfrm>
                <a:off x="6324600" y="1743670"/>
                <a:ext cx="4191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latin typeface="+mj-lt"/>
                  </a:rPr>
                  <a:t>r</a:t>
                </a:r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6781800" y="1819870"/>
                <a:ext cx="304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latin typeface="Symbol" pitchFamily="18" charset="2"/>
                  </a:rPr>
                  <a:t>q</a:t>
                </a:r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7010400" y="2738735"/>
                <a:ext cx="304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latin typeface="Symbol" pitchFamily="18" charset="2"/>
                  </a:rPr>
                  <a:t>f</a:t>
                </a: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6096000" y="3348335"/>
                <a:ext cx="36195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latin typeface="+mj-lt"/>
                  </a:rPr>
                  <a:t>x</a:t>
                </a:r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7086600" y="381000"/>
                <a:ext cx="36195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latin typeface="+mj-lt"/>
                  </a:rPr>
                  <a:t>z</a:t>
                </a:r>
              </a:p>
            </p:txBody>
          </p:sp>
        </p:grpSp>
      </p:grpSp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16813983"/>
              </p:ext>
            </p:extLst>
          </p:nvPr>
        </p:nvGraphicFramePr>
        <p:xfrm>
          <a:off x="525463" y="519410"/>
          <a:ext cx="4892675" cy="2762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465" name="Equation" r:id="rId5" imgW="3225600" imgH="1841400" progId="Equation.DSMT4">
                  <p:embed/>
                </p:oleObj>
              </mc:Choice>
              <mc:Fallback>
                <p:oleObj name="Equation" r:id="rId5" imgW="3225600" imgH="1841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463" y="519410"/>
                        <a:ext cx="4892675" cy="2762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6983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04/06/2018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31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11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88867849"/>
              </p:ext>
            </p:extLst>
          </p:nvPr>
        </p:nvGraphicFramePr>
        <p:xfrm>
          <a:off x="960438" y="155575"/>
          <a:ext cx="7223125" cy="6267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10" name="Equation" r:id="rId3" imgW="4762440" imgH="4178160" progId="Equation.DSMT4">
                  <p:embed/>
                </p:oleObj>
              </mc:Choice>
              <mc:Fallback>
                <p:oleObj name="Equation" r:id="rId3" imgW="4762440" imgH="41781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0438" y="155575"/>
                        <a:ext cx="7223125" cy="6267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281138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04/06/2018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31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12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1459523" y="1556101"/>
            <a:ext cx="4788877" cy="1263299"/>
            <a:chOff x="1459523" y="1027166"/>
            <a:chExt cx="4788877" cy="1263299"/>
          </a:xfrm>
        </p:grpSpPr>
        <p:sp>
          <p:nvSpPr>
            <p:cNvPr id="6" name="Oval 5"/>
            <p:cNvSpPr/>
            <p:nvPr/>
          </p:nvSpPr>
          <p:spPr>
            <a:xfrm>
              <a:off x="3505200" y="1828800"/>
              <a:ext cx="304800" cy="3048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ight Arrow 6"/>
            <p:cNvSpPr/>
            <p:nvPr/>
          </p:nvSpPr>
          <p:spPr>
            <a:xfrm rot="1008811">
              <a:off x="1831569" y="1591230"/>
              <a:ext cx="1676400" cy="228600"/>
            </a:xfrm>
            <a:prstGeom prst="right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ight Arrow 7"/>
            <p:cNvSpPr/>
            <p:nvPr/>
          </p:nvSpPr>
          <p:spPr>
            <a:xfrm rot="20826428">
              <a:off x="3873729" y="1682670"/>
              <a:ext cx="1676400" cy="228600"/>
            </a:xfrm>
            <a:prstGeom prst="right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986738" y="1671935"/>
              <a:ext cx="121366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Symbol" pitchFamily="18" charset="2"/>
                </a:rPr>
                <a:t>b</a:t>
              </a:r>
              <a:r>
                <a:rPr lang="en-US" sz="2400" b="1" dirty="0" smtClean="0">
                  <a:latin typeface="+mj-lt"/>
                </a:rPr>
                <a:t>(t)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4272738" y="1828800"/>
              <a:ext cx="121366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Symbol" pitchFamily="18" charset="2"/>
                </a:rPr>
                <a:t>b</a:t>
              </a:r>
              <a:r>
                <a:rPr lang="en-US" sz="2400" b="1" dirty="0" smtClean="0">
                  <a:latin typeface="+mj-lt"/>
                </a:rPr>
                <a:t>(</a:t>
              </a:r>
              <a:r>
                <a:rPr lang="en-US" sz="2400" b="1" dirty="0" err="1" smtClean="0">
                  <a:latin typeface="+mj-lt"/>
                </a:rPr>
                <a:t>t+</a:t>
              </a:r>
              <a:r>
                <a:rPr lang="en-US" sz="2400" b="1" dirty="0" err="1" smtClean="0">
                  <a:latin typeface="Symbol" pitchFamily="18" charset="2"/>
                </a:rPr>
                <a:t>D</a:t>
              </a:r>
              <a:r>
                <a:rPr lang="en-US" sz="2400" b="1" dirty="0" err="1" smtClean="0">
                  <a:latin typeface="+mj-lt"/>
                </a:rPr>
                <a:t>t</a:t>
              </a:r>
              <a:r>
                <a:rPr lang="en-US" sz="2400" b="1" dirty="0" smtClean="0">
                  <a:latin typeface="+mj-lt"/>
                </a:rPr>
                <a:t>)</a:t>
              </a:r>
            </a:p>
          </p:txBody>
        </p:sp>
        <p:sp>
          <p:nvSpPr>
            <p:cNvPr id="11" name="Oval 10"/>
            <p:cNvSpPr/>
            <p:nvPr/>
          </p:nvSpPr>
          <p:spPr>
            <a:xfrm>
              <a:off x="1694219" y="1343966"/>
              <a:ext cx="146304" cy="144865"/>
            </a:xfrm>
            <a:prstGeom prst="ellipse">
              <a:avLst/>
            </a:prstGeom>
            <a:solidFill>
              <a:srgbClr val="DA32AA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5486400" y="1496366"/>
              <a:ext cx="146304" cy="144865"/>
            </a:xfrm>
            <a:prstGeom prst="ellipse">
              <a:avLst/>
            </a:prstGeom>
            <a:solidFill>
              <a:srgbClr val="DA32AA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459523" y="1027166"/>
              <a:ext cx="762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 smtClean="0">
                  <a:latin typeface="+mj-lt"/>
                </a:rPr>
                <a:t>q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5486400" y="1143000"/>
              <a:ext cx="762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 smtClean="0">
                  <a:latin typeface="+mj-lt"/>
                </a:rPr>
                <a:t>q</a:t>
              </a:r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228600" y="228600"/>
            <a:ext cx="792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Estimation of </a:t>
            </a:r>
            <a:r>
              <a:rPr lang="en-US" sz="2400" b="1" dirty="0" err="1" smtClean="0">
                <a:latin typeface="Symbol" pitchFamily="18" charset="2"/>
              </a:rPr>
              <a:t>Db</a:t>
            </a:r>
            <a:endParaRPr lang="en-US" sz="2400" b="1" dirty="0" smtClean="0">
              <a:latin typeface="+mj-lt"/>
            </a:endParaRPr>
          </a:p>
        </p:txBody>
      </p:sp>
      <p:sp>
        <p:nvSpPr>
          <p:cNvPr id="16" name="Right Arrow 15"/>
          <p:cNvSpPr/>
          <p:nvPr/>
        </p:nvSpPr>
        <p:spPr>
          <a:xfrm rot="16357037">
            <a:off x="3039767" y="1597628"/>
            <a:ext cx="1322649" cy="331731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3815538" y="1524000"/>
            <a:ext cx="12136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latin typeface="Symbol" pitchFamily="18" charset="2"/>
              </a:rPr>
              <a:t>Db</a:t>
            </a:r>
            <a:endParaRPr lang="en-US" sz="2400" b="1" dirty="0" smtClean="0">
              <a:latin typeface="+mj-lt"/>
            </a:endParaRPr>
          </a:p>
        </p:txBody>
      </p:sp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27551503"/>
              </p:ext>
            </p:extLst>
          </p:nvPr>
        </p:nvGraphicFramePr>
        <p:xfrm>
          <a:off x="68262" y="3149675"/>
          <a:ext cx="5486239" cy="1230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92" name="Equation" r:id="rId3" imgW="3200400" imgH="698400" progId="Equation.DSMT4">
                  <p:embed/>
                </p:oleObj>
              </mc:Choice>
              <mc:Fallback>
                <p:oleObj name="Equation" r:id="rId3" imgW="3200400" imgH="698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262" y="3149675"/>
                        <a:ext cx="5486239" cy="1230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99276482"/>
              </p:ext>
            </p:extLst>
          </p:nvPr>
        </p:nvGraphicFramePr>
        <p:xfrm>
          <a:off x="1190625" y="4711700"/>
          <a:ext cx="5019675" cy="925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93" name="数式" r:id="rId5" imgW="2336760" imgH="419040" progId="Equation.3">
                  <p:embed/>
                </p:oleObj>
              </mc:Choice>
              <mc:Fallback>
                <p:oleObj name="数式" r:id="rId5" imgW="233676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90625" y="4711700"/>
                        <a:ext cx="5019675" cy="925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U-Turn Arrow 19"/>
          <p:cNvSpPr/>
          <p:nvPr/>
        </p:nvSpPr>
        <p:spPr>
          <a:xfrm flipH="1">
            <a:off x="4114799" y="3352800"/>
            <a:ext cx="2590800" cy="609600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248400" y="4038600"/>
            <a:ext cx="2438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mass of particle having charge </a:t>
            </a:r>
            <a:r>
              <a:rPr lang="en-US" sz="2400" i="1" dirty="0" smtClean="0">
                <a:latin typeface="+mj-lt"/>
              </a:rPr>
              <a:t>q</a:t>
            </a:r>
          </a:p>
        </p:txBody>
      </p:sp>
    </p:spTree>
    <p:extLst>
      <p:ext uri="{BB962C8B-B14F-4D97-AF65-F5344CB8AC3E}">
        <p14:creationId xmlns:p14="http://schemas.microsoft.com/office/powerpoint/2010/main" val="560564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04/06/2018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31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13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1459523" y="1556101"/>
            <a:ext cx="4788877" cy="1263299"/>
            <a:chOff x="1459523" y="1027166"/>
            <a:chExt cx="4788877" cy="1263299"/>
          </a:xfrm>
        </p:grpSpPr>
        <p:sp>
          <p:nvSpPr>
            <p:cNvPr id="6" name="Oval 5"/>
            <p:cNvSpPr/>
            <p:nvPr/>
          </p:nvSpPr>
          <p:spPr>
            <a:xfrm>
              <a:off x="3505200" y="1828800"/>
              <a:ext cx="304800" cy="3048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ight Arrow 6"/>
            <p:cNvSpPr/>
            <p:nvPr/>
          </p:nvSpPr>
          <p:spPr>
            <a:xfrm rot="1008811">
              <a:off x="1831569" y="1591230"/>
              <a:ext cx="1676400" cy="228600"/>
            </a:xfrm>
            <a:prstGeom prst="right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ight Arrow 7"/>
            <p:cNvSpPr/>
            <p:nvPr/>
          </p:nvSpPr>
          <p:spPr>
            <a:xfrm rot="20826428">
              <a:off x="3873729" y="1682670"/>
              <a:ext cx="1676400" cy="228600"/>
            </a:xfrm>
            <a:prstGeom prst="right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986738" y="1671935"/>
              <a:ext cx="121366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Symbol" pitchFamily="18" charset="2"/>
                </a:rPr>
                <a:t>b</a:t>
              </a:r>
              <a:r>
                <a:rPr lang="en-US" sz="2400" b="1" dirty="0" smtClean="0">
                  <a:latin typeface="+mj-lt"/>
                </a:rPr>
                <a:t>(t)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4272738" y="1828800"/>
              <a:ext cx="121366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Symbol" pitchFamily="18" charset="2"/>
                </a:rPr>
                <a:t>b</a:t>
              </a:r>
              <a:r>
                <a:rPr lang="en-US" sz="2400" b="1" dirty="0" smtClean="0">
                  <a:latin typeface="+mj-lt"/>
                </a:rPr>
                <a:t>(</a:t>
              </a:r>
              <a:r>
                <a:rPr lang="en-US" sz="2400" b="1" dirty="0" err="1" smtClean="0">
                  <a:latin typeface="+mj-lt"/>
                </a:rPr>
                <a:t>t+</a:t>
              </a:r>
              <a:r>
                <a:rPr lang="en-US" sz="2400" b="1" dirty="0" err="1" smtClean="0">
                  <a:latin typeface="Symbol" pitchFamily="18" charset="2"/>
                </a:rPr>
                <a:t>D</a:t>
              </a:r>
              <a:r>
                <a:rPr lang="en-US" sz="2400" b="1" dirty="0" err="1" smtClean="0">
                  <a:latin typeface="+mj-lt"/>
                </a:rPr>
                <a:t>t</a:t>
              </a:r>
              <a:r>
                <a:rPr lang="en-US" sz="2400" b="1" dirty="0" smtClean="0">
                  <a:latin typeface="+mj-lt"/>
                </a:rPr>
                <a:t>)</a:t>
              </a:r>
            </a:p>
          </p:txBody>
        </p:sp>
        <p:sp>
          <p:nvSpPr>
            <p:cNvPr id="11" name="Oval 10"/>
            <p:cNvSpPr/>
            <p:nvPr/>
          </p:nvSpPr>
          <p:spPr>
            <a:xfrm>
              <a:off x="1694219" y="1343966"/>
              <a:ext cx="146304" cy="144865"/>
            </a:xfrm>
            <a:prstGeom prst="ellipse">
              <a:avLst/>
            </a:prstGeom>
            <a:solidFill>
              <a:srgbClr val="DA32AA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5486400" y="1496366"/>
              <a:ext cx="146304" cy="144865"/>
            </a:xfrm>
            <a:prstGeom prst="ellipse">
              <a:avLst/>
            </a:prstGeom>
            <a:solidFill>
              <a:srgbClr val="DA32AA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459523" y="1027166"/>
              <a:ext cx="762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 smtClean="0">
                  <a:latin typeface="+mj-lt"/>
                </a:rPr>
                <a:t>q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5486400" y="1143000"/>
              <a:ext cx="762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 smtClean="0">
                  <a:latin typeface="+mj-lt"/>
                </a:rPr>
                <a:t>q</a:t>
              </a:r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228600" y="228600"/>
            <a:ext cx="792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Estimation of </a:t>
            </a:r>
            <a:r>
              <a:rPr lang="en-US" sz="2400" b="1" dirty="0" err="1" smtClean="0">
                <a:latin typeface="Symbol" pitchFamily="18" charset="2"/>
              </a:rPr>
              <a:t>Db</a:t>
            </a:r>
            <a:r>
              <a:rPr lang="en-US" sz="2400" b="1" dirty="0" smtClean="0">
                <a:latin typeface="Symbol" pitchFamily="18" charset="2"/>
              </a:rPr>
              <a:t> </a:t>
            </a:r>
            <a:r>
              <a:rPr lang="en-US" sz="2400" b="1" dirty="0" smtClean="0"/>
              <a:t> </a:t>
            </a:r>
            <a:r>
              <a:rPr lang="en-US" sz="2400" dirty="0" smtClean="0"/>
              <a:t>-- for the case of Rutherford scattering</a:t>
            </a:r>
            <a:endParaRPr lang="en-US" sz="2400" dirty="0" smtClean="0">
              <a:latin typeface="+mj-lt"/>
            </a:endParaRPr>
          </a:p>
        </p:txBody>
      </p:sp>
      <p:sp>
        <p:nvSpPr>
          <p:cNvPr id="16" name="Right Arrow 15"/>
          <p:cNvSpPr/>
          <p:nvPr/>
        </p:nvSpPr>
        <p:spPr>
          <a:xfrm rot="16357037">
            <a:off x="3039767" y="1597628"/>
            <a:ext cx="1322649" cy="331731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3815538" y="1524000"/>
            <a:ext cx="12136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latin typeface="Symbol" pitchFamily="18" charset="2"/>
              </a:rPr>
              <a:t>Db</a:t>
            </a:r>
            <a:endParaRPr lang="en-US" sz="2400" b="1" dirty="0" smtClean="0">
              <a:latin typeface="+mj-lt"/>
            </a:endParaRPr>
          </a:p>
        </p:txBody>
      </p:sp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83475314"/>
              </p:ext>
            </p:extLst>
          </p:nvPr>
        </p:nvGraphicFramePr>
        <p:xfrm>
          <a:off x="1168660" y="3331612"/>
          <a:ext cx="6507417" cy="2992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04" name="Equation" r:id="rId3" imgW="5079960" imgH="2273040" progId="Equation.DSMT4">
                  <p:embed/>
                </p:oleObj>
              </mc:Choice>
              <mc:Fallback>
                <p:oleObj name="Equation" r:id="rId3" imgW="5079960" imgH="227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68660" y="3331612"/>
                        <a:ext cx="6507417" cy="2992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3493477" y="2662535"/>
            <a:ext cx="6095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err="1" smtClean="0">
                <a:latin typeface="+mj-lt"/>
              </a:rPr>
              <a:t>Ze</a:t>
            </a:r>
            <a:endParaRPr lang="en-US" sz="2400" i="1" dirty="0" smtClean="0">
              <a:latin typeface="+mj-lt"/>
            </a:endParaRPr>
          </a:p>
        </p:txBody>
      </p:sp>
      <p:sp>
        <p:nvSpPr>
          <p:cNvPr id="20" name="Right Arrow 19"/>
          <p:cNvSpPr/>
          <p:nvPr/>
        </p:nvSpPr>
        <p:spPr>
          <a:xfrm rot="1008811">
            <a:off x="6479769" y="5629830"/>
            <a:ext cx="1676400" cy="22860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ight Arrow 20"/>
          <p:cNvSpPr/>
          <p:nvPr/>
        </p:nvSpPr>
        <p:spPr>
          <a:xfrm rot="20271144">
            <a:off x="6553200" y="5093196"/>
            <a:ext cx="1600200" cy="244961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7003780" y="5733086"/>
            <a:ext cx="372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 smtClean="0">
                <a:latin typeface="+mj-lt"/>
              </a:rPr>
              <a:t>p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7156180" y="4572000"/>
            <a:ext cx="4571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 smtClean="0">
                <a:latin typeface="+mj-lt"/>
              </a:rPr>
              <a:t>p’</a:t>
            </a:r>
          </a:p>
        </p:txBody>
      </p:sp>
      <p:sp>
        <p:nvSpPr>
          <p:cNvPr id="24" name="Right Arrow 23"/>
          <p:cNvSpPr/>
          <p:nvPr/>
        </p:nvSpPr>
        <p:spPr>
          <a:xfrm rot="16200000">
            <a:off x="7617369" y="5178970"/>
            <a:ext cx="1075126" cy="454134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8290887" y="5215676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latin typeface="+mj-lt"/>
              </a:rPr>
              <a:t>Q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7267102" y="5257800"/>
            <a:ext cx="5464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latin typeface="Symbol" panose="05050102010706020507" pitchFamily="18" charset="2"/>
              </a:rPr>
              <a:t>q</a:t>
            </a:r>
            <a:r>
              <a:rPr lang="en-US" sz="2400" b="1" i="1" dirty="0" smtClean="0"/>
              <a:t>’</a:t>
            </a:r>
            <a:endParaRPr lang="en-US" sz="2400" b="1" i="1" dirty="0" smtClean="0">
              <a:latin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872415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04/06/2018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31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7585" y="76200"/>
            <a:ext cx="792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Case </a:t>
            </a:r>
            <a:r>
              <a:rPr lang="en-US" sz="2400" dirty="0" smtClean="0"/>
              <a:t>of Rutherford scattering -- continued</a:t>
            </a:r>
            <a:endParaRPr lang="en-US" sz="2400" dirty="0" smtClean="0">
              <a:latin typeface="+mj-lt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750277" y="886467"/>
            <a:ext cx="2754923" cy="1776068"/>
            <a:chOff x="750277" y="886467"/>
            <a:chExt cx="2754923" cy="1776068"/>
          </a:xfrm>
        </p:grpSpPr>
        <p:sp>
          <p:nvSpPr>
            <p:cNvPr id="7" name="TextBox 6"/>
            <p:cNvSpPr txBox="1"/>
            <p:nvPr/>
          </p:nvSpPr>
          <p:spPr>
            <a:xfrm>
              <a:off x="2901138" y="1677597"/>
              <a:ext cx="45166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/>
                <a:t>Q</a:t>
              </a:r>
            </a:p>
          </p:txBody>
        </p:sp>
        <p:grpSp>
          <p:nvGrpSpPr>
            <p:cNvPr id="8" name="Group 7"/>
            <p:cNvGrpSpPr/>
            <p:nvPr/>
          </p:nvGrpSpPr>
          <p:grpSpPr>
            <a:xfrm>
              <a:off x="750277" y="886467"/>
              <a:ext cx="2754923" cy="1776068"/>
              <a:chOff x="3493477" y="1671935"/>
              <a:chExt cx="2754923" cy="1776068"/>
            </a:xfrm>
          </p:grpSpPr>
          <p:grpSp>
            <p:nvGrpSpPr>
              <p:cNvPr id="9" name="Group 8"/>
              <p:cNvGrpSpPr/>
              <p:nvPr/>
            </p:nvGrpSpPr>
            <p:grpSpPr>
              <a:xfrm>
                <a:off x="3505200" y="1671935"/>
                <a:ext cx="2743200" cy="990600"/>
                <a:chOff x="3505200" y="1143000"/>
                <a:chExt cx="2743200" cy="990600"/>
              </a:xfrm>
            </p:grpSpPr>
            <p:sp>
              <p:nvSpPr>
                <p:cNvPr id="15" name="Oval 14"/>
                <p:cNvSpPr/>
                <p:nvPr/>
              </p:nvSpPr>
              <p:spPr>
                <a:xfrm>
                  <a:off x="3505200" y="1828800"/>
                  <a:ext cx="304800" cy="3048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" name="Right Arrow 15"/>
                <p:cNvSpPr/>
                <p:nvPr/>
              </p:nvSpPr>
              <p:spPr>
                <a:xfrm rot="20826428">
                  <a:off x="3873729" y="1682670"/>
                  <a:ext cx="1676400" cy="228600"/>
                </a:xfrm>
                <a:prstGeom prst="rightArrow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" name="TextBox 16"/>
                <p:cNvSpPr txBox="1"/>
                <p:nvPr/>
              </p:nvSpPr>
              <p:spPr>
                <a:xfrm rot="20852195">
                  <a:off x="4150317" y="1322275"/>
                  <a:ext cx="1213662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400" b="1" dirty="0" smtClean="0"/>
                    <a:t>p</a:t>
                  </a:r>
                  <a:r>
                    <a:rPr lang="en-US" sz="2400" b="1" dirty="0" smtClean="0">
                      <a:latin typeface="+mj-lt"/>
                    </a:rPr>
                    <a:t>(</a:t>
                  </a:r>
                  <a:r>
                    <a:rPr lang="en-US" sz="2400" b="1" dirty="0" err="1" smtClean="0">
                      <a:latin typeface="+mj-lt"/>
                    </a:rPr>
                    <a:t>t+</a:t>
                  </a:r>
                  <a:r>
                    <a:rPr lang="en-US" sz="2400" b="1" dirty="0" err="1" smtClean="0">
                      <a:latin typeface="Symbol" pitchFamily="18" charset="2"/>
                    </a:rPr>
                    <a:t>D</a:t>
                  </a:r>
                  <a:r>
                    <a:rPr lang="en-US" sz="2400" b="1" dirty="0" err="1" smtClean="0">
                      <a:latin typeface="+mj-lt"/>
                    </a:rPr>
                    <a:t>t</a:t>
                  </a:r>
                  <a:r>
                    <a:rPr lang="en-US" sz="2400" b="1" dirty="0" smtClean="0">
                      <a:latin typeface="+mj-lt"/>
                    </a:rPr>
                    <a:t>)</a:t>
                  </a:r>
                </a:p>
              </p:txBody>
            </p:sp>
            <p:sp>
              <p:nvSpPr>
                <p:cNvPr id="18" name="Oval 17"/>
                <p:cNvSpPr/>
                <p:nvPr/>
              </p:nvSpPr>
              <p:spPr>
                <a:xfrm>
                  <a:off x="5486400" y="1496366"/>
                  <a:ext cx="146304" cy="144865"/>
                </a:xfrm>
                <a:prstGeom prst="ellipse">
                  <a:avLst/>
                </a:prstGeom>
                <a:solidFill>
                  <a:srgbClr val="DA32AA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" name="TextBox 18"/>
                <p:cNvSpPr txBox="1"/>
                <p:nvPr/>
              </p:nvSpPr>
              <p:spPr>
                <a:xfrm>
                  <a:off x="5486400" y="1143000"/>
                  <a:ext cx="762000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400" b="1" i="1" dirty="0" smtClean="0">
                      <a:latin typeface="+mj-lt"/>
                    </a:rPr>
                    <a:t>q</a:t>
                  </a:r>
                </a:p>
              </p:txBody>
            </p:sp>
          </p:grpSp>
          <p:sp>
            <p:nvSpPr>
              <p:cNvPr id="10" name="Right Arrow 9"/>
              <p:cNvSpPr/>
              <p:nvPr/>
            </p:nvSpPr>
            <p:spPr>
              <a:xfrm rot="16357037">
                <a:off x="5105361" y="2492104"/>
                <a:ext cx="932301" cy="331731"/>
              </a:xfrm>
              <a:prstGeom prst="rightArrow">
                <a:avLst>
                  <a:gd name="adj1" fmla="val 62910"/>
                  <a:gd name="adj2" fmla="val 50000"/>
                </a:avLst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3493477" y="2662535"/>
                <a:ext cx="60959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 err="1" smtClean="0">
                    <a:latin typeface="+mj-lt"/>
                  </a:rPr>
                  <a:t>Ze</a:t>
                </a:r>
                <a:endParaRPr lang="en-US" sz="2400" i="1" dirty="0" smtClean="0">
                  <a:latin typeface="+mj-lt"/>
                </a:endParaRPr>
              </a:p>
            </p:txBody>
          </p:sp>
          <p:sp>
            <p:nvSpPr>
              <p:cNvPr id="12" name="Right Arrow 11"/>
              <p:cNvSpPr/>
              <p:nvPr/>
            </p:nvSpPr>
            <p:spPr>
              <a:xfrm rot="1008811">
                <a:off x="3888969" y="2810430"/>
                <a:ext cx="1676400" cy="228600"/>
              </a:xfrm>
              <a:prstGeom prst="rightArrow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 rot="797911">
                <a:off x="4272738" y="2986338"/>
                <a:ext cx="121366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/>
                  <a:t>p</a:t>
                </a:r>
                <a:r>
                  <a:rPr lang="en-US" sz="2400" b="1" dirty="0" smtClean="0">
                    <a:latin typeface="+mj-lt"/>
                  </a:rPr>
                  <a:t>(t)</a:t>
                </a:r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4191000" y="2372295"/>
                <a:ext cx="2057400" cy="4572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latin typeface="Symbol" pitchFamily="18" charset="2"/>
                  </a:rPr>
                  <a:t>q</a:t>
                </a:r>
                <a:r>
                  <a:rPr lang="en-US" sz="2400" dirty="0" smtClean="0"/>
                  <a:t>’</a:t>
                </a:r>
              </a:p>
            </p:txBody>
          </p:sp>
        </p:grpSp>
      </p:grpSp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51338477"/>
              </p:ext>
            </p:extLst>
          </p:nvPr>
        </p:nvGraphicFramePr>
        <p:xfrm>
          <a:off x="3733800" y="832343"/>
          <a:ext cx="4937125" cy="2551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70" name="数式" r:id="rId3" imgW="2298600" imgH="1155600" progId="Equation.3">
                  <p:embed/>
                </p:oleObj>
              </mc:Choice>
              <mc:Fallback>
                <p:oleObj name="数式" r:id="rId3" imgW="2298600" imgH="1155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3800" y="832343"/>
                        <a:ext cx="4937125" cy="2551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8398770"/>
              </p:ext>
            </p:extLst>
          </p:nvPr>
        </p:nvGraphicFramePr>
        <p:xfrm>
          <a:off x="1185863" y="3602038"/>
          <a:ext cx="5156200" cy="1792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71" name="Equation" r:id="rId5" imgW="2400120" imgH="812520" progId="Equation.DSMT4">
                  <p:embed/>
                </p:oleObj>
              </mc:Choice>
              <mc:Fallback>
                <p:oleObj name="Equation" r:id="rId5" imgW="2400120" imgH="8125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5863" y="3602038"/>
                        <a:ext cx="5156200" cy="1792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48006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04/06/2018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31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7585" y="76200"/>
            <a:ext cx="792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Case </a:t>
            </a:r>
            <a:r>
              <a:rPr lang="en-US" sz="2400" dirty="0" smtClean="0"/>
              <a:t>of Rutherford scattering -- continued</a:t>
            </a:r>
            <a:endParaRPr lang="en-US" sz="2400" dirty="0" smtClean="0">
              <a:latin typeface="+mj-lt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750277" y="886467"/>
            <a:ext cx="2754923" cy="1776068"/>
            <a:chOff x="750277" y="886467"/>
            <a:chExt cx="2754923" cy="1776068"/>
          </a:xfrm>
        </p:grpSpPr>
        <p:sp>
          <p:nvSpPr>
            <p:cNvPr id="7" name="TextBox 6"/>
            <p:cNvSpPr txBox="1"/>
            <p:nvPr/>
          </p:nvSpPr>
          <p:spPr>
            <a:xfrm>
              <a:off x="2901138" y="1677597"/>
              <a:ext cx="45166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/>
                <a:t>Q</a:t>
              </a:r>
            </a:p>
          </p:txBody>
        </p:sp>
        <p:grpSp>
          <p:nvGrpSpPr>
            <p:cNvPr id="8" name="Group 7"/>
            <p:cNvGrpSpPr/>
            <p:nvPr/>
          </p:nvGrpSpPr>
          <p:grpSpPr>
            <a:xfrm>
              <a:off x="750277" y="886467"/>
              <a:ext cx="2754923" cy="1776068"/>
              <a:chOff x="3493477" y="1671935"/>
              <a:chExt cx="2754923" cy="1776068"/>
            </a:xfrm>
          </p:grpSpPr>
          <p:grpSp>
            <p:nvGrpSpPr>
              <p:cNvPr id="9" name="Group 8"/>
              <p:cNvGrpSpPr/>
              <p:nvPr/>
            </p:nvGrpSpPr>
            <p:grpSpPr>
              <a:xfrm>
                <a:off x="3505200" y="1671935"/>
                <a:ext cx="2743200" cy="990600"/>
                <a:chOff x="3505200" y="1143000"/>
                <a:chExt cx="2743200" cy="990600"/>
              </a:xfrm>
            </p:grpSpPr>
            <p:sp>
              <p:nvSpPr>
                <p:cNvPr id="15" name="Oval 14"/>
                <p:cNvSpPr/>
                <p:nvPr/>
              </p:nvSpPr>
              <p:spPr>
                <a:xfrm>
                  <a:off x="3505200" y="1828800"/>
                  <a:ext cx="304800" cy="3048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" name="Right Arrow 15"/>
                <p:cNvSpPr/>
                <p:nvPr/>
              </p:nvSpPr>
              <p:spPr>
                <a:xfrm rot="20826428">
                  <a:off x="3873729" y="1682670"/>
                  <a:ext cx="1676400" cy="228600"/>
                </a:xfrm>
                <a:prstGeom prst="rightArrow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" name="TextBox 16"/>
                <p:cNvSpPr txBox="1"/>
                <p:nvPr/>
              </p:nvSpPr>
              <p:spPr>
                <a:xfrm rot="20852195">
                  <a:off x="4150317" y="1322275"/>
                  <a:ext cx="1213662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400" b="1" dirty="0" smtClean="0"/>
                    <a:t>p</a:t>
                  </a:r>
                  <a:r>
                    <a:rPr lang="en-US" sz="2400" b="1" dirty="0" smtClean="0">
                      <a:latin typeface="+mj-lt"/>
                    </a:rPr>
                    <a:t>(</a:t>
                  </a:r>
                  <a:r>
                    <a:rPr lang="en-US" sz="2400" b="1" dirty="0" err="1" smtClean="0">
                      <a:latin typeface="+mj-lt"/>
                    </a:rPr>
                    <a:t>t+</a:t>
                  </a:r>
                  <a:r>
                    <a:rPr lang="en-US" sz="2400" b="1" dirty="0" err="1" smtClean="0">
                      <a:latin typeface="Symbol" pitchFamily="18" charset="2"/>
                    </a:rPr>
                    <a:t>D</a:t>
                  </a:r>
                  <a:r>
                    <a:rPr lang="en-US" sz="2400" b="1" dirty="0" err="1" smtClean="0">
                      <a:latin typeface="+mj-lt"/>
                    </a:rPr>
                    <a:t>t</a:t>
                  </a:r>
                  <a:r>
                    <a:rPr lang="en-US" sz="2400" b="1" dirty="0" smtClean="0">
                      <a:latin typeface="+mj-lt"/>
                    </a:rPr>
                    <a:t>)</a:t>
                  </a:r>
                </a:p>
              </p:txBody>
            </p:sp>
            <p:sp>
              <p:nvSpPr>
                <p:cNvPr id="18" name="Oval 17"/>
                <p:cNvSpPr/>
                <p:nvPr/>
              </p:nvSpPr>
              <p:spPr>
                <a:xfrm>
                  <a:off x="5486400" y="1496366"/>
                  <a:ext cx="146304" cy="144865"/>
                </a:xfrm>
                <a:prstGeom prst="ellipse">
                  <a:avLst/>
                </a:prstGeom>
                <a:solidFill>
                  <a:srgbClr val="DA32AA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" name="TextBox 18"/>
                <p:cNvSpPr txBox="1"/>
                <p:nvPr/>
              </p:nvSpPr>
              <p:spPr>
                <a:xfrm>
                  <a:off x="5486400" y="1143000"/>
                  <a:ext cx="762000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400" b="1" i="1" dirty="0" smtClean="0">
                      <a:latin typeface="+mj-lt"/>
                    </a:rPr>
                    <a:t>q</a:t>
                  </a:r>
                </a:p>
              </p:txBody>
            </p:sp>
          </p:grpSp>
          <p:sp>
            <p:nvSpPr>
              <p:cNvPr id="10" name="Right Arrow 9"/>
              <p:cNvSpPr/>
              <p:nvPr/>
            </p:nvSpPr>
            <p:spPr>
              <a:xfrm rot="16357037">
                <a:off x="5105361" y="2492104"/>
                <a:ext cx="932301" cy="331731"/>
              </a:xfrm>
              <a:prstGeom prst="rightArrow">
                <a:avLst>
                  <a:gd name="adj1" fmla="val 62910"/>
                  <a:gd name="adj2" fmla="val 50000"/>
                </a:avLst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3493477" y="2662535"/>
                <a:ext cx="60959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 err="1" smtClean="0">
                    <a:latin typeface="+mj-lt"/>
                  </a:rPr>
                  <a:t>Ze</a:t>
                </a:r>
                <a:endParaRPr lang="en-US" sz="2400" i="1" dirty="0" smtClean="0">
                  <a:latin typeface="+mj-lt"/>
                </a:endParaRPr>
              </a:p>
            </p:txBody>
          </p:sp>
          <p:sp>
            <p:nvSpPr>
              <p:cNvPr id="12" name="Right Arrow 11"/>
              <p:cNvSpPr/>
              <p:nvPr/>
            </p:nvSpPr>
            <p:spPr>
              <a:xfrm rot="1008811">
                <a:off x="3888969" y="2810430"/>
                <a:ext cx="1676400" cy="228600"/>
              </a:xfrm>
              <a:prstGeom prst="rightArrow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 rot="797911">
                <a:off x="4272738" y="2986338"/>
                <a:ext cx="121366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/>
                  <a:t>p</a:t>
                </a:r>
                <a:r>
                  <a:rPr lang="en-US" sz="2400" b="1" dirty="0" smtClean="0">
                    <a:latin typeface="+mj-lt"/>
                  </a:rPr>
                  <a:t>(t)</a:t>
                </a:r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4191000" y="2372295"/>
                <a:ext cx="2057400" cy="4572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latin typeface="Symbol" pitchFamily="18" charset="2"/>
                  </a:rPr>
                  <a:t>q</a:t>
                </a:r>
                <a:r>
                  <a:rPr lang="en-US" sz="2400" dirty="0" smtClean="0"/>
                  <a:t>’</a:t>
                </a:r>
              </a:p>
            </p:txBody>
          </p:sp>
        </p:grpSp>
      </p:grpSp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40275442"/>
              </p:ext>
            </p:extLst>
          </p:nvPr>
        </p:nvGraphicFramePr>
        <p:xfrm>
          <a:off x="528637" y="2819400"/>
          <a:ext cx="6710363" cy="285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51" name="数式" r:id="rId3" imgW="3124080" imgH="1295280" progId="Equation.3">
                  <p:embed/>
                </p:oleObj>
              </mc:Choice>
              <mc:Fallback>
                <p:oleObj name="数式" r:id="rId3" imgW="3124080" imgH="12952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8637" y="2819400"/>
                        <a:ext cx="6710363" cy="2857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77308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04/06/2018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31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16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06792772"/>
              </p:ext>
            </p:extLst>
          </p:nvPr>
        </p:nvGraphicFramePr>
        <p:xfrm>
          <a:off x="228600" y="152400"/>
          <a:ext cx="6819900" cy="2157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614" name="数式" r:id="rId3" imgW="3174840" imgH="977760" progId="Equation.3">
                  <p:embed/>
                </p:oleObj>
              </mc:Choice>
              <mc:Fallback>
                <p:oleObj name="数式" r:id="rId3" imgW="3174840" imgH="9777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152400"/>
                        <a:ext cx="6819900" cy="2157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28600" y="2286000"/>
            <a:ext cx="815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Comment on frequency dependence --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42823462"/>
              </p:ext>
            </p:extLst>
          </p:nvPr>
        </p:nvGraphicFramePr>
        <p:xfrm>
          <a:off x="838200" y="2747665"/>
          <a:ext cx="7010400" cy="3814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615" name="Equation" r:id="rId5" imgW="3200400" imgH="1726920" progId="Equation.DSMT4">
                  <p:embed/>
                </p:oleObj>
              </mc:Choice>
              <mc:Fallback>
                <p:oleObj name="Equation" r:id="rId5" imgW="3200400" imgH="17269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2747665"/>
                        <a:ext cx="7010400" cy="3814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2636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04/06/2018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31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17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98907155"/>
              </p:ext>
            </p:extLst>
          </p:nvPr>
        </p:nvGraphicFramePr>
        <p:xfrm>
          <a:off x="25400" y="152400"/>
          <a:ext cx="7227888" cy="2157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62" name="数式" r:id="rId3" imgW="3365280" imgH="977760" progId="Equation.3">
                  <p:embed/>
                </p:oleObj>
              </mc:Choice>
              <mc:Fallback>
                <p:oleObj name="数式" r:id="rId3" imgW="3365280" imgH="97776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400" y="152400"/>
                        <a:ext cx="7227888" cy="2157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41075960"/>
              </p:ext>
            </p:extLst>
          </p:nvPr>
        </p:nvGraphicFramePr>
        <p:xfrm>
          <a:off x="358302" y="2514600"/>
          <a:ext cx="6518275" cy="18937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63" name="Equation" r:id="rId5" imgW="4673520" imgH="1320480" progId="Equation.DSMT4">
                  <p:embed/>
                </p:oleObj>
              </mc:Choice>
              <mc:Fallback>
                <p:oleObj name="Equation" r:id="rId5" imgW="4673520" imgH="132048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302" y="2514600"/>
                        <a:ext cx="6518275" cy="189373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86537664"/>
              </p:ext>
            </p:extLst>
          </p:nvPr>
        </p:nvGraphicFramePr>
        <p:xfrm>
          <a:off x="381000" y="4585282"/>
          <a:ext cx="7848600" cy="15361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64" name="数式" r:id="rId7" imgW="3682800" imgH="736560" progId="Equation.3">
                  <p:embed/>
                </p:oleObj>
              </mc:Choice>
              <mc:Fallback>
                <p:oleObj name="数式" r:id="rId7" imgW="3682800" imgH="73656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4585282"/>
                        <a:ext cx="7848600" cy="153611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6400800" y="5257800"/>
            <a:ext cx="2590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Symbol" pitchFamily="18" charset="2"/>
              </a:rPr>
              <a:t>l</a:t>
            </a:r>
            <a:r>
              <a:rPr lang="en-US" sz="2400" dirty="0" smtClean="0">
                <a:latin typeface="+mj-lt"/>
              </a:rPr>
              <a:t>= “fudge factor” of order unity</a:t>
            </a:r>
          </a:p>
        </p:txBody>
      </p:sp>
    </p:spTree>
    <p:extLst>
      <p:ext uri="{BB962C8B-B14F-4D97-AF65-F5344CB8AC3E}">
        <p14:creationId xmlns:p14="http://schemas.microsoft.com/office/powerpoint/2010/main" val="1009295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04/06/2018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31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55995" y="108853"/>
            <a:ext cx="7239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Electromagnetic effects in energy loss processes (see Chap. 13 of Jackson) 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750277" y="1664342"/>
            <a:ext cx="2754923" cy="1776068"/>
            <a:chOff x="750277" y="886467"/>
            <a:chExt cx="2754923" cy="1776068"/>
          </a:xfrm>
        </p:grpSpPr>
        <p:sp>
          <p:nvSpPr>
            <p:cNvPr id="7" name="TextBox 6"/>
            <p:cNvSpPr txBox="1"/>
            <p:nvPr/>
          </p:nvSpPr>
          <p:spPr>
            <a:xfrm>
              <a:off x="2901138" y="1677597"/>
              <a:ext cx="45166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/>
                <a:t>Q</a:t>
              </a:r>
            </a:p>
          </p:txBody>
        </p:sp>
        <p:grpSp>
          <p:nvGrpSpPr>
            <p:cNvPr id="8" name="Group 7"/>
            <p:cNvGrpSpPr/>
            <p:nvPr/>
          </p:nvGrpSpPr>
          <p:grpSpPr>
            <a:xfrm>
              <a:off x="750277" y="886467"/>
              <a:ext cx="2754923" cy="1776068"/>
              <a:chOff x="3493477" y="1671935"/>
              <a:chExt cx="2754923" cy="1776068"/>
            </a:xfrm>
          </p:grpSpPr>
          <p:grpSp>
            <p:nvGrpSpPr>
              <p:cNvPr id="9" name="Group 8"/>
              <p:cNvGrpSpPr/>
              <p:nvPr/>
            </p:nvGrpSpPr>
            <p:grpSpPr>
              <a:xfrm>
                <a:off x="3505200" y="1671935"/>
                <a:ext cx="2743200" cy="990600"/>
                <a:chOff x="3505200" y="1143000"/>
                <a:chExt cx="2743200" cy="990600"/>
              </a:xfrm>
            </p:grpSpPr>
            <p:sp>
              <p:nvSpPr>
                <p:cNvPr id="15" name="Oval 14"/>
                <p:cNvSpPr/>
                <p:nvPr/>
              </p:nvSpPr>
              <p:spPr>
                <a:xfrm>
                  <a:off x="3505200" y="1828800"/>
                  <a:ext cx="304800" cy="3048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" name="Right Arrow 15"/>
                <p:cNvSpPr/>
                <p:nvPr/>
              </p:nvSpPr>
              <p:spPr>
                <a:xfrm rot="20826428">
                  <a:off x="3873729" y="1682670"/>
                  <a:ext cx="1676400" cy="228600"/>
                </a:xfrm>
                <a:prstGeom prst="rightArrow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" name="TextBox 16"/>
                <p:cNvSpPr txBox="1"/>
                <p:nvPr/>
              </p:nvSpPr>
              <p:spPr>
                <a:xfrm rot="20852195">
                  <a:off x="4150317" y="1322275"/>
                  <a:ext cx="1213662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400" b="1" dirty="0" smtClean="0"/>
                    <a:t>p</a:t>
                  </a:r>
                  <a:r>
                    <a:rPr lang="en-US" sz="2400" b="1" dirty="0" smtClean="0">
                      <a:latin typeface="+mj-lt"/>
                    </a:rPr>
                    <a:t>(</a:t>
                  </a:r>
                  <a:r>
                    <a:rPr lang="en-US" sz="2400" b="1" dirty="0" err="1" smtClean="0">
                      <a:latin typeface="+mj-lt"/>
                    </a:rPr>
                    <a:t>t+</a:t>
                  </a:r>
                  <a:r>
                    <a:rPr lang="en-US" sz="2400" b="1" dirty="0" err="1" smtClean="0">
                      <a:latin typeface="Symbol" pitchFamily="18" charset="2"/>
                    </a:rPr>
                    <a:t>D</a:t>
                  </a:r>
                  <a:r>
                    <a:rPr lang="en-US" sz="2400" b="1" dirty="0" err="1" smtClean="0">
                      <a:latin typeface="+mj-lt"/>
                    </a:rPr>
                    <a:t>t</a:t>
                  </a:r>
                  <a:r>
                    <a:rPr lang="en-US" sz="2400" b="1" dirty="0" smtClean="0">
                      <a:latin typeface="+mj-lt"/>
                    </a:rPr>
                    <a:t>)</a:t>
                  </a:r>
                </a:p>
              </p:txBody>
            </p:sp>
            <p:sp>
              <p:nvSpPr>
                <p:cNvPr id="18" name="Oval 17"/>
                <p:cNvSpPr/>
                <p:nvPr/>
              </p:nvSpPr>
              <p:spPr>
                <a:xfrm>
                  <a:off x="5486400" y="1496366"/>
                  <a:ext cx="146304" cy="144865"/>
                </a:xfrm>
                <a:prstGeom prst="ellipse">
                  <a:avLst/>
                </a:prstGeom>
                <a:solidFill>
                  <a:srgbClr val="DA32AA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" name="TextBox 18"/>
                <p:cNvSpPr txBox="1"/>
                <p:nvPr/>
              </p:nvSpPr>
              <p:spPr>
                <a:xfrm>
                  <a:off x="5486400" y="1143000"/>
                  <a:ext cx="762000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400" b="1" i="1" dirty="0" err="1" smtClean="0">
                      <a:latin typeface="+mj-lt"/>
                    </a:rPr>
                    <a:t>ze</a:t>
                  </a:r>
                  <a:endParaRPr lang="en-US" sz="2400" b="1" i="1" dirty="0" smtClean="0">
                    <a:latin typeface="+mj-lt"/>
                  </a:endParaRPr>
                </a:p>
              </p:txBody>
            </p:sp>
          </p:grpSp>
          <p:sp>
            <p:nvSpPr>
              <p:cNvPr id="10" name="Right Arrow 9"/>
              <p:cNvSpPr/>
              <p:nvPr/>
            </p:nvSpPr>
            <p:spPr>
              <a:xfrm rot="16357037">
                <a:off x="5105361" y="2492104"/>
                <a:ext cx="932301" cy="331731"/>
              </a:xfrm>
              <a:prstGeom prst="rightArrow">
                <a:avLst>
                  <a:gd name="adj1" fmla="val 62910"/>
                  <a:gd name="adj2" fmla="val 50000"/>
                </a:avLst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3493477" y="2662535"/>
                <a:ext cx="60959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 smtClean="0">
                    <a:latin typeface="+mj-lt"/>
                  </a:rPr>
                  <a:t>-e</a:t>
                </a:r>
              </a:p>
            </p:txBody>
          </p:sp>
          <p:sp>
            <p:nvSpPr>
              <p:cNvPr id="12" name="Right Arrow 11"/>
              <p:cNvSpPr/>
              <p:nvPr/>
            </p:nvSpPr>
            <p:spPr>
              <a:xfrm rot="1008811">
                <a:off x="3888969" y="2810430"/>
                <a:ext cx="1676400" cy="228600"/>
              </a:xfrm>
              <a:prstGeom prst="rightArrow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 rot="797911">
                <a:off x="4272738" y="2986338"/>
                <a:ext cx="121366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/>
                  <a:t>p</a:t>
                </a:r>
                <a:r>
                  <a:rPr lang="en-US" sz="2400" b="1" dirty="0" smtClean="0">
                    <a:latin typeface="+mj-lt"/>
                  </a:rPr>
                  <a:t>(t)</a:t>
                </a:r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4191000" y="2372295"/>
                <a:ext cx="2057400" cy="4572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latin typeface="Symbol" pitchFamily="18" charset="2"/>
                  </a:rPr>
                  <a:t>q</a:t>
                </a:r>
                <a:r>
                  <a:rPr lang="en-US" sz="2400" dirty="0" smtClean="0"/>
                  <a:t>’</a:t>
                </a:r>
              </a:p>
            </p:txBody>
          </p:sp>
        </p:grpSp>
      </p:grpSp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38861089"/>
              </p:ext>
            </p:extLst>
          </p:nvPr>
        </p:nvGraphicFramePr>
        <p:xfrm>
          <a:off x="3875495" y="1981200"/>
          <a:ext cx="4719627" cy="2590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644" name="Equation" r:id="rId3" imgW="3352680" imgH="1790640" progId="Equation.DSMT4">
                  <p:embed/>
                </p:oleObj>
              </mc:Choice>
              <mc:Fallback>
                <p:oleObj name="Equation" r:id="rId3" imgW="3352680" imgH="1790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75495" y="1981200"/>
                        <a:ext cx="4719627" cy="2590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94585036"/>
              </p:ext>
            </p:extLst>
          </p:nvPr>
        </p:nvGraphicFramePr>
        <p:xfrm>
          <a:off x="1148538" y="4506172"/>
          <a:ext cx="5156200" cy="1792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645" name="Equation" r:id="rId5" imgW="2400120" imgH="812520" progId="Equation.DSMT4">
                  <p:embed/>
                </p:oleObj>
              </mc:Choice>
              <mc:Fallback>
                <p:oleObj name="Equation" r:id="rId5" imgW="2400120" imgH="8125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8538" y="4506172"/>
                        <a:ext cx="5156200" cy="1792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TextBox 21"/>
          <p:cNvSpPr txBox="1"/>
          <p:nvPr/>
        </p:nvSpPr>
        <p:spPr>
          <a:xfrm>
            <a:off x="255995" y="925891"/>
            <a:ext cx="8686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Again consider Rutherford scattering – now of a nucleus (or alpha particle </a:t>
            </a:r>
            <a:r>
              <a:rPr lang="en-US" sz="2400" i="1" dirty="0" err="1" smtClean="0">
                <a:latin typeface="+mj-lt"/>
              </a:rPr>
              <a:t>ze</a:t>
            </a:r>
            <a:r>
              <a:rPr lang="en-US" sz="2400" dirty="0" smtClean="0">
                <a:latin typeface="+mj-lt"/>
              </a:rPr>
              <a:t> incident on an electron </a:t>
            </a:r>
            <a:r>
              <a:rPr lang="en-US" sz="2400" i="1" dirty="0" smtClean="0">
                <a:latin typeface="+mj-lt"/>
              </a:rPr>
              <a:t>–e in rest frame of electron:</a:t>
            </a:r>
            <a:endParaRPr lang="en-US" sz="24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667996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04/06/2018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31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04800"/>
            <a:ext cx="32159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+mj-lt"/>
              </a:rPr>
              <a:t>Energy loss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84683132"/>
              </p:ext>
            </p:extLst>
          </p:nvPr>
        </p:nvGraphicFramePr>
        <p:xfrm>
          <a:off x="935310" y="1066800"/>
          <a:ext cx="7273379" cy="1938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667" name="Equation" r:id="rId3" imgW="5003640" imgH="1333440" progId="Equation.DSMT4">
                  <p:embed/>
                </p:oleObj>
              </mc:Choice>
              <mc:Fallback>
                <p:oleObj name="Equation" r:id="rId3" imgW="5003640" imgH="13334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35310" y="1066800"/>
                        <a:ext cx="7273379" cy="19383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54945425"/>
              </p:ext>
            </p:extLst>
          </p:nvPr>
        </p:nvGraphicFramePr>
        <p:xfrm>
          <a:off x="1330054" y="3305472"/>
          <a:ext cx="6483892" cy="2674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668" name="Equation" r:id="rId5" imgW="5079960" imgH="2095200" progId="Equation.DSMT4">
                  <p:embed/>
                </p:oleObj>
              </mc:Choice>
              <mc:Fallback>
                <p:oleObj name="Equation" r:id="rId5" imgW="5079960" imgH="2095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330054" y="3305472"/>
                        <a:ext cx="6483892" cy="26749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9" name="Straight Arrow Connector 8"/>
          <p:cNvCxnSpPr/>
          <p:nvPr/>
        </p:nvCxnSpPr>
        <p:spPr>
          <a:xfrm flipH="1">
            <a:off x="2743200" y="4953000"/>
            <a:ext cx="1828799" cy="0"/>
          </a:xfrm>
          <a:prstGeom prst="straightConnector1">
            <a:avLst/>
          </a:prstGeom>
          <a:ln w="508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724400" y="4495800"/>
            <a:ext cx="3886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minimum energy transfer</a:t>
            </a:r>
          </a:p>
        </p:txBody>
      </p:sp>
    </p:spTree>
    <p:extLst>
      <p:ext uri="{BB962C8B-B14F-4D97-AF65-F5344CB8AC3E}">
        <p14:creationId xmlns:p14="http://schemas.microsoft.com/office/powerpoint/2010/main" val="1645473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04/06/2018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31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39496"/>
            <a:ext cx="9144000" cy="5779008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76200" y="2971800"/>
            <a:ext cx="8915400" cy="304800"/>
          </a:xfrm>
          <a:prstGeom prst="rect">
            <a:avLst/>
          </a:prstGeom>
          <a:solidFill>
            <a:srgbClr val="DA32AA">
              <a:alpha val="1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633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04/06/2018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31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0"/>
            <a:ext cx="83058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Energy loss continued</a:t>
            </a:r>
          </a:p>
          <a:p>
            <a:pPr lvl="1"/>
            <a:r>
              <a:rPr lang="en-US" sz="2400" dirty="0" smtClean="0">
                <a:latin typeface="+mj-lt"/>
              </a:rPr>
              <a:t>Refining this result, Bethe and Fermi noticed that the analysis lacked consideration of the effects of electromagnetic fields.   Representing the colliding electrons in terms of a dielectric function </a:t>
            </a:r>
            <a:r>
              <a:rPr lang="en-US" sz="2400" dirty="0" smtClean="0">
                <a:latin typeface="Symbol" panose="05050102010706020507" pitchFamily="18" charset="2"/>
              </a:rPr>
              <a:t>e(w)</a:t>
            </a:r>
            <a:r>
              <a:rPr lang="en-US" sz="2400" dirty="0" smtClean="0">
                <a:latin typeface="+mj-lt"/>
              </a:rPr>
              <a:t> and the energetic particle of charge </a:t>
            </a:r>
            <a:r>
              <a:rPr lang="en-US" sz="2400" i="1" dirty="0" err="1" smtClean="0">
                <a:latin typeface="+mj-lt"/>
              </a:rPr>
              <a:t>ze</a:t>
            </a:r>
            <a:r>
              <a:rPr lang="en-US" sz="2400" dirty="0" smtClean="0">
                <a:latin typeface="+mj-lt"/>
              </a:rPr>
              <a:t> in terms of the charge and current density: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41181219"/>
              </p:ext>
            </p:extLst>
          </p:nvPr>
        </p:nvGraphicFramePr>
        <p:xfrm>
          <a:off x="1371600" y="2677656"/>
          <a:ext cx="4832350" cy="23559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86" name="Equation" r:id="rId3" imgW="3568680" imgH="1739880" progId="Equation.DSMT4">
                  <p:embed/>
                </p:oleObj>
              </mc:Choice>
              <mc:Fallback>
                <p:oleObj name="Equation" r:id="rId3" imgW="3568680" imgH="1739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371600" y="2677656"/>
                        <a:ext cx="4832350" cy="235598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9171879"/>
              </p:ext>
            </p:extLst>
          </p:nvPr>
        </p:nvGraphicFramePr>
        <p:xfrm>
          <a:off x="1559718" y="5033642"/>
          <a:ext cx="3128963" cy="1220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87" name="Equation" r:id="rId5" imgW="2311200" imgH="901440" progId="Equation.DSMT4">
                  <p:embed/>
                </p:oleObj>
              </mc:Choice>
              <mc:Fallback>
                <p:oleObj name="Equation" r:id="rId5" imgW="2311200" imgH="9014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59718" y="5033642"/>
                        <a:ext cx="3128963" cy="12207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92346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04/06/2018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31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15240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Energy loss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04812169"/>
              </p:ext>
            </p:extLst>
          </p:nvPr>
        </p:nvGraphicFramePr>
        <p:xfrm>
          <a:off x="3962400" y="162338"/>
          <a:ext cx="3433786" cy="18950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735" name="Equation" r:id="rId3" imgW="2692080" imgH="1485720" progId="Equation.DSMT4">
                  <p:embed/>
                </p:oleObj>
              </mc:Choice>
              <mc:Fallback>
                <p:oleObj name="Equation" r:id="rId3" imgW="2692080" imgH="1485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962400" y="162338"/>
                        <a:ext cx="3433786" cy="189506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69846533"/>
              </p:ext>
            </p:extLst>
          </p:nvPr>
        </p:nvGraphicFramePr>
        <p:xfrm>
          <a:off x="304800" y="1828800"/>
          <a:ext cx="6470708" cy="198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736" name="Equation" r:id="rId5" imgW="4520880" imgH="1384200" progId="Equation.DSMT4">
                  <p:embed/>
                </p:oleObj>
              </mc:Choice>
              <mc:Fallback>
                <p:oleObj name="Equation" r:id="rId5" imgW="4520880" imgH="1384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04800" y="1828800"/>
                        <a:ext cx="6470708" cy="1981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24701573"/>
              </p:ext>
            </p:extLst>
          </p:nvPr>
        </p:nvGraphicFramePr>
        <p:xfrm>
          <a:off x="685800" y="4123484"/>
          <a:ext cx="6938986" cy="15790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737" name="Equation" r:id="rId7" imgW="4520880" imgH="1028520" progId="Equation.DSMT4">
                  <p:embed/>
                </p:oleObj>
              </mc:Choice>
              <mc:Fallback>
                <p:oleObj name="Equation" r:id="rId7" imgW="4520880" imgH="10285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685800" y="4123484"/>
                        <a:ext cx="6938986" cy="157906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78913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04/06/2018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31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228600"/>
            <a:ext cx="8763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Generation of X-rays in a Coolidge tube</a:t>
            </a:r>
          </a:p>
          <a:p>
            <a:r>
              <a:rPr lang="en-US" dirty="0">
                <a:latin typeface="+mj-lt"/>
                <a:hlinkClick r:id="rId2"/>
              </a:rPr>
              <a:t>https://www.orau.org/ptp/collection/xraytubescoolidge/coolidgeinformation.htm</a:t>
            </a:r>
            <a:endParaRPr lang="en-US" dirty="0" smtClean="0">
              <a:latin typeface="+mj-lt"/>
            </a:endParaRPr>
          </a:p>
        </p:txBody>
      </p:sp>
      <p:pic>
        <p:nvPicPr>
          <p:cNvPr id="55298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627" t="34340" r="26661" b="13740"/>
          <a:stretch/>
        </p:blipFill>
        <p:spPr bwMode="auto">
          <a:xfrm>
            <a:off x="762000" y="1371600"/>
            <a:ext cx="7271288" cy="4253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92481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04/06/2018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31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 dirty="0"/>
          </a:p>
        </p:txBody>
      </p:sp>
      <p:pic>
        <p:nvPicPr>
          <p:cNvPr id="56322" name="Picture 2" descr="http://www.ndt-ed.org/EducationResources/CommunityCollege/Radiography/Graphics/mo_I0b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914400"/>
            <a:ext cx="7067550" cy="5219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52400" y="304800"/>
            <a:ext cx="8839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+mj-lt"/>
                <a:hlinkClick r:id="rId3"/>
              </a:rPr>
              <a:t>http://www.ndt-ed.org/EducationResources/CommunityCollege/Radiography/Physics/xrays.htm</a:t>
            </a:r>
            <a:endParaRPr lang="en-US" sz="1600" dirty="0" smtClean="0">
              <a:latin typeface="+mj-lt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3124200" y="2133600"/>
            <a:ext cx="1219200" cy="0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343400" y="1905000"/>
            <a:ext cx="3429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Quantum effects – due to the release of core electrons</a:t>
            </a:r>
          </a:p>
        </p:txBody>
      </p:sp>
    </p:spTree>
    <p:extLst>
      <p:ext uri="{BB962C8B-B14F-4D97-AF65-F5344CB8AC3E}">
        <p14:creationId xmlns:p14="http://schemas.microsoft.com/office/powerpoint/2010/main" val="2705846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03794" y="72752"/>
            <a:ext cx="800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Radiation during collisions</a:t>
            </a:r>
          </a:p>
        </p:txBody>
      </p:sp>
      <p:sp>
        <p:nvSpPr>
          <p:cNvPr id="9" name="Oval 8"/>
          <p:cNvSpPr/>
          <p:nvPr/>
        </p:nvSpPr>
        <p:spPr>
          <a:xfrm>
            <a:off x="3505200" y="18288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Arrow 9"/>
          <p:cNvSpPr/>
          <p:nvPr/>
        </p:nvSpPr>
        <p:spPr>
          <a:xfrm rot="1008811">
            <a:off x="1831569" y="1591230"/>
            <a:ext cx="1676400" cy="22860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Arrow 10"/>
          <p:cNvSpPr/>
          <p:nvPr/>
        </p:nvSpPr>
        <p:spPr>
          <a:xfrm rot="20826428">
            <a:off x="3873729" y="1682670"/>
            <a:ext cx="1676400" cy="22860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1986738" y="1671935"/>
            <a:ext cx="12136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Symbol" pitchFamily="18" charset="2"/>
              </a:rPr>
              <a:t>b</a:t>
            </a:r>
            <a:r>
              <a:rPr lang="en-US" sz="2400" b="1" dirty="0" smtClean="0">
                <a:latin typeface="+mj-lt"/>
              </a:rPr>
              <a:t>(t)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272738" y="1828800"/>
            <a:ext cx="12136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Symbol" pitchFamily="18" charset="2"/>
              </a:rPr>
              <a:t>b</a:t>
            </a:r>
            <a:r>
              <a:rPr lang="en-US" sz="2400" b="1" dirty="0" smtClean="0">
                <a:latin typeface="+mj-lt"/>
              </a:rPr>
              <a:t>(</a:t>
            </a:r>
            <a:r>
              <a:rPr lang="en-US" sz="2400" b="1" dirty="0" err="1" smtClean="0">
                <a:latin typeface="+mj-lt"/>
              </a:rPr>
              <a:t>t+</a:t>
            </a:r>
            <a:r>
              <a:rPr lang="en-US" sz="2400" b="1" dirty="0" err="1" smtClean="0">
                <a:latin typeface="Symbol" pitchFamily="18" charset="2"/>
              </a:rPr>
              <a:t>D</a:t>
            </a:r>
            <a:r>
              <a:rPr lang="en-US" sz="2400" b="1" dirty="0" err="1" smtClean="0">
                <a:latin typeface="+mj-lt"/>
              </a:rPr>
              <a:t>t</a:t>
            </a:r>
            <a:r>
              <a:rPr lang="en-US" sz="2400" b="1" dirty="0" smtClean="0">
                <a:latin typeface="+mj-lt"/>
              </a:rPr>
              <a:t>)</a:t>
            </a:r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75960510"/>
              </p:ext>
            </p:extLst>
          </p:nvPr>
        </p:nvGraphicFramePr>
        <p:xfrm>
          <a:off x="302206" y="2121633"/>
          <a:ext cx="6710787" cy="17511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418" name="Equation" r:id="rId3" imgW="4356000" imgH="1104840" progId="Equation.DSMT4">
                  <p:embed/>
                </p:oleObj>
              </mc:Choice>
              <mc:Fallback>
                <p:oleObj name="Equation" r:id="rId3" imgW="4356000" imgH="11048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2206" y="2121633"/>
                        <a:ext cx="6710787" cy="175113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8791378"/>
              </p:ext>
            </p:extLst>
          </p:nvPr>
        </p:nvGraphicFramePr>
        <p:xfrm>
          <a:off x="325437" y="3920757"/>
          <a:ext cx="6684963" cy="22272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419" name="Equation" r:id="rId5" imgW="5918040" imgH="1917360" progId="Equation.DSMT4">
                  <p:embed/>
                </p:oleObj>
              </mc:Choice>
              <mc:Fallback>
                <p:oleObj name="Equation" r:id="rId5" imgW="5918040" imgH="1917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5437" y="3920757"/>
                        <a:ext cx="6684963" cy="222720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 dirty="0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04/06/2018</a:t>
            </a:r>
            <a:endParaRPr lang="en-US" dirty="0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31</a:t>
            </a:r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6289015" y="228600"/>
            <a:ext cx="2107425" cy="2589584"/>
            <a:chOff x="6324600" y="-778829"/>
            <a:chExt cx="2514600" cy="3212764"/>
          </a:xfrm>
        </p:grpSpPr>
        <p:sp>
          <p:nvSpPr>
            <p:cNvPr id="16" name="Right Arrow 15"/>
            <p:cNvSpPr/>
            <p:nvPr/>
          </p:nvSpPr>
          <p:spPr>
            <a:xfrm rot="19214063">
              <a:off x="7098409" y="772430"/>
              <a:ext cx="891323" cy="263970"/>
            </a:xfrm>
            <a:prstGeom prst="rightArrow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ight Arrow 16"/>
            <p:cNvSpPr/>
            <p:nvPr/>
          </p:nvSpPr>
          <p:spPr>
            <a:xfrm>
              <a:off x="7185877" y="1103165"/>
              <a:ext cx="891323" cy="263970"/>
            </a:xfrm>
            <a:prstGeom prst="rightArrow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1" name="Straight Arrow Connector 20"/>
            <p:cNvCxnSpPr/>
            <p:nvPr/>
          </p:nvCxnSpPr>
          <p:spPr>
            <a:xfrm flipV="1">
              <a:off x="7162800" y="-685800"/>
              <a:ext cx="0" cy="1900535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/>
            <p:nvPr/>
          </p:nvCxnSpPr>
          <p:spPr>
            <a:xfrm>
              <a:off x="7162800" y="1214735"/>
              <a:ext cx="16002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/>
            <p:nvPr/>
          </p:nvCxnSpPr>
          <p:spPr>
            <a:xfrm flipH="1">
              <a:off x="6324600" y="1214735"/>
              <a:ext cx="838200" cy="12192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TextBox 23"/>
            <p:cNvSpPr txBox="1"/>
            <p:nvPr/>
          </p:nvSpPr>
          <p:spPr>
            <a:xfrm>
              <a:off x="7185364" y="-778829"/>
              <a:ext cx="30479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Symbol" pitchFamily="18" charset="2"/>
                </a:rPr>
                <a:t>b</a:t>
              </a:r>
            </a:p>
          </p:txBody>
        </p:sp>
        <p:sp>
          <p:nvSpPr>
            <p:cNvPr id="25" name="Down Arrow 24"/>
            <p:cNvSpPr/>
            <p:nvPr/>
          </p:nvSpPr>
          <p:spPr>
            <a:xfrm rot="10800000">
              <a:off x="7071360" y="-385465"/>
              <a:ext cx="198119" cy="1600200"/>
            </a:xfrm>
            <a:prstGeom prst="down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ight Arrow 25"/>
            <p:cNvSpPr/>
            <p:nvPr/>
          </p:nvSpPr>
          <p:spPr>
            <a:xfrm rot="2196424">
              <a:off x="7117079" y="1336655"/>
              <a:ext cx="883921" cy="30480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8001000" y="1591270"/>
              <a:ext cx="838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err="1" smtClean="0">
                  <a:latin typeface="Symbol" pitchFamily="18" charset="2"/>
                </a:rPr>
                <a:t>Db</a:t>
              </a:r>
              <a:endParaRPr lang="en-US" sz="2400" b="1" dirty="0" smtClean="0">
                <a:latin typeface="Symbol" pitchFamily="18" charset="2"/>
              </a:endParaRPr>
            </a:p>
          </p:txBody>
        </p:sp>
        <p:cxnSp>
          <p:nvCxnSpPr>
            <p:cNvPr id="28" name="Straight Arrow Connector 27"/>
            <p:cNvCxnSpPr>
              <a:stCxn id="25" idx="0"/>
            </p:cNvCxnSpPr>
            <p:nvPr/>
          </p:nvCxnSpPr>
          <p:spPr>
            <a:xfrm flipH="1" flipV="1">
              <a:off x="6553200" y="605135"/>
              <a:ext cx="617219" cy="6096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TextBox 28"/>
            <p:cNvSpPr txBox="1"/>
            <p:nvPr/>
          </p:nvSpPr>
          <p:spPr>
            <a:xfrm>
              <a:off x="6324600" y="372070"/>
              <a:ext cx="4191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+mj-lt"/>
                </a:rPr>
                <a:t>r</a:t>
              </a: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6781800" y="448270"/>
              <a:ext cx="304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Symbol" pitchFamily="18" charset="2"/>
                </a:rPr>
                <a:t>q</a:t>
              </a: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7010400" y="1367135"/>
              <a:ext cx="304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Symbol" pitchFamily="18" charset="2"/>
                </a:rPr>
                <a:t>f</a:t>
              </a:r>
            </a:p>
          </p:txBody>
        </p:sp>
        <p:graphicFrame>
          <p:nvGraphicFramePr>
            <p:cNvPr id="32" name="Object 3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418727398"/>
                </p:ext>
              </p:extLst>
            </p:nvPr>
          </p:nvGraphicFramePr>
          <p:xfrm>
            <a:off x="7999413" y="725785"/>
            <a:ext cx="382587" cy="5048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4420" name="Equation" r:id="rId7" imgW="177480" imgH="228600" progId="Equation.DSMT4">
                    <p:embed/>
                  </p:oleObj>
                </mc:Choice>
                <mc:Fallback>
                  <p:oleObj name="Equation" r:id="rId7" imgW="177480" imgH="22860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999413" y="725785"/>
                          <a:ext cx="382587" cy="5048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3" name="Object 3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094965767"/>
                </p:ext>
              </p:extLst>
            </p:nvPr>
          </p:nvGraphicFramePr>
          <p:xfrm>
            <a:off x="7875588" y="162223"/>
            <a:ext cx="327025" cy="533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4421" name="Equation" r:id="rId9" imgW="152280" imgH="241200" progId="Equation.DSMT4">
                    <p:embed/>
                  </p:oleObj>
                </mc:Choice>
                <mc:Fallback>
                  <p:oleObj name="Equation" r:id="rId9" imgW="152280" imgH="24120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875588" y="162223"/>
                          <a:ext cx="327025" cy="5334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1366463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04/06/2018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31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304800"/>
            <a:ext cx="800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Radiation during collisions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1030371"/>
              </p:ext>
            </p:extLst>
          </p:nvPr>
        </p:nvGraphicFramePr>
        <p:xfrm>
          <a:off x="533400" y="925120"/>
          <a:ext cx="8113059" cy="52546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84" name="Equation" r:id="rId3" imgW="5918040" imgH="3809880" progId="Equation.DSMT4">
                  <p:embed/>
                </p:oleObj>
              </mc:Choice>
              <mc:Fallback>
                <p:oleObj name="Equation" r:id="rId3" imgW="5918040" imgH="3809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925120"/>
                        <a:ext cx="8113059" cy="525464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61389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ight Arrow 36"/>
          <p:cNvSpPr/>
          <p:nvPr/>
        </p:nvSpPr>
        <p:spPr>
          <a:xfrm rot="19214063">
            <a:off x="7098409" y="2224695"/>
            <a:ext cx="891323" cy="263970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ight Arrow 34"/>
          <p:cNvSpPr/>
          <p:nvPr/>
        </p:nvSpPr>
        <p:spPr>
          <a:xfrm>
            <a:off x="7185877" y="2555430"/>
            <a:ext cx="891323" cy="263970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04/06/2018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31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304800"/>
            <a:ext cx="800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Radiation during collisions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98095476"/>
              </p:ext>
            </p:extLst>
          </p:nvPr>
        </p:nvGraphicFramePr>
        <p:xfrm>
          <a:off x="310365" y="907489"/>
          <a:ext cx="6372375" cy="21253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586" name="Equation" r:id="rId3" imgW="3873240" imgH="1257120" progId="Equation.DSMT4">
                  <p:embed/>
                </p:oleObj>
              </mc:Choice>
              <mc:Fallback>
                <p:oleObj name="Equation" r:id="rId3" imgW="3873240" imgH="12571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0365" y="907489"/>
                        <a:ext cx="6372375" cy="212534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7" name="Straight Arrow Connector 6"/>
          <p:cNvCxnSpPr/>
          <p:nvPr/>
        </p:nvCxnSpPr>
        <p:spPr>
          <a:xfrm flipV="1">
            <a:off x="7162800" y="766465"/>
            <a:ext cx="0" cy="1900535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7162800" y="2667000"/>
            <a:ext cx="16002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>
            <a:off x="6324600" y="2667000"/>
            <a:ext cx="838200" cy="12192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7315200" y="1371600"/>
            <a:ext cx="30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Symbol" pitchFamily="18" charset="2"/>
              </a:rPr>
              <a:t>b</a:t>
            </a:r>
          </a:p>
        </p:txBody>
      </p:sp>
      <p:sp>
        <p:nvSpPr>
          <p:cNvPr id="11" name="Down Arrow 10"/>
          <p:cNvSpPr/>
          <p:nvPr/>
        </p:nvSpPr>
        <p:spPr>
          <a:xfrm rot="10800000">
            <a:off x="7071360" y="1066800"/>
            <a:ext cx="198119" cy="160020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Arrow 11"/>
          <p:cNvSpPr/>
          <p:nvPr/>
        </p:nvSpPr>
        <p:spPr>
          <a:xfrm rot="2196424">
            <a:off x="7117079" y="2788920"/>
            <a:ext cx="883921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8001000" y="3043535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latin typeface="Symbol" pitchFamily="18" charset="2"/>
              </a:rPr>
              <a:t>Db</a:t>
            </a:r>
            <a:endParaRPr lang="en-US" sz="2400" b="1" dirty="0" smtClean="0">
              <a:latin typeface="Symbol" pitchFamily="18" charset="2"/>
            </a:endParaRPr>
          </a:p>
        </p:txBody>
      </p:sp>
      <p:cxnSp>
        <p:nvCxnSpPr>
          <p:cNvPr id="14" name="Straight Arrow Connector 13"/>
          <p:cNvCxnSpPr>
            <a:stCxn id="11" idx="0"/>
          </p:cNvCxnSpPr>
          <p:nvPr/>
        </p:nvCxnSpPr>
        <p:spPr>
          <a:xfrm flipH="1" flipV="1">
            <a:off x="6553200" y="2057400"/>
            <a:ext cx="617219" cy="6096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6324600" y="1824335"/>
            <a:ext cx="4191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+mj-lt"/>
              </a:rPr>
              <a:t>r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781800" y="1900535"/>
            <a:ext cx="30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Symbol" pitchFamily="18" charset="2"/>
              </a:rPr>
              <a:t>q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010400" y="2819400"/>
            <a:ext cx="30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Symbol" pitchFamily="18" charset="2"/>
              </a:rPr>
              <a:t>f</a:t>
            </a:r>
          </a:p>
        </p:txBody>
      </p:sp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10856078"/>
              </p:ext>
            </p:extLst>
          </p:nvPr>
        </p:nvGraphicFramePr>
        <p:xfrm>
          <a:off x="580983" y="3807912"/>
          <a:ext cx="7801017" cy="27618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587" name="Equation" r:id="rId5" imgW="5143320" imgH="1841400" progId="Equation.DSMT4">
                  <p:embed/>
                </p:oleObj>
              </mc:Choice>
              <mc:Fallback>
                <p:oleObj name="Equation" r:id="rId5" imgW="5143320" imgH="1841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0983" y="3807912"/>
                        <a:ext cx="7801017" cy="276180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" name="TextBox 32"/>
          <p:cNvSpPr txBox="1"/>
          <p:nvPr/>
        </p:nvSpPr>
        <p:spPr>
          <a:xfrm>
            <a:off x="5334000" y="4343400"/>
            <a:ext cx="3505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polarization in </a:t>
            </a:r>
            <a:r>
              <a:rPr lang="en-US" sz="2400" b="1" i="1" dirty="0" smtClean="0">
                <a:latin typeface="+mj-lt"/>
              </a:rPr>
              <a:t>r</a:t>
            </a:r>
            <a:r>
              <a:rPr lang="en-US" sz="2400" dirty="0" smtClean="0">
                <a:latin typeface="+mj-lt"/>
              </a:rPr>
              <a:t> and </a:t>
            </a:r>
            <a:r>
              <a:rPr lang="en-US" sz="2400" b="1" i="1" dirty="0" smtClean="0">
                <a:latin typeface="Symbol" pitchFamily="18" charset="2"/>
              </a:rPr>
              <a:t>b</a:t>
            </a:r>
            <a:r>
              <a:rPr lang="en-US" sz="2400" dirty="0" smtClean="0">
                <a:latin typeface="+mj-lt"/>
              </a:rPr>
              <a:t> plane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5257800" y="5430468"/>
            <a:ext cx="3810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polarization perpendicular to </a:t>
            </a:r>
            <a:r>
              <a:rPr lang="en-US" sz="2400" b="1" i="1" dirty="0" smtClean="0">
                <a:latin typeface="+mj-lt"/>
              </a:rPr>
              <a:t>r</a:t>
            </a:r>
            <a:r>
              <a:rPr lang="en-US" sz="2400" dirty="0" smtClean="0">
                <a:latin typeface="+mj-lt"/>
              </a:rPr>
              <a:t> and </a:t>
            </a:r>
            <a:r>
              <a:rPr lang="en-US" sz="2400" b="1" i="1" dirty="0" smtClean="0">
                <a:latin typeface="Symbol" pitchFamily="18" charset="2"/>
              </a:rPr>
              <a:t>b</a:t>
            </a:r>
            <a:r>
              <a:rPr lang="en-US" sz="2400" dirty="0" smtClean="0">
                <a:latin typeface="+mj-lt"/>
              </a:rPr>
              <a:t>  plane</a:t>
            </a:r>
          </a:p>
        </p:txBody>
      </p:sp>
      <p:graphicFrame>
        <p:nvGraphicFramePr>
          <p:cNvPr id="36" name="Object 3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83673872"/>
              </p:ext>
            </p:extLst>
          </p:nvPr>
        </p:nvGraphicFramePr>
        <p:xfrm>
          <a:off x="7999413" y="2178050"/>
          <a:ext cx="382587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588" name="Equation" r:id="rId7" imgW="177480" imgH="228600" progId="Equation.DSMT4">
                  <p:embed/>
                </p:oleObj>
              </mc:Choice>
              <mc:Fallback>
                <p:oleObj name="Equation" r:id="rId7" imgW="177480" imgH="2286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99413" y="2178050"/>
                        <a:ext cx="382587" cy="504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" name="Object 3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25865409"/>
              </p:ext>
            </p:extLst>
          </p:nvPr>
        </p:nvGraphicFramePr>
        <p:xfrm>
          <a:off x="7875588" y="1614488"/>
          <a:ext cx="327025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589" name="Equation" r:id="rId9" imgW="152280" imgH="241200" progId="Equation.DSMT4">
                  <p:embed/>
                </p:oleObj>
              </mc:Choice>
              <mc:Fallback>
                <p:oleObj name="Equation" r:id="rId9" imgW="152280" imgH="241200" progId="Equation.DSMT4">
                  <p:embed/>
                  <p:pic>
                    <p:nvPicPr>
                      <p:cNvPr id="0" name="Object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75588" y="1614488"/>
                        <a:ext cx="327025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14242103"/>
              </p:ext>
            </p:extLst>
          </p:nvPr>
        </p:nvGraphicFramePr>
        <p:xfrm>
          <a:off x="199400" y="3163556"/>
          <a:ext cx="5849600" cy="3499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590" name="Equation" r:id="rId11" imgW="4457520" imgH="266400" progId="Equation.DSMT4">
                  <p:embed/>
                </p:oleObj>
              </mc:Choice>
              <mc:Fallback>
                <p:oleObj name="Equation" r:id="rId11" imgW="4457520" imgH="266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199400" y="3163556"/>
                        <a:ext cx="5849600" cy="34997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81759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04/06/2018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31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8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23499205"/>
              </p:ext>
            </p:extLst>
          </p:nvPr>
        </p:nvGraphicFramePr>
        <p:xfrm>
          <a:off x="668337" y="381000"/>
          <a:ext cx="6951663" cy="4967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696" name="Equation" r:id="rId3" imgW="4140000" imgH="2958840" progId="Equation.DSMT4">
                  <p:embed/>
                </p:oleObj>
              </mc:Choice>
              <mc:Fallback>
                <p:oleObj name="Equation" r:id="rId3" imgW="4140000" imgH="29588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68337" y="381000"/>
                        <a:ext cx="6951663" cy="49672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76657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04/06/2018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31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42609" y="381000"/>
            <a:ext cx="20505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+mj-lt"/>
              </a:rPr>
              <a:t>Some details:</a:t>
            </a:r>
          </a:p>
        </p:txBody>
      </p:sp>
      <p:grpSp>
        <p:nvGrpSpPr>
          <p:cNvPr id="21" name="Group 20"/>
          <p:cNvGrpSpPr/>
          <p:nvPr/>
        </p:nvGrpSpPr>
        <p:grpSpPr>
          <a:xfrm>
            <a:off x="429639" y="842665"/>
            <a:ext cx="3733800" cy="3498715"/>
            <a:chOff x="6324600" y="766465"/>
            <a:chExt cx="2514600" cy="3119735"/>
          </a:xfrm>
        </p:grpSpPr>
        <p:sp>
          <p:nvSpPr>
            <p:cNvPr id="6" name="Right Arrow 5"/>
            <p:cNvSpPr/>
            <p:nvPr/>
          </p:nvSpPr>
          <p:spPr>
            <a:xfrm rot="19214063">
              <a:off x="7098409" y="2224695"/>
              <a:ext cx="891323" cy="263970"/>
            </a:xfrm>
            <a:prstGeom prst="rightArrow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ight Arrow 6"/>
            <p:cNvSpPr/>
            <p:nvPr/>
          </p:nvSpPr>
          <p:spPr>
            <a:xfrm>
              <a:off x="7185877" y="2555430"/>
              <a:ext cx="891323" cy="263970"/>
            </a:xfrm>
            <a:prstGeom prst="rightArrow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" name="Straight Arrow Connector 7"/>
            <p:cNvCxnSpPr/>
            <p:nvPr/>
          </p:nvCxnSpPr>
          <p:spPr>
            <a:xfrm flipV="1">
              <a:off x="7162800" y="766465"/>
              <a:ext cx="0" cy="1900535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>
              <a:off x="7162800" y="2667000"/>
              <a:ext cx="16002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 flipH="1">
              <a:off x="6324600" y="2667000"/>
              <a:ext cx="838200" cy="12192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7315200" y="1371600"/>
              <a:ext cx="304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Symbol" pitchFamily="18" charset="2"/>
                </a:rPr>
                <a:t>b</a:t>
              </a:r>
            </a:p>
          </p:txBody>
        </p:sp>
        <p:sp>
          <p:nvSpPr>
            <p:cNvPr id="12" name="Down Arrow 11"/>
            <p:cNvSpPr/>
            <p:nvPr/>
          </p:nvSpPr>
          <p:spPr>
            <a:xfrm rot="10800000">
              <a:off x="7071360" y="1066800"/>
              <a:ext cx="198119" cy="1600200"/>
            </a:xfrm>
            <a:prstGeom prst="down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ight Arrow 12"/>
            <p:cNvSpPr/>
            <p:nvPr/>
          </p:nvSpPr>
          <p:spPr>
            <a:xfrm rot="2196424">
              <a:off x="7117079" y="2788920"/>
              <a:ext cx="883921" cy="30480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8001000" y="3043535"/>
              <a:ext cx="838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err="1" smtClean="0">
                  <a:latin typeface="Symbol" pitchFamily="18" charset="2"/>
                </a:rPr>
                <a:t>Db</a:t>
              </a:r>
              <a:endParaRPr lang="en-US" sz="2400" b="1" dirty="0" smtClean="0">
                <a:latin typeface="Symbol" pitchFamily="18" charset="2"/>
              </a:endParaRPr>
            </a:p>
          </p:txBody>
        </p:sp>
        <p:cxnSp>
          <p:nvCxnSpPr>
            <p:cNvPr id="15" name="Straight Arrow Connector 14"/>
            <p:cNvCxnSpPr>
              <a:stCxn id="12" idx="0"/>
            </p:cNvCxnSpPr>
            <p:nvPr/>
          </p:nvCxnSpPr>
          <p:spPr>
            <a:xfrm flipH="1" flipV="1">
              <a:off x="6553200" y="2057400"/>
              <a:ext cx="617219" cy="6096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>
              <a:off x="6324600" y="1824335"/>
              <a:ext cx="4191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+mj-lt"/>
                </a:rPr>
                <a:t>r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6781800" y="1900535"/>
              <a:ext cx="304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Symbol" pitchFamily="18" charset="2"/>
                </a:rPr>
                <a:t>q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7010400" y="2819400"/>
              <a:ext cx="304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Symbol" pitchFamily="18" charset="2"/>
                </a:rPr>
                <a:t>f</a:t>
              </a:r>
            </a:p>
          </p:txBody>
        </p:sp>
        <p:graphicFrame>
          <p:nvGraphicFramePr>
            <p:cNvPr id="19" name="Object 1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847077870"/>
                </p:ext>
              </p:extLst>
            </p:nvPr>
          </p:nvGraphicFramePr>
          <p:xfrm>
            <a:off x="7999413" y="2178050"/>
            <a:ext cx="382587" cy="5048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6660" name="Equation" r:id="rId3" imgW="177480" imgH="228600" progId="Equation.DSMT4">
                    <p:embed/>
                  </p:oleObj>
                </mc:Choice>
                <mc:Fallback>
                  <p:oleObj name="Equation" r:id="rId3" imgW="177480" imgH="22860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999413" y="2178050"/>
                          <a:ext cx="382587" cy="5048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0" name="Object 1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901658495"/>
                </p:ext>
              </p:extLst>
            </p:nvPr>
          </p:nvGraphicFramePr>
          <p:xfrm>
            <a:off x="7875588" y="1614488"/>
            <a:ext cx="327025" cy="533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6661" name="Equation" r:id="rId5" imgW="152280" imgH="241200" progId="Equation.DSMT4">
                    <p:embed/>
                  </p:oleObj>
                </mc:Choice>
                <mc:Fallback>
                  <p:oleObj name="Equation" r:id="rId5" imgW="152280" imgH="24120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875588" y="1614488"/>
                          <a:ext cx="327025" cy="5334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52970993"/>
              </p:ext>
            </p:extLst>
          </p:nvPr>
        </p:nvGraphicFramePr>
        <p:xfrm>
          <a:off x="736600" y="4462463"/>
          <a:ext cx="6049963" cy="1946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662" name="Equation" r:id="rId7" imgW="3276360" imgH="1054080" progId="Equation.DSMT4">
                  <p:embed/>
                </p:oleObj>
              </mc:Choice>
              <mc:Fallback>
                <p:oleObj name="Equation" r:id="rId7" imgW="3276360" imgH="10540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736600" y="4462463"/>
                        <a:ext cx="6049963" cy="19462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91373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26255</TotalTime>
  <Words>504</Words>
  <Application>Microsoft Office PowerPoint</Application>
  <PresentationFormat>On-screen Show (4:3)</PresentationFormat>
  <Paragraphs>158</Paragraphs>
  <Slides>21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21</vt:i4>
      </vt:variant>
    </vt:vector>
  </HeadingPairs>
  <TitlesOfParts>
    <vt:vector size="28" baseType="lpstr">
      <vt:lpstr>Arial</vt:lpstr>
      <vt:lpstr>Calibri</vt:lpstr>
      <vt:lpstr>Symbol</vt:lpstr>
      <vt:lpstr>Office Theme</vt:lpstr>
      <vt:lpstr>Equation</vt:lpstr>
      <vt:lpstr>MathType 6.0 Equation</vt:lpstr>
      <vt:lpstr>数式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Holzwarth, Natalie</cp:lastModifiedBy>
  <cp:revision>1283</cp:revision>
  <cp:lastPrinted>2018-04-06T02:38:53Z</cp:lastPrinted>
  <dcterms:created xsi:type="dcterms:W3CDTF">2012-01-10T18:32:24Z</dcterms:created>
  <dcterms:modified xsi:type="dcterms:W3CDTF">2018-04-06T02:39:13Z</dcterms:modified>
</cp:coreProperties>
</file>