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90" r:id="rId4"/>
    <p:sldId id="391" r:id="rId5"/>
    <p:sldId id="392" r:id="rId6"/>
    <p:sldId id="393" r:id="rId7"/>
    <p:sldId id="394" r:id="rId8"/>
    <p:sldId id="398" r:id="rId9"/>
    <p:sldId id="399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png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991600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</a:t>
            </a:r>
            <a:r>
              <a:rPr lang="en-US" sz="3200" b="1" dirty="0" smtClean="0"/>
              <a:t>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Chap. 11 and begin Chap. 14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field transformations &amp; corresponding analysis using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Liénard-Wiechert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chemeClr val="folHlink"/>
                </a:solidFill>
              </a:rPr>
              <a:t>potentials for constant velocity </a:t>
            </a:r>
            <a:r>
              <a:rPr lang="en-US" sz="2800" b="1" dirty="0" smtClean="0">
                <a:solidFill>
                  <a:schemeClr val="folHlink"/>
                </a:solidFill>
              </a:rPr>
              <a:t>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Radiation by moving charged particles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" y="171498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74875"/>
              </p:ext>
            </p:extLst>
          </p:nvPr>
        </p:nvGraphicFramePr>
        <p:xfrm>
          <a:off x="335280" y="532611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5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" y="532611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43492"/>
              </p:ext>
            </p:extLst>
          </p:nvPr>
        </p:nvGraphicFramePr>
        <p:xfrm>
          <a:off x="5210175" y="1749179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6" name="Equation" r:id="rId5" imgW="2222280" imgH="1168200" progId="Equation.DSMT4">
                  <p:embed/>
                </p:oleObj>
              </mc:Choice>
              <mc:Fallback>
                <p:oleObj name="Equation" r:id="rId5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1749179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4853"/>
              </p:ext>
            </p:extLst>
          </p:nvPr>
        </p:nvGraphicFramePr>
        <p:xfrm>
          <a:off x="430213" y="3541713"/>
          <a:ext cx="6378575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7" name="Equation" r:id="rId7" imgW="4838400" imgH="2120760" progId="Equation.DSMT4">
                  <p:embed/>
                </p:oleObj>
              </mc:Choice>
              <mc:Fallback>
                <p:oleObj name="Equation" r:id="rId7" imgW="483840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0213" y="3541713"/>
                        <a:ext cx="6378575" cy="279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49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11781"/>
              </p:ext>
            </p:extLst>
          </p:nvPr>
        </p:nvGraphicFramePr>
        <p:xfrm>
          <a:off x="4191000" y="170815"/>
          <a:ext cx="40005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8" name="Equation" r:id="rId3" imgW="2666880" imgH="2234880" progId="Equation.DSMT4">
                  <p:embed/>
                </p:oleObj>
              </mc:Choice>
              <mc:Fallback>
                <p:oleObj name="Equation" r:id="rId3" imgW="266688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170815"/>
                        <a:ext cx="400050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8914"/>
              </p:ext>
            </p:extLst>
          </p:nvPr>
        </p:nvGraphicFramePr>
        <p:xfrm>
          <a:off x="990600" y="3656012"/>
          <a:ext cx="6764338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9" name="Equation" r:id="rId5" imgW="3822480" imgH="1625400" progId="Equation.DSMT4">
                  <p:embed/>
                </p:oleObj>
              </mc:Choice>
              <mc:Fallback>
                <p:oleObj name="Equation" r:id="rId5" imgW="38224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6012"/>
                        <a:ext cx="6764338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95789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3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0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3366" r="5042" b="8443"/>
          <a:stretch/>
        </p:blipFill>
        <p:spPr bwMode="auto">
          <a:xfrm>
            <a:off x="152400" y="1447800"/>
            <a:ext cx="8854082" cy="36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8382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fields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units):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02126"/>
              </p:ext>
            </p:extLst>
          </p:nvPr>
        </p:nvGraphicFramePr>
        <p:xfrm>
          <a:off x="280988" y="5305425"/>
          <a:ext cx="8324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7" name="数式" r:id="rId4" imgW="3682800" imgH="482400" progId="Equation.3">
                  <p:embed/>
                </p:oleObj>
              </mc:Choice>
              <mc:Fallback>
                <p:oleObj name="数式" r:id="rId4" imgW="368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05425"/>
                        <a:ext cx="83248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66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field far from source: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0295"/>
              </p:ext>
            </p:extLst>
          </p:nvPr>
        </p:nvGraphicFramePr>
        <p:xfrm>
          <a:off x="1524000" y="1219200"/>
          <a:ext cx="61991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4" name="数式" r:id="rId3" imgW="2743200" imgH="1091880" progId="Equation.3">
                  <p:embed/>
                </p:oleObj>
              </mc:Choice>
              <mc:Fallback>
                <p:oleObj name="数式" r:id="rId3" imgW="274320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61991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26244"/>
              </p:ext>
            </p:extLst>
          </p:nvPr>
        </p:nvGraphicFramePr>
        <p:xfrm>
          <a:off x="1600200" y="3821113"/>
          <a:ext cx="52514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5" name="数式" r:id="rId5" imgW="2323800" imgH="1143000" progId="Equation.3">
                  <p:embed/>
                </p:oleObj>
              </mc:Choice>
              <mc:Fallback>
                <p:oleObj name="数式" r:id="rId5" imgW="2323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21113"/>
                        <a:ext cx="5251450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2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Poynting</a:t>
            </a:r>
            <a:r>
              <a:rPr lang="en-US" sz="2400" dirty="0" smtClean="0">
                <a:latin typeface="+mj-lt"/>
              </a:rPr>
              <a:t>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47974"/>
              </p:ext>
            </p:extLst>
          </p:nvPr>
        </p:nvGraphicFramePr>
        <p:xfrm>
          <a:off x="1143000" y="1066800"/>
          <a:ext cx="7002463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8" name="数式" r:id="rId3" imgW="3098520" imgH="1726920" progId="Equation.3">
                  <p:embed/>
                </p:oleObj>
              </mc:Choice>
              <mc:Fallback>
                <p:oleObj name="数式" r:id="rId3" imgW="30985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02463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846890"/>
              </p:ext>
            </p:extLst>
          </p:nvPr>
        </p:nvGraphicFramePr>
        <p:xfrm>
          <a:off x="1143000" y="5105400"/>
          <a:ext cx="4391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9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4391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5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radiated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490417"/>
              </p:ext>
            </p:extLst>
          </p:nvPr>
        </p:nvGraphicFramePr>
        <p:xfrm>
          <a:off x="1152525" y="1150938"/>
          <a:ext cx="70024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8" name="数式" r:id="rId3" imgW="3098520" imgH="1854000" progId="Equation.3">
                  <p:embed/>
                </p:oleObj>
              </mc:Choice>
              <mc:Fallback>
                <p:oleObj name="数式" r:id="rId3" imgW="309852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150938"/>
                        <a:ext cx="700246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3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09160" y="2438400"/>
            <a:ext cx="184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)=R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613552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6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3048000" y="2438400"/>
            <a:ext cx="3810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2590800"/>
            <a:ext cx="82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43310"/>
              </p:ext>
            </p:extLst>
          </p:nvPr>
        </p:nvGraphicFramePr>
        <p:xfrm>
          <a:off x="5867400" y="3886200"/>
          <a:ext cx="3043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7" name="数式" r:id="rId5" imgW="1346040" imgH="419040" progId="Equation.3">
                  <p:embed/>
                </p:oleObj>
              </mc:Choice>
              <mc:Fallback>
                <p:oleObj name="数式" r:id="rId5" imgW="1346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043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352800" y="2052935"/>
            <a:ext cx="381000" cy="694730"/>
            <a:chOff x="3352800" y="2052935"/>
            <a:chExt cx="381000" cy="694730"/>
          </a:xfrm>
        </p:grpSpPr>
        <p:sp>
          <p:nvSpPr>
            <p:cNvPr id="25" name="TextBox 24"/>
            <p:cNvSpPr txBox="1"/>
            <p:nvPr/>
          </p:nvSpPr>
          <p:spPr>
            <a:xfrm>
              <a:off x="3352800" y="2286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3280" y="2052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44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587106"/>
              </p:ext>
            </p:extLst>
          </p:nvPr>
        </p:nvGraphicFramePr>
        <p:xfrm>
          <a:off x="860425" y="927100"/>
          <a:ext cx="3330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7" name="数式" r:id="rId3" imgW="1473120" imgH="838080" progId="Equation.3">
                  <p:embed/>
                </p:oleObj>
              </mc:Choice>
              <mc:Fallback>
                <p:oleObj name="数式" r:id="rId3" imgW="14731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927100"/>
                        <a:ext cx="33305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power in non-relativistic case -- continued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762000"/>
            <a:ext cx="3810000" cy="3810000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6270171" y="2438400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7279"/>
            <a:ext cx="9144000" cy="58634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0678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" y="40924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15998"/>
              </p:ext>
            </p:extLst>
          </p:nvPr>
        </p:nvGraphicFramePr>
        <p:xfrm>
          <a:off x="228600" y="757555"/>
          <a:ext cx="8798829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4" name="Equation" r:id="rId3" imgW="7188120" imgH="3162240" progId="Equation.DSMT4">
                  <p:embed/>
                </p:oleObj>
              </mc:Choice>
              <mc:Fallback>
                <p:oleObj name="Equation" r:id="rId3" imgW="718812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57555"/>
                        <a:ext cx="8798829" cy="387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214526"/>
              </p:ext>
            </p:extLst>
          </p:nvPr>
        </p:nvGraphicFramePr>
        <p:xfrm>
          <a:off x="1110407" y="4632960"/>
          <a:ext cx="5462588" cy="1830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5" name="Equation" r:id="rId5" imgW="4508280" imgH="1511280" progId="Equation.DSMT4">
                  <p:embed/>
                </p:oleObj>
              </mc:Choice>
              <mc:Fallback>
                <p:oleObj name="Equation" r:id="rId5" imgW="4508280" imgH="1511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407" y="4632960"/>
                        <a:ext cx="5462588" cy="1830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1600200"/>
            <a:ext cx="4191000" cy="2895600"/>
            <a:chOff x="152400" y="1600200"/>
            <a:chExt cx="41910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90600" y="1600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034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4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1524000"/>
            <a:ext cx="4724400" cy="2895600"/>
            <a:chOff x="152400" y="1600200"/>
            <a:chExt cx="4724400" cy="28956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1600200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034135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z’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3424535"/>
              <a:ext cx="83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341120" y="3444240"/>
            <a:ext cx="228600" cy="2308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2960" y="2316480"/>
            <a:ext cx="617220" cy="1236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81000" y="2316480"/>
            <a:ext cx="304800" cy="13388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33894"/>
              </p:ext>
            </p:extLst>
          </p:nvPr>
        </p:nvGraphicFramePr>
        <p:xfrm>
          <a:off x="1752600" y="4038600"/>
          <a:ext cx="54594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6" name="数式" r:id="rId3" imgW="2908080" imgH="939600" progId="Equation.3">
                  <p:embed/>
                </p:oleObj>
              </mc:Choice>
              <mc:Fallback>
                <p:oleObj name="数式" r:id="rId3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45941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96105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7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1455420" y="2316480"/>
            <a:ext cx="449580" cy="236220"/>
          </a:xfrm>
          <a:prstGeom prst="rightArrow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40180" y="2433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771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3369"/>
              </p:ext>
            </p:extLst>
          </p:nvPr>
        </p:nvGraphicFramePr>
        <p:xfrm>
          <a:off x="4495800" y="3530600"/>
          <a:ext cx="376555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00" name="数式" r:id="rId3" imgW="2006280" imgH="1650960" progId="Equation.3">
                  <p:embed/>
                </p:oleObj>
              </mc:Choice>
              <mc:Fallback>
                <p:oleObj name="数式" r:id="rId3" imgW="2006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0600"/>
                        <a:ext cx="376555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43883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01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011324"/>
              </p:ext>
            </p:extLst>
          </p:nvPr>
        </p:nvGraphicFramePr>
        <p:xfrm>
          <a:off x="4400550" y="3506788"/>
          <a:ext cx="395605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24" name="数式" r:id="rId3" imgW="2108160" imgH="1676160" progId="Equation.3">
                  <p:embed/>
                </p:oleObj>
              </mc:Choice>
              <mc:Fallback>
                <p:oleObj name="数式" r:id="rId3" imgW="2108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6788"/>
                        <a:ext cx="395605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025158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25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" y="4800600"/>
            <a:ext cx="324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Expression in terms of consistent coordinates</a:t>
            </a:r>
          </a:p>
        </p:txBody>
      </p:sp>
    </p:spTree>
    <p:extLst>
      <p:ext uri="{BB962C8B-B14F-4D97-AF65-F5344CB8AC3E}">
        <p14:creationId xmlns:p14="http://schemas.microsoft.com/office/powerpoint/2010/main" val="3333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04807"/>
              </p:ext>
            </p:extLst>
          </p:nvPr>
        </p:nvGraphicFramePr>
        <p:xfrm>
          <a:off x="990600" y="381000"/>
          <a:ext cx="26447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7" name="数式" r:id="rId4" imgW="1409400" imgH="469800" progId="Equation.3">
                  <p:embed/>
                </p:oleObj>
              </mc:Choice>
              <mc:Fallback>
                <p:oleObj name="数式" r:id="rId4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26447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=10</a:t>
            </a:r>
            <a:endParaRPr lang="en-US" sz="2400" baseline="-25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=2</a:t>
            </a:r>
            <a:endParaRPr lang="en-US" sz="24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94987"/>
              </p:ext>
            </p:extLst>
          </p:nvPr>
        </p:nvGraphicFramePr>
        <p:xfrm>
          <a:off x="660400" y="1784350"/>
          <a:ext cx="7500938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3" name="Equation" r:id="rId3" imgW="4165560" imgH="2044440" progId="Equation.DSMT4">
                  <p:embed/>
                </p:oleObj>
              </mc:Choice>
              <mc:Fallback>
                <p:oleObj name="Equation" r:id="rId3" imgW="41655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84350"/>
                        <a:ext cx="7500938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23992"/>
              </p:ext>
            </p:extLst>
          </p:nvPr>
        </p:nvGraphicFramePr>
        <p:xfrm>
          <a:off x="304800" y="1143000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9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811640"/>
              </p:ext>
            </p:extLst>
          </p:nvPr>
        </p:nvGraphicFramePr>
        <p:xfrm>
          <a:off x="278969" y="3962400"/>
          <a:ext cx="720407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0" name="Equation" r:id="rId5" imgW="4000320" imgH="1231560" progId="Equation.DSMT4">
                  <p:embed/>
                </p:oleObj>
              </mc:Choice>
              <mc:Fallback>
                <p:oleObj name="Equation" r:id="rId5" imgW="400032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9" y="3962400"/>
                        <a:ext cx="720407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5280"/>
              </p:ext>
            </p:extLst>
          </p:nvPr>
        </p:nvGraphicFramePr>
        <p:xfrm>
          <a:off x="5172075" y="1771650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1" name="Equation" r:id="rId7" imgW="2222280" imgH="1168200" progId="Equation.DSMT4">
                  <p:embed/>
                </p:oleObj>
              </mc:Choice>
              <mc:Fallback>
                <p:oleObj name="Equation" r:id="rId7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1771650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20987</TotalTime>
  <Words>357</Words>
  <Application>Microsoft Office PowerPoint</Application>
  <PresentationFormat>On-screen Show (4:3)</PresentationFormat>
  <Paragraphs>127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MathType 6.0 Equation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1152</cp:revision>
  <cp:lastPrinted>2018-03-25T01:41:06Z</cp:lastPrinted>
  <dcterms:created xsi:type="dcterms:W3CDTF">2012-01-10T18:32:24Z</dcterms:created>
  <dcterms:modified xsi:type="dcterms:W3CDTF">2018-03-25T01:41:15Z</dcterms:modified>
</cp:coreProperties>
</file>