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75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2" r:id="rId14"/>
    <p:sldId id="367" r:id="rId15"/>
    <p:sldId id="368" r:id="rId16"/>
    <p:sldId id="369" r:id="rId17"/>
    <p:sldId id="370" r:id="rId18"/>
    <p:sldId id="371" r:id="rId19"/>
    <p:sldId id="373" r:id="rId20"/>
    <p:sldId id="37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06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0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png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oleObject" Target="../embeddings/oleObject26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8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82296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Superposition of radiation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3400" y="228600"/>
            <a:ext cx="7162800" cy="4800600"/>
            <a:chOff x="533400" y="228600"/>
            <a:chExt cx="7162800" cy="4800600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304800"/>
              <a:ext cx="716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Radiation from antenna arrays</a:t>
              </a:r>
            </a:p>
          </p:txBody>
        </p:sp>
        <p:sp>
          <p:nvSpPr>
            <p:cNvPr id="10" name="Can 9"/>
            <p:cNvSpPr/>
            <p:nvPr/>
          </p:nvSpPr>
          <p:spPr>
            <a:xfrm>
              <a:off x="36576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54864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44958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1981200" y="169926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>
              <a:off x="28575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771900" y="766466"/>
              <a:ext cx="0" cy="40319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38200" y="2933700"/>
              <a:ext cx="6400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066800" y="1524000"/>
              <a:ext cx="5410200" cy="2819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86200" y="99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1145232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200" y="2662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1600200" y="1752600"/>
              <a:ext cx="228600" cy="25146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" y="2738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2d</a:t>
              </a:r>
            </a:p>
          </p:txBody>
        </p:sp>
        <p:sp>
          <p:nvSpPr>
            <p:cNvPr id="23" name="Left Brace 22"/>
            <p:cNvSpPr/>
            <p:nvPr/>
          </p:nvSpPr>
          <p:spPr>
            <a:xfrm rot="-5400000">
              <a:off x="4038600" y="4038600"/>
              <a:ext cx="342900" cy="8001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  <a:endParaRPr lang="en-US" sz="2400" i="1" dirty="0" smtClean="0">
                <a:latin typeface="+mj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771900" y="228600"/>
              <a:ext cx="3086100" cy="27051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827520" y="302567"/>
              <a:ext cx="0" cy="2212033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4"/>
            </p:cNvCxnSpPr>
            <p:nvPr/>
          </p:nvCxnSpPr>
          <p:spPr>
            <a:xfrm flipV="1">
              <a:off x="3886200" y="2514600"/>
              <a:ext cx="2941320" cy="41910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886200" y="2052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25101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39603"/>
              </p:ext>
            </p:extLst>
          </p:nvPr>
        </p:nvGraphicFramePr>
        <p:xfrm>
          <a:off x="446088" y="4800600"/>
          <a:ext cx="8469312" cy="1748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2" name="数式" r:id="rId4" imgW="4190760" imgH="863280" progId="Equation.3">
                  <p:embed/>
                </p:oleObj>
              </mc:Choice>
              <mc:Fallback>
                <p:oleObj name="数式" r:id="rId4" imgW="4190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4800600"/>
                        <a:ext cx="8469312" cy="1748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47341"/>
              </p:ext>
            </p:extLst>
          </p:nvPr>
        </p:nvGraphicFramePr>
        <p:xfrm>
          <a:off x="100929" y="1020763"/>
          <a:ext cx="8823211" cy="454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6" name="数式" r:id="rId4" imgW="4152600" imgH="2133360" progId="Equation.3">
                  <p:embed/>
                </p:oleObj>
              </mc:Choice>
              <mc:Fallback>
                <p:oleObj name="数式" r:id="rId4" imgW="415260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9" y="1020763"/>
                        <a:ext cx="8823211" cy="454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7524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77938"/>
              </p:ext>
            </p:extLst>
          </p:nvPr>
        </p:nvGraphicFramePr>
        <p:xfrm>
          <a:off x="493713" y="1028203"/>
          <a:ext cx="8193087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30" name="数式" r:id="rId4" imgW="4267080" imgH="1714320" progId="Equation.3">
                  <p:embed/>
                </p:oleObj>
              </mc:Choice>
              <mc:Fallback>
                <p:oleObj name="数式" r:id="rId4" imgW="426708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028203"/>
                        <a:ext cx="8193087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449356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  <a:latin typeface="+mj-lt"/>
              </a:rPr>
              <a:t>N=2;a=d/2; </a:t>
            </a:r>
            <a:r>
              <a:rPr lang="en-US" sz="2400" i="1" dirty="0" smtClean="0">
                <a:solidFill>
                  <a:srgbClr val="00B050"/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0" y="48747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N=0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796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N=2;a=d;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7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668984"/>
              </p:ext>
            </p:extLst>
          </p:nvPr>
        </p:nvGraphicFramePr>
        <p:xfrm>
          <a:off x="381000" y="304800"/>
          <a:ext cx="8257949" cy="102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3" name="Equation" r:id="rId3" imgW="6667200" imgH="825480" progId="Equation.DSMT4">
                  <p:embed/>
                </p:oleObj>
              </mc:Choice>
              <mc:Fallback>
                <p:oleObj name="Equation" r:id="rId3" imgW="666720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57949" cy="1024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886" y="2209800"/>
            <a:ext cx="8181975" cy="2991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487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q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74496"/>
              </p:ext>
            </p:extLst>
          </p:nvPr>
        </p:nvGraphicFramePr>
        <p:xfrm>
          <a:off x="850899" y="1527112"/>
          <a:ext cx="5380391" cy="3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4" name="Equation" r:id="rId6" imgW="3797280" imgH="266400" progId="Equation.DSMT4">
                  <p:embed/>
                </p:oleObj>
              </mc:Choice>
              <mc:Fallback>
                <p:oleObj name="Equation" r:id="rId6" imgW="3797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0899" y="1527112"/>
                        <a:ext cx="5380391" cy="3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5410200"/>
            <a:ext cx="7964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amplitude patterns can be obtained by controlling relative phases of antennas.</a:t>
            </a:r>
          </a:p>
        </p:txBody>
      </p:sp>
    </p:spTree>
    <p:extLst>
      <p:ext uri="{BB962C8B-B14F-4D97-AF65-F5344CB8AC3E}">
        <p14:creationId xmlns:p14="http://schemas.microsoft.com/office/powerpoint/2010/main" val="74486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(Chap. 9.7)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22646"/>
              </p:ext>
            </p:extLst>
          </p:nvPr>
        </p:nvGraphicFramePr>
        <p:xfrm>
          <a:off x="1308031" y="1166048"/>
          <a:ext cx="6527937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79" name="Equation" r:id="rId3" imgW="5029200" imgH="1752480" progId="Equation.DSMT4">
                  <p:embed/>
                </p:oleObj>
              </mc:Choice>
              <mc:Fallback>
                <p:oleObj name="Equation" r:id="rId3" imgW="502920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031" y="1166048"/>
                        <a:ext cx="6527937" cy="227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09514"/>
              </p:ext>
            </p:extLst>
          </p:nvPr>
        </p:nvGraphicFramePr>
        <p:xfrm>
          <a:off x="1310785" y="3623586"/>
          <a:ext cx="4213838" cy="171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80" name="Equation" r:id="rId5" imgW="3441600" imgH="1396800" progId="Equation.DSMT4">
                  <p:embed/>
                </p:oleObj>
              </mc:Choice>
              <mc:Fallback>
                <p:oleObj name="Equation" r:id="rId5" imgW="34416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0785" y="3623586"/>
                        <a:ext cx="4213838" cy="1710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6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89755"/>
              </p:ext>
            </p:extLst>
          </p:nvPr>
        </p:nvGraphicFramePr>
        <p:xfrm>
          <a:off x="762000" y="838200"/>
          <a:ext cx="5441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5" name="Equation" r:id="rId3" imgW="4444920" imgH="723600" progId="Equation.DSMT4">
                  <p:embed/>
                </p:oleObj>
              </mc:Choice>
              <mc:Fallback>
                <p:oleObj name="Equation" r:id="rId3" imgW="4444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838200"/>
                        <a:ext cx="54419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91176"/>
              </p:ext>
            </p:extLst>
          </p:nvPr>
        </p:nvGraphicFramePr>
        <p:xfrm>
          <a:off x="762000" y="2005656"/>
          <a:ext cx="8022142" cy="348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06" name="Equation" r:id="rId5" imgW="6819840" imgH="2958840" progId="Equation.DSMT4">
                  <p:embed/>
                </p:oleObj>
              </mc:Choice>
              <mc:Fallback>
                <p:oleObj name="Equation" r:id="rId5" imgW="681984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005656"/>
                        <a:ext cx="8022142" cy="3480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1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6389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38960"/>
              </p:ext>
            </p:extLst>
          </p:nvPr>
        </p:nvGraphicFramePr>
        <p:xfrm>
          <a:off x="1035050" y="838200"/>
          <a:ext cx="4178300" cy="237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3" name="Equation" r:id="rId3" imgW="3022560" imgH="1714320" progId="Equation.DSMT4">
                  <p:embed/>
                </p:oleObj>
              </mc:Choice>
              <mc:Fallback>
                <p:oleObj name="Equation" r:id="rId3" imgW="302256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5050" y="838200"/>
                        <a:ext cx="4178300" cy="2370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3657600" y="19050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49650" y="23622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3350" y="20495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26557"/>
              </p:ext>
            </p:extLst>
          </p:nvPr>
        </p:nvGraphicFramePr>
        <p:xfrm>
          <a:off x="993775" y="3429000"/>
          <a:ext cx="4476750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24" name="Equation" r:id="rId5" imgW="3238200" imgH="1714320" progId="Equation.DSMT4">
                  <p:embed/>
                </p:oleObj>
              </mc:Choice>
              <mc:Fallback>
                <p:oleObj name="Equation" r:id="rId5" imgW="32382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3775" y="3429000"/>
                        <a:ext cx="4476750" cy="237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3765550" y="44958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57600" y="49530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21300" y="46403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</p:spTree>
    <p:extLst>
      <p:ext uri="{BB962C8B-B14F-4D97-AF65-F5344CB8AC3E}">
        <p14:creationId xmlns:p14="http://schemas.microsoft.com/office/powerpoint/2010/main" val="5779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26952"/>
              </p:ext>
            </p:extLst>
          </p:nvPr>
        </p:nvGraphicFramePr>
        <p:xfrm>
          <a:off x="1219200" y="914400"/>
          <a:ext cx="4699000" cy="291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7" name="Equation" r:id="rId3" imgW="3606480" imgH="2234880" progId="Equation.DSMT4">
                  <p:embed/>
                </p:oleObj>
              </mc:Choice>
              <mc:Fallback>
                <p:oleObj name="Equation" r:id="rId3" imgW="36064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14400"/>
                        <a:ext cx="4699000" cy="2912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030247"/>
              </p:ext>
            </p:extLst>
          </p:nvPr>
        </p:nvGraphicFramePr>
        <p:xfrm>
          <a:off x="1143000" y="4146989"/>
          <a:ext cx="6667500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48" name="Equation" r:id="rId5" imgW="5117760" imgH="1625400" progId="Equation.DSMT4">
                  <p:embed/>
                </p:oleObj>
              </mc:Choice>
              <mc:Fallback>
                <p:oleObj name="Equation" r:id="rId5" imgW="51177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4146989"/>
                        <a:ext cx="6667500" cy="211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25583"/>
              </p:ext>
            </p:extLst>
          </p:nvPr>
        </p:nvGraphicFramePr>
        <p:xfrm>
          <a:off x="266700" y="1371600"/>
          <a:ext cx="8610600" cy="2852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3" name="Equation" r:id="rId3" imgW="8115120" imgH="2692080" progId="Equation.DSMT4">
                  <p:embed/>
                </p:oleObj>
              </mc:Choice>
              <mc:Fallback>
                <p:oleObj name="Equation" r:id="rId3" imgW="81151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" y="1371600"/>
                        <a:ext cx="8610600" cy="2852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77607"/>
              </p:ext>
            </p:extLst>
          </p:nvPr>
        </p:nvGraphicFramePr>
        <p:xfrm>
          <a:off x="3581400" y="2006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8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2006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90854"/>
              </p:ext>
            </p:extLst>
          </p:nvPr>
        </p:nvGraphicFramePr>
        <p:xfrm>
          <a:off x="406400" y="685800"/>
          <a:ext cx="8534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9" name="Equation" r:id="rId5" imgW="7213320" imgH="901440" progId="Equation.DSMT4">
                  <p:embed/>
                </p:oleObj>
              </mc:Choice>
              <mc:Fallback>
                <p:oleObj name="Equation" r:id="rId5" imgW="72133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400" y="685800"/>
                        <a:ext cx="85344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984829"/>
            <a:ext cx="3810000" cy="381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9600" y="199707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7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"/>
            <a:ext cx="9144000" cy="61823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838200"/>
            <a:ext cx="8915400" cy="304800"/>
          </a:xfrm>
          <a:prstGeom prst="rect">
            <a:avLst/>
          </a:prstGeom>
          <a:solidFill>
            <a:srgbClr val="DA32AA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0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9" y="1735364"/>
            <a:ext cx="3048000" cy="304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577607"/>
              </p:ext>
            </p:extLst>
          </p:nvPr>
        </p:nvGraphicFramePr>
        <p:xfrm>
          <a:off x="3581400" y="2006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8" name="Equation" r:id="rId4" imgW="914400" imgH="250560" progId="Equation.DSMT4">
                  <p:embed/>
                </p:oleObj>
              </mc:Choice>
              <mc:Fallback>
                <p:oleObj name="Equation" r:id="rId4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2006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112536"/>
              </p:ext>
            </p:extLst>
          </p:nvPr>
        </p:nvGraphicFramePr>
        <p:xfrm>
          <a:off x="0" y="469604"/>
          <a:ext cx="8839200" cy="82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9" name="Equation" r:id="rId6" imgW="9651960" imgH="901440" progId="Equation.DSMT4">
                  <p:embed/>
                </p:oleObj>
              </mc:Choice>
              <mc:Fallback>
                <p:oleObj name="Equation" r:id="rId6" imgW="96519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469604"/>
                        <a:ext cx="8839200" cy="825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9771" y="1822450"/>
            <a:ext cx="2971800" cy="2971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17771" y="1822450"/>
            <a:ext cx="2803071" cy="28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2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review: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29051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0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40368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1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18971"/>
              </p:ext>
            </p:extLst>
          </p:nvPr>
        </p:nvGraphicFramePr>
        <p:xfrm>
          <a:off x="1298575" y="51054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45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51054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" y="1806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antenna </a:t>
            </a:r>
            <a:r>
              <a:rPr lang="en-US" dirty="0" smtClean="0"/>
              <a:t>source (center-fed)</a:t>
            </a:r>
          </a:p>
          <a:p>
            <a:r>
              <a:rPr lang="en-US" dirty="0"/>
              <a:t> </a:t>
            </a:r>
            <a:r>
              <a:rPr lang="en-US" dirty="0" smtClean="0"/>
              <a:t>           Note – these notes differ from previous formulation d/2 </a:t>
            </a:r>
            <a:r>
              <a:rPr lang="en-US" dirty="0" smtClean="0">
                <a:sym typeface="Wingdings" panose="05000000000000000000" pitchFamily="2" charset="2"/>
              </a:rPr>
              <a:t> d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" y="762000"/>
            <a:ext cx="7985760" cy="4419600"/>
            <a:chOff x="472440" y="1066800"/>
            <a:chExt cx="7985760" cy="4419600"/>
          </a:xfrm>
        </p:grpSpPr>
        <p:sp>
          <p:nvSpPr>
            <p:cNvPr id="10" name="Can 9"/>
            <p:cNvSpPr/>
            <p:nvPr/>
          </p:nvSpPr>
          <p:spPr>
            <a:xfrm>
              <a:off x="1767840" y="2026920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783080" y="3388668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2440" y="1066800"/>
              <a:ext cx="7985760" cy="4419600"/>
              <a:chOff x="472440" y="1066800"/>
              <a:chExt cx="7985760" cy="44196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2440" y="1066800"/>
                <a:ext cx="7985760" cy="4419600"/>
                <a:chOff x="472440" y="1066800"/>
                <a:chExt cx="7985760" cy="4419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72440" y="1295400"/>
                  <a:ext cx="4099560" cy="4191000"/>
                  <a:chOff x="472440" y="1295400"/>
                  <a:chExt cx="4099560" cy="4191000"/>
                </a:xfrm>
              </p:grpSpPr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828800" y="1447800"/>
                    <a:ext cx="76200" cy="4038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1828800" y="3352800"/>
                    <a:ext cx="22860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533400" y="3352800"/>
                    <a:ext cx="1295400" cy="12954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472440" y="4491335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x</a:t>
                    </a: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886200" y="33528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y</a:t>
                    </a: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905000" y="12954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z</a:t>
                    </a:r>
                  </a:p>
                </p:txBody>
              </p:sp>
            </p:grp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1866900" y="1447800"/>
                  <a:ext cx="5905500" cy="19050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7772400" y="10668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r</a:t>
                  </a: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66900" y="3352800"/>
                  <a:ext cx="5829300" cy="160020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848600" y="1447800"/>
                  <a:ext cx="0" cy="3653135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1920240" y="271718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q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905000" y="3429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f</a:t>
                  </a:r>
                </a:p>
              </p:txBody>
            </p:sp>
          </p:grpSp>
          <p:sp>
            <p:nvSpPr>
              <p:cNvPr id="18" name="Arc 17"/>
              <p:cNvSpPr/>
              <p:nvPr/>
            </p:nvSpPr>
            <p:spPr>
              <a:xfrm>
                <a:off x="1600200" y="2717185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 rot="6072234">
                <a:off x="1378924" y="2874440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Left Brace 12"/>
            <p:cNvSpPr/>
            <p:nvPr/>
          </p:nvSpPr>
          <p:spPr>
            <a:xfrm>
              <a:off x="1371600" y="202692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371600" y="342900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2119" y="2400300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42119" y="3957935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69993"/>
              </p:ext>
            </p:extLst>
          </p:nvPr>
        </p:nvGraphicFramePr>
        <p:xfrm>
          <a:off x="533400" y="8382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8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14600"/>
            <a:ext cx="7791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388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3729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47905"/>
              </p:ext>
            </p:extLst>
          </p:nvPr>
        </p:nvGraphicFramePr>
        <p:xfrm>
          <a:off x="782796" y="772487"/>
          <a:ext cx="7086600" cy="140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8" name="Equation" r:id="rId3" imgW="5181480" imgH="1028520" progId="Equation.DSMT4">
                  <p:embed/>
                </p:oleObj>
              </mc:Choice>
              <mc:Fallback>
                <p:oleObj name="Equation" r:id="rId3" imgW="51814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" y="772487"/>
                        <a:ext cx="7086600" cy="1409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826046"/>
              </p:ext>
            </p:extLst>
          </p:nvPr>
        </p:nvGraphicFramePr>
        <p:xfrm>
          <a:off x="780742" y="2413416"/>
          <a:ext cx="7898822" cy="383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9" name="Equation" r:id="rId5" imgW="4952880" imgH="2400120" progId="Equation.DSMT4">
                  <p:embed/>
                </p:oleObj>
              </mc:Choice>
              <mc:Fallback>
                <p:oleObj name="Equation" r:id="rId5" imgW="4952880" imgH="240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42" y="2413416"/>
                        <a:ext cx="7898822" cy="3834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" y="12834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426595"/>
              </p:ext>
            </p:extLst>
          </p:nvPr>
        </p:nvGraphicFramePr>
        <p:xfrm>
          <a:off x="931879" y="539991"/>
          <a:ext cx="668655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46" name="数式" r:id="rId3" imgW="2933640" imgH="939600" progId="Equation.3">
                  <p:embed/>
                </p:oleObj>
              </mc:Choice>
              <mc:Fallback>
                <p:oleObj name="数式" r:id="rId3" imgW="2933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79" y="539991"/>
                        <a:ext cx="668655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58070"/>
              </p:ext>
            </p:extLst>
          </p:nvPr>
        </p:nvGraphicFramePr>
        <p:xfrm>
          <a:off x="457200" y="2659865"/>
          <a:ext cx="81930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47" name="数式" r:id="rId5" imgW="4267080" imgH="1663560" progId="Equation.3">
                  <p:embed/>
                </p:oleObj>
              </mc:Choice>
              <mc:Fallback>
                <p:oleObj name="数式" r:id="rId5" imgW="426708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59865"/>
                        <a:ext cx="819308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4224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5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7905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44957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374234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159497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2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55625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23360" y="55625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74240"/>
              </p:ext>
            </p:extLst>
          </p:nvPr>
        </p:nvGraphicFramePr>
        <p:xfrm>
          <a:off x="3124200" y="1919598"/>
          <a:ext cx="1737360" cy="3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3" name="Equation" r:id="rId8" imgW="1269720" imgH="228600" progId="Equation.DSMT4">
                  <p:embed/>
                </p:oleObj>
              </mc:Choice>
              <mc:Fallback>
                <p:oleObj name="Equation" r:id="rId8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4200" y="1919598"/>
                        <a:ext cx="1737360" cy="31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03/19/2018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24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19615</TotalTime>
  <Words>370</Words>
  <Application>Microsoft Office PowerPoint</Application>
  <PresentationFormat>On-screen Show (4:3)</PresentationFormat>
  <Paragraphs>118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1116</cp:revision>
  <cp:lastPrinted>2015-03-25T14:11:03Z</cp:lastPrinted>
  <dcterms:created xsi:type="dcterms:W3CDTF">2012-01-10T18:32:24Z</dcterms:created>
  <dcterms:modified xsi:type="dcterms:W3CDTF">2018-03-19T12:25:06Z</dcterms:modified>
</cp:coreProperties>
</file>