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362" r:id="rId4"/>
    <p:sldId id="363" r:id="rId5"/>
    <p:sldId id="364" r:id="rId6"/>
    <p:sldId id="365" r:id="rId7"/>
    <p:sldId id="366" r:id="rId8"/>
    <p:sldId id="367" r:id="rId9"/>
    <p:sldId id="374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61" r:id="rId28"/>
    <p:sldId id="368" r:id="rId29"/>
    <p:sldId id="369" r:id="rId30"/>
    <p:sldId id="370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9.wmf"/><Relationship Id="rId5" Type="http://schemas.openxmlformats.org/officeDocument/2006/relationships/image" Target="../media/image43.png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42.png"/><Relationship Id="rId9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Chap. 8 in Jackson – Wave Guides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Justification for boundary conditions; behavior of waves </a:t>
            </a:r>
            <a:r>
              <a:rPr lang="en-US" sz="2800" b="1" dirty="0">
                <a:solidFill>
                  <a:schemeClr val="folHlink"/>
                </a:solidFill>
              </a:rPr>
              <a:t>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76308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4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8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9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Some representative values of skin depth</a:t>
            </a:r>
          </a:p>
          <a:p>
            <a:r>
              <a:rPr lang="en-US" sz="2400" dirty="0" smtClean="0">
                <a:latin typeface="+mj-lt"/>
              </a:rPr>
              <a:t>Ref: Lorrain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874520"/>
                <a:gridCol w="1661160"/>
                <a:gridCol w="1661160"/>
                <a:gridCol w="1661160"/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6" name="Equation" r:id="rId3" imgW="2489040" imgH="634680" progId="Equation.DSMT4">
                  <p:embed/>
                </p:oleObj>
              </mc:Choice>
              <mc:Fallback>
                <p:oleObj name="Equation" r:id="rId3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57981"/>
              </p:ext>
            </p:extLst>
          </p:nvPr>
        </p:nvGraphicFramePr>
        <p:xfrm>
          <a:off x="333375" y="555625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2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75" y="555625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6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7" name="Equation" r:id="rId5" imgW="2539800" imgH="761760" progId="Equation.DSMT4">
                  <p:embed/>
                </p:oleObj>
              </mc:Choice>
              <mc:Fallback>
                <p:oleObj name="Equation" r:id="rId5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r>
              <a:rPr lang="en-US" sz="2400" b="1" i="1" baseline="-25000" dirty="0" smtClean="0">
                <a:latin typeface="+mj-lt"/>
              </a:rPr>
              <a:t>||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0" name="Equation" r:id="rId3" imgW="2539800" imgH="761760" progId="Equation.DSMT4">
                  <p:embed/>
                </p:oleObj>
              </mc:Choice>
              <mc:Fallback>
                <p:oleObj name="Equation" r:id="rId3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  <a:r>
                <a:rPr lang="en-US" sz="2400" b="1" i="1" baseline="-25000" dirty="0" smtClean="0">
                  <a:latin typeface="+mj-lt"/>
                </a:rPr>
                <a:t>||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8409"/>
              </p:ext>
            </p:extLst>
          </p:nvPr>
        </p:nvGraphicFramePr>
        <p:xfrm>
          <a:off x="684213" y="4230688"/>
          <a:ext cx="78501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1" name="Equation" r:id="rId5" imgW="3632040" imgH="952200" progId="Equation.DSMT4">
                  <p:embed/>
                </p:oleObj>
              </mc:Choice>
              <mc:Fallback>
                <p:oleObj name="Equation" r:id="rId5" imgW="3632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30688"/>
                        <a:ext cx="7850187" cy="207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4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5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6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7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338" y="3852378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18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</a:t>
            </a:r>
            <a:r>
              <a:rPr lang="en-US" sz="2400" dirty="0" smtClean="0">
                <a:latin typeface="+mj-lt"/>
              </a:rPr>
              <a:t>guides – dielectric media with one or more metal boundary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0" y="1066800"/>
            <a:ext cx="1524000" cy="2664768"/>
            <a:chOff x="6781800" y="535632"/>
            <a:chExt cx="1524000" cy="2664768"/>
          </a:xfrm>
        </p:grpSpPr>
        <p:sp>
          <p:nvSpPr>
            <p:cNvPr id="9" name="Rectangle 8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143457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3" name="数式" r:id="rId3" imgW="139680" imgH="203040" progId="Equation.3">
                    <p:embed/>
                  </p:oleObj>
                </mc:Choice>
                <mc:Fallback>
                  <p:oleObj name="数式" r:id="rId3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579776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4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5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tangential</a:t>
            </a:r>
            <a:r>
              <a:rPr lang="en-US" sz="2400" dirty="0" smtClean="0">
                <a:latin typeface="+mj-lt"/>
              </a:rPr>
              <a:t>=0,   </a:t>
            </a:r>
            <a:r>
              <a:rPr lang="en-US" sz="2400" b="1" dirty="0" err="1" smtClean="0">
                <a:latin typeface="+mj-lt"/>
              </a:rPr>
              <a:t>B</a:t>
            </a:r>
            <a:r>
              <a:rPr lang="en-US" sz="2400" baseline="-25000" dirty="0" err="1" smtClean="0">
                <a:latin typeface="+mj-lt"/>
              </a:rPr>
              <a:t>normal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8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241291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9" name="Equation" r:id="rId5" imgW="4724280" imgH="1231560" progId="Equation.DSMT4">
                  <p:embed/>
                </p:oleObj>
              </mc:Choice>
              <mc:Fallback>
                <p:oleObj name="Equation" r:id="rId5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5656"/>
            <a:ext cx="9144000" cy="55066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3429000"/>
            <a:ext cx="8839200" cy="228600"/>
          </a:xfrm>
          <a:prstGeom prst="rect">
            <a:avLst/>
          </a:prstGeom>
          <a:solidFill>
            <a:srgbClr val="DA32AA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2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63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6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7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8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09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 modes for </a:t>
            </a:r>
            <a:r>
              <a:rPr lang="en-US" sz="2400" dirty="0" err="1" smtClean="0">
                <a:latin typeface="+mj-lt"/>
              </a:rPr>
              <a:t>retangular</a:t>
            </a:r>
            <a:r>
              <a:rPr lang="en-US" sz="2400" dirty="0" smtClean="0">
                <a:latin typeface="+mj-lt"/>
              </a:rPr>
              <a:t>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0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872213"/>
              </p:ext>
            </p:extLst>
          </p:nvPr>
        </p:nvGraphicFramePr>
        <p:xfrm>
          <a:off x="457200" y="4441825"/>
          <a:ext cx="5357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11" name="Equation" r:id="rId5" imgW="3073320" imgH="939600" progId="Equation.DSMT4">
                  <p:embed/>
                </p:oleObj>
              </mc:Choice>
              <mc:Fallback>
                <p:oleObj name="Equation" r:id="rId5" imgW="30733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41825"/>
                        <a:ext cx="5357813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4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5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6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7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8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2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3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6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7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</a:t>
            </a:r>
            <a:r>
              <a:rPr lang="en-US" sz="2400" dirty="0" smtClean="0">
                <a:latin typeface="+mj-lt"/>
              </a:rPr>
              <a:t>guides – dielectric media with one or more metal boundary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Inside medium,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99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0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1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02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8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59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0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6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7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0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1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real </a:t>
            </a:r>
          </a:p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dirty="0">
                <a:latin typeface="Symbol" pitchFamily="18" charset="2"/>
              </a:rPr>
              <a:t>, m</a:t>
            </a:r>
            <a:r>
              <a:rPr lang="en-US" sz="2400" i="1" dirty="0"/>
              <a:t>, n, </a:t>
            </a:r>
            <a:r>
              <a:rPr lang="en-US" sz="2400" i="1" dirty="0" smtClean="0"/>
              <a:t>k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5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2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real </a:t>
            </a:r>
          </a:p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dirty="0">
                <a:latin typeface="Symbol" pitchFamily="18" charset="2"/>
              </a:rPr>
              <a:t>, m</a:t>
            </a:r>
            <a:r>
              <a:rPr lang="en-US" sz="2400" i="1" dirty="0"/>
              <a:t>, n, </a:t>
            </a:r>
            <a:r>
              <a:rPr lang="en-US" sz="2400" i="1" dirty="0" smtClean="0"/>
              <a:t>k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03/11/2018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</a:t>
            </a:r>
            <a:r>
              <a:rPr lang="en-US" sz="2400" dirty="0" smtClean="0">
                <a:latin typeface="+mj-lt"/>
              </a:rPr>
              <a:t>complex dielectric; </a:t>
            </a:r>
            <a:r>
              <a:rPr lang="en-US" sz="2400" dirty="0">
                <a:latin typeface="+mj-lt"/>
              </a:rPr>
              <a:t>f</a:t>
            </a:r>
            <a:r>
              <a:rPr lang="en-US" sz="2400" dirty="0" smtClean="0">
                <a:latin typeface="+mj-lt"/>
              </a:rPr>
              <a:t>ields </a:t>
            </a:r>
            <a:r>
              <a:rPr lang="en-US" sz="2400" dirty="0" smtClean="0">
                <a:latin typeface="+mj-lt"/>
              </a:rPr>
              <a:t>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01"/>
              </p:ext>
            </p:extLst>
          </p:nvPr>
        </p:nvGraphicFramePr>
        <p:xfrm>
          <a:off x="381000" y="906786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6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06786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16234</TotalTime>
  <Words>856</Words>
  <Application>Microsoft Office PowerPoint</Application>
  <PresentationFormat>On-screen Show (4:3)</PresentationFormat>
  <Paragraphs>238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MathType 6.0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907</cp:revision>
  <cp:lastPrinted>2018-03-12T00:28:14Z</cp:lastPrinted>
  <dcterms:created xsi:type="dcterms:W3CDTF">2012-01-10T18:32:24Z</dcterms:created>
  <dcterms:modified xsi:type="dcterms:W3CDTF">2018-03-12T00:30:16Z</dcterms:modified>
</cp:coreProperties>
</file>