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6" r:id="rId2"/>
    <p:sldId id="299" r:id="rId3"/>
    <p:sldId id="301" r:id="rId4"/>
    <p:sldId id="302" r:id="rId5"/>
    <p:sldId id="303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100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763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</a:t>
            </a:r>
            <a:r>
              <a:rPr lang="en-US" sz="3200" b="1" dirty="0" smtClean="0"/>
              <a:t>105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Reading: Chapter 1 (especially 1.11) in JDJ;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Ewald summation methods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Motivation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Expression to evaluate the electrostatic energy of an extended periodic system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5969"/>
            <a:ext cx="9144000" cy="588606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46482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81000" y="3898357"/>
            <a:ext cx="3544627" cy="9022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1573" y="1630257"/>
            <a:ext cx="3544627" cy="9022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Ewald summation methods -- motivation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433202"/>
              </p:ext>
            </p:extLst>
          </p:nvPr>
        </p:nvGraphicFramePr>
        <p:xfrm>
          <a:off x="363569" y="609600"/>
          <a:ext cx="8323231" cy="195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4" name="Equation" r:id="rId3" imgW="5905440" imgH="1384200" progId="Equation.DSMT4">
                  <p:embed/>
                </p:oleObj>
              </mc:Choice>
              <mc:Fallback>
                <p:oleObj name="Equation" r:id="rId3" imgW="590544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569" y="609600"/>
                        <a:ext cx="8323231" cy="195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364662"/>
              </p:ext>
            </p:extLst>
          </p:nvPr>
        </p:nvGraphicFramePr>
        <p:xfrm>
          <a:off x="153971" y="2532500"/>
          <a:ext cx="8902701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" name="Equation" r:id="rId5" imgW="5918040" imgH="952200" progId="Equation.DSMT4">
                  <p:embed/>
                </p:oleObj>
              </mc:Choice>
              <mc:Fallback>
                <p:oleObj name="Equation" r:id="rId5" imgW="591804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971" y="2532500"/>
                        <a:ext cx="8902701" cy="143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436958"/>
              </p:ext>
            </p:extLst>
          </p:nvPr>
        </p:nvGraphicFramePr>
        <p:xfrm>
          <a:off x="341573" y="3801738"/>
          <a:ext cx="3203575" cy="99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6" name="Equation" r:id="rId7" imgW="2209680" imgH="685800" progId="Equation.DSMT4">
                  <p:embed/>
                </p:oleObj>
              </mc:Choice>
              <mc:Fallback>
                <p:oleObj name="Equation" r:id="rId7" imgW="22096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1573" y="3801738"/>
                        <a:ext cx="3203575" cy="99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163939"/>
              </p:ext>
            </p:extLst>
          </p:nvPr>
        </p:nvGraphicFramePr>
        <p:xfrm>
          <a:off x="304800" y="4795951"/>
          <a:ext cx="7970838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7" name="Equation" r:id="rId9" imgW="6019560" imgH="1307880" progId="Equation.DSMT4">
                  <p:embed/>
                </p:oleObj>
              </mc:Choice>
              <mc:Fallback>
                <p:oleObj name="Equation" r:id="rId9" imgW="601956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800" y="4795951"/>
                        <a:ext cx="7970838" cy="173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4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Ewald summation methods – slight digression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	</a:t>
            </a:r>
            <a:r>
              <a:rPr lang="en-US" sz="2400" dirty="0"/>
              <a:t>When the discrete charge distribution becomes a continuous </a:t>
            </a:r>
            <a:r>
              <a:rPr lang="en-US" sz="2400" dirty="0" smtClean="0"/>
              <a:t>charge density</a:t>
            </a:r>
            <a:r>
              <a:rPr lang="en-US" sz="2400" dirty="0"/>
              <a:t>: </a:t>
            </a:r>
            <a:r>
              <a:rPr lang="en-US" sz="2400" dirty="0" smtClean="0"/>
              <a:t>                    the electrostatic energy</a:t>
            </a:r>
          </a:p>
          <a:p>
            <a:r>
              <a:rPr lang="en-US" sz="2400" dirty="0" smtClean="0">
                <a:latin typeface="+mj-lt"/>
              </a:rPr>
              <a:t>becomes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081784"/>
              </p:ext>
            </p:extLst>
          </p:nvPr>
        </p:nvGraphicFramePr>
        <p:xfrm>
          <a:off x="3970339" y="1384300"/>
          <a:ext cx="1439861" cy="413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6" name="Equation" r:id="rId3" imgW="1015920" imgH="291960" progId="Equation.DSMT4">
                  <p:embed/>
                </p:oleObj>
              </mc:Choice>
              <mc:Fallback>
                <p:oleObj name="Equation" r:id="rId3" imgW="10159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70339" y="1384300"/>
                        <a:ext cx="1439861" cy="413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34415"/>
              </p:ext>
            </p:extLst>
          </p:nvPr>
        </p:nvGraphicFramePr>
        <p:xfrm>
          <a:off x="1778000" y="1720170"/>
          <a:ext cx="4241800" cy="946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7" name="Equation" r:id="rId5" imgW="2844720" imgH="634680" progId="Equation.DSMT4">
                  <p:embed/>
                </p:oleObj>
              </mc:Choice>
              <mc:Fallback>
                <p:oleObj name="Equation" r:id="rId5" imgW="28447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8000" y="1720170"/>
                        <a:ext cx="4241800" cy="946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2667000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Notice, in this case, it is not possible to exclude the ``self-interaction</a:t>
            </a:r>
            <a:r>
              <a:rPr lang="en-US" sz="2400" dirty="0" smtClean="0"/>
              <a:t>''.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Previous expression </a:t>
            </a:r>
            <a:r>
              <a:rPr lang="en-US" sz="2400" dirty="0"/>
              <a:t>can be </a:t>
            </a:r>
            <a:r>
              <a:rPr lang="en-US" sz="2400" dirty="0" smtClean="0"/>
              <a:t>rewritten </a:t>
            </a:r>
            <a:r>
              <a:rPr lang="en-US" sz="2400" dirty="0"/>
              <a:t>in terms of the electrostatic </a:t>
            </a:r>
            <a:r>
              <a:rPr lang="en-US" sz="2400" dirty="0" smtClean="0"/>
              <a:t>potential or field: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203706"/>
              </p:ext>
            </p:extLst>
          </p:nvPr>
        </p:nvGraphicFramePr>
        <p:xfrm>
          <a:off x="951547" y="3659162"/>
          <a:ext cx="669131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8" name="Equation" r:id="rId7" imgW="4902120" imgH="266400" progId="Equation.DSMT4">
                  <p:embed/>
                </p:oleObj>
              </mc:Choice>
              <mc:Fallback>
                <p:oleObj name="Equation" r:id="rId7" imgW="49021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51547" y="3659162"/>
                        <a:ext cx="6691313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160739"/>
              </p:ext>
            </p:extLst>
          </p:nvPr>
        </p:nvGraphicFramePr>
        <p:xfrm>
          <a:off x="1219200" y="4857142"/>
          <a:ext cx="5891004" cy="1556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9" name="Equation" r:id="rId9" imgW="4470120" imgH="1180800" progId="Equation.DSMT4">
                  <p:embed/>
                </p:oleObj>
              </mc:Choice>
              <mc:Fallback>
                <p:oleObj name="Equation" r:id="rId9" imgW="447012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19200" y="4857142"/>
                        <a:ext cx="5891004" cy="1556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411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417" y="1710916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Ewald summation methods – exact results for periodic systems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093189"/>
              </p:ext>
            </p:extLst>
          </p:nvPr>
        </p:nvGraphicFramePr>
        <p:xfrm>
          <a:off x="396466" y="2058579"/>
          <a:ext cx="8733034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Equation" r:id="rId3" imgW="7619760" imgH="1130040" progId="Equation.DSMT4">
                  <p:embed/>
                </p:oleObj>
              </mc:Choice>
              <mc:Fallback>
                <p:oleObj name="Equation" r:id="rId3" imgW="761976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466" y="2058579"/>
                        <a:ext cx="8733034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466" y="5608803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See lecture notes for details.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222781"/>
              </p:ext>
            </p:extLst>
          </p:nvPr>
        </p:nvGraphicFramePr>
        <p:xfrm>
          <a:off x="433388" y="746125"/>
          <a:ext cx="36258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Equation" r:id="rId5" imgW="2501640" imgH="685800" progId="Equation.DSMT4">
                  <p:embed/>
                </p:oleObj>
              </mc:Choice>
              <mc:Fallback>
                <p:oleObj name="Equation" r:id="rId5" imgW="25016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3388" y="746125"/>
                        <a:ext cx="3625850" cy="995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2286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Evaluation of the electrostatic energy for </a:t>
            </a:r>
            <a:r>
              <a:rPr lang="en-US" sz="2400" i="1" dirty="0" smtClean="0">
                <a:latin typeface="+mj-lt"/>
              </a:rPr>
              <a:t>N</a:t>
            </a:r>
            <a:r>
              <a:rPr lang="en-US" sz="2400" dirty="0" smtClean="0">
                <a:latin typeface="+mj-lt"/>
              </a:rPr>
              <a:t> point charges: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057200"/>
              </p:ext>
            </p:extLst>
          </p:nvPr>
        </p:nvGraphicFramePr>
        <p:xfrm>
          <a:off x="314586" y="3505200"/>
          <a:ext cx="8403637" cy="1948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Equation" r:id="rId7" imgW="7175160" imgH="1663560" progId="Equation.DSMT4">
                  <p:embed/>
                </p:oleObj>
              </mc:Choice>
              <mc:Fallback>
                <p:oleObj name="Equation" r:id="rId7" imgW="717516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4586" y="3505200"/>
                        <a:ext cx="8403637" cy="1948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717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11922</TotalTime>
  <Words>153</Words>
  <Application>Microsoft Office PowerPoint</Application>
  <PresentationFormat>On-screen Show (4:3)</PresentationFormat>
  <Paragraphs>38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669</cp:revision>
  <cp:lastPrinted>2018-01-20T22:28:12Z</cp:lastPrinted>
  <dcterms:created xsi:type="dcterms:W3CDTF">2012-01-10T18:32:24Z</dcterms:created>
  <dcterms:modified xsi:type="dcterms:W3CDTF">2018-01-20T23:16:31Z</dcterms:modified>
</cp:coreProperties>
</file>