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68" r:id="rId4"/>
    <p:sldId id="369" r:id="rId5"/>
    <p:sldId id="370" r:id="rId6"/>
    <p:sldId id="371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45.wmf"/><Relationship Id="rId1" Type="http://schemas.openxmlformats.org/officeDocument/2006/relationships/image" Target="../media/image29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1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</a:t>
            </a:r>
            <a:r>
              <a:rPr lang="en-US" sz="3200" b="1" dirty="0" smtClean="0"/>
              <a:t>105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Recap of </a:t>
            </a:r>
            <a:r>
              <a:rPr lang="en-US" sz="2400" b="1" dirty="0">
                <a:solidFill>
                  <a:schemeClr val="folHlink"/>
                </a:solidFill>
              </a:rPr>
              <a:t>h</a:t>
            </a:r>
            <a:r>
              <a:rPr lang="en-US" sz="2400" b="1" dirty="0" smtClean="0">
                <a:solidFill>
                  <a:schemeClr val="folHlink"/>
                </a:solidFill>
              </a:rPr>
              <a:t>yperfine interaction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Macroscopic magnetization density 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H field and its relation to B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Magnetic boundary values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00725"/>
              </p:ext>
            </p:extLst>
          </p:nvPr>
        </p:nvGraphicFramePr>
        <p:xfrm>
          <a:off x="1098550" y="1082675"/>
          <a:ext cx="7470775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数式" r:id="rId3" imgW="3124080" imgH="1854000" progId="Equation.3">
                  <p:embed/>
                </p:oleObj>
              </mc:Choice>
              <mc:Fallback>
                <p:oleObj name="数式" r:id="rId3" imgW="312408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082675"/>
                        <a:ext cx="7470775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686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64028"/>
              </p:ext>
            </p:extLst>
          </p:nvPr>
        </p:nvGraphicFramePr>
        <p:xfrm>
          <a:off x="1143000" y="1219200"/>
          <a:ext cx="4951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数式" r:id="rId3" imgW="2070000" imgH="939600" progId="Equation.3">
                  <p:embed/>
                </p:oleObj>
              </mc:Choice>
              <mc:Fallback>
                <p:oleObj name="数式" r:id="rId3" imgW="2070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951412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27253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Magnetic field contributions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919549"/>
              </p:ext>
            </p:extLst>
          </p:nvPr>
        </p:nvGraphicFramePr>
        <p:xfrm>
          <a:off x="538163" y="3613150"/>
          <a:ext cx="616585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数式" r:id="rId5" imgW="2577960" imgH="1168200" progId="Equation.3">
                  <p:embed/>
                </p:oleObj>
              </mc:Choice>
              <mc:Fallback>
                <p:oleObj name="数式" r:id="rId5" imgW="25779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613150"/>
                        <a:ext cx="616585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672"/>
              </p:ext>
            </p:extLst>
          </p:nvPr>
        </p:nvGraphicFramePr>
        <p:xfrm>
          <a:off x="322263" y="3795713"/>
          <a:ext cx="4433887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5" imgW="1854000" imgH="761760" progId="Equation.DSMT4">
                  <p:embed/>
                </p:oleObj>
              </mc:Choice>
              <mc:Fallback>
                <p:oleObj name="Equation" r:id="rId5" imgW="1854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795713"/>
                        <a:ext cx="4433887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96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04844"/>
              </p:ext>
            </p:extLst>
          </p:nvPr>
        </p:nvGraphicFramePr>
        <p:xfrm>
          <a:off x="762000" y="304800"/>
          <a:ext cx="5024002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3" imgW="2743200" imgH="1104840" progId="Equation.DSMT4">
                  <p:embed/>
                </p:oleObj>
              </mc:Choice>
              <mc:Fallback>
                <p:oleObj name="Equation" r:id="rId3" imgW="27432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5024002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43600" y="350520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355283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8" name="数式" r:id="rId5" imgW="126720" imgH="177480" progId="Equation.3">
                    <p:embed/>
                  </p:oleObj>
                </mc:Choice>
                <mc:Fallback>
                  <p:oleObj name="数式" r:id="rId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5943600" y="44196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73857"/>
              </p:ext>
            </p:extLst>
          </p:nvPr>
        </p:nvGraphicFramePr>
        <p:xfrm>
          <a:off x="2743200" y="3690144"/>
          <a:ext cx="23082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数式" r:id="rId7" imgW="965160" imgH="672840" progId="Equation.3">
                  <p:embed/>
                </p:oleObj>
              </mc:Choice>
              <mc:Fallback>
                <p:oleObj name="数式" r:id="rId7" imgW="9651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90144"/>
                        <a:ext cx="23082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5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970417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94878"/>
              </p:ext>
            </p:extLst>
          </p:nvPr>
        </p:nvGraphicFramePr>
        <p:xfrm>
          <a:off x="935038" y="3222625"/>
          <a:ext cx="5527675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数式" r:id="rId5" imgW="2311200" imgH="939600" progId="Equation.3">
                  <p:embed/>
                </p:oleObj>
              </mc:Choice>
              <mc:Fallback>
                <p:oleObj name="数式" r:id="rId5" imgW="23112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222625"/>
                        <a:ext cx="5527675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sp>
        <p:nvSpPr>
          <p:cNvPr id="6" name="Oval 5"/>
          <p:cNvSpPr/>
          <p:nvPr/>
        </p:nvSpPr>
        <p:spPr>
          <a:xfrm>
            <a:off x="1447800" y="14478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72136"/>
              </p:ext>
            </p:extLst>
          </p:nvPr>
        </p:nvGraphicFramePr>
        <p:xfrm>
          <a:off x="3429000" y="1362570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62570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167863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99924"/>
              </p:ext>
            </p:extLst>
          </p:nvPr>
        </p:nvGraphicFramePr>
        <p:xfrm>
          <a:off x="987424" y="2481262"/>
          <a:ext cx="7775576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数式" r:id="rId5" imgW="3251160" imgH="1701720" progId="Equation.3">
                  <p:embed/>
                </p:oleObj>
              </mc:Choice>
              <mc:Fallback>
                <p:oleObj name="数式" r:id="rId5" imgW="3251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4" y="2481262"/>
                        <a:ext cx="7775576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7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8880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061302"/>
              </p:ext>
            </p:extLst>
          </p:nvPr>
        </p:nvGraphicFramePr>
        <p:xfrm>
          <a:off x="865188" y="2260600"/>
          <a:ext cx="7043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5" imgW="2946240" imgH="1701720" progId="Equation.DSMT4">
                  <p:embed/>
                </p:oleObj>
              </mc:Choice>
              <mc:Fallback>
                <p:oleObj name="Equation" r:id="rId5" imgW="294624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60600"/>
                        <a:ext cx="7043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35241"/>
              </p:ext>
            </p:extLst>
          </p:nvPr>
        </p:nvGraphicFramePr>
        <p:xfrm>
          <a:off x="4648200" y="775506"/>
          <a:ext cx="4281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数式" r:id="rId7" imgW="1790640" imgH="444240" progId="Equation.3">
                  <p:embed/>
                </p:oleObj>
              </mc:Choice>
              <mc:Fallback>
                <p:oleObj name="数式" r:id="rId7" imgW="17906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775506"/>
                        <a:ext cx="4281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3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838200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605962"/>
              </p:ext>
            </p:extLst>
          </p:nvPr>
        </p:nvGraphicFramePr>
        <p:xfrm>
          <a:off x="1330643" y="674053"/>
          <a:ext cx="31575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数式" r:id="rId3" imgW="1320480" imgH="457200" progId="Equation.3">
                  <p:embed/>
                </p:oleObj>
              </mc:Choice>
              <mc:Fallback>
                <p:oleObj name="数式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643" y="674053"/>
                        <a:ext cx="31575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064567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boundary value problem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33247"/>
              </p:ext>
            </p:extLst>
          </p:nvPr>
        </p:nvGraphicFramePr>
        <p:xfrm>
          <a:off x="141287" y="1600200"/>
          <a:ext cx="9002713" cy="221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数式" r:id="rId5" imgW="4381200" imgH="1079280" progId="Equation.3">
                  <p:embed/>
                </p:oleObj>
              </mc:Choice>
              <mc:Fallback>
                <p:oleObj name="数式" r:id="rId5" imgW="43812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" y="1600200"/>
                        <a:ext cx="9002713" cy="22199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26295"/>
              </p:ext>
            </p:extLst>
          </p:nvPr>
        </p:nvGraphicFramePr>
        <p:xfrm>
          <a:off x="533400" y="3352800"/>
          <a:ext cx="6262687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数式" r:id="rId7" imgW="3047760" imgH="1549080" progId="Equation.3">
                  <p:embed/>
                </p:oleObj>
              </mc:Choice>
              <mc:Fallback>
                <p:oleObj name="数式" r:id="rId7" imgW="304776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6262687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928746"/>
              </p:ext>
            </p:extLst>
          </p:nvPr>
        </p:nvGraphicFramePr>
        <p:xfrm>
          <a:off x="914400" y="838200"/>
          <a:ext cx="69675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数式" r:id="rId3" imgW="3390840" imgH="1282680" progId="Equation.3">
                  <p:embed/>
                </p:oleObj>
              </mc:Choice>
              <mc:Fallback>
                <p:oleObj name="数式" r:id="rId3" imgW="3390840" imgH="1282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6967538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655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boundary values: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92737"/>
              </p:ext>
            </p:extLst>
          </p:nvPr>
        </p:nvGraphicFramePr>
        <p:xfrm>
          <a:off x="533400" y="3048000"/>
          <a:ext cx="7985126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数式" r:id="rId5" imgW="3886200" imgH="1574640" progId="Equation.3">
                  <p:embed/>
                </p:oleObj>
              </mc:Choice>
              <mc:Fallback>
                <p:oleObj name="数式" r:id="rId5" imgW="3886200" imgH="1574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7985126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Variation; magnetic sphere plus external field </a:t>
            </a:r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766465"/>
            <a:ext cx="914400" cy="914400"/>
          </a:xfrm>
          <a:prstGeom prst="ellipse">
            <a:avLst/>
          </a:prstGeom>
          <a:gradFill flip="none" rotWithShape="1">
            <a:gsLst>
              <a:gs pos="100000">
                <a:srgbClr val="FFF200"/>
              </a:gs>
              <a:gs pos="23000">
                <a:srgbClr val="FF7A00"/>
              </a:gs>
              <a:gs pos="7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6521"/>
              </p:ext>
            </p:extLst>
          </p:nvPr>
        </p:nvGraphicFramePr>
        <p:xfrm>
          <a:off x="5181600" y="824706"/>
          <a:ext cx="3006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24706"/>
                        <a:ext cx="3006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9144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10668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1219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13716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13801"/>
              </p:ext>
            </p:extLst>
          </p:nvPr>
        </p:nvGraphicFramePr>
        <p:xfrm>
          <a:off x="228600" y="1757065"/>
          <a:ext cx="7810978" cy="50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数式" r:id="rId5" imgW="3492360" imgH="2247840" progId="Equation.3">
                  <p:embed/>
                </p:oleObj>
              </mc:Choice>
              <mc:Fallback>
                <p:oleObj name="数式" r:id="rId5" imgW="3492360" imgH="2247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7065"/>
                        <a:ext cx="7810978" cy="5024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8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44000" cy="59549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4572000"/>
            <a:ext cx="8839200" cy="228600"/>
          </a:xfrm>
          <a:prstGeom prst="rect">
            <a:avLst/>
          </a:prstGeom>
          <a:solidFill>
            <a:srgbClr val="DA32AA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0785"/>
              </p:ext>
            </p:extLst>
          </p:nvPr>
        </p:nvGraphicFramePr>
        <p:xfrm>
          <a:off x="615950" y="457200"/>
          <a:ext cx="61658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数式" r:id="rId3" imgW="2577960" imgH="1143000" progId="Equation.3">
                  <p:embed/>
                </p:oleObj>
              </mc:Choice>
              <mc:Fallback>
                <p:oleObj name="数式" r:id="rId3" imgW="2577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57200"/>
                        <a:ext cx="61658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60629"/>
              </p:ext>
            </p:extLst>
          </p:nvPr>
        </p:nvGraphicFramePr>
        <p:xfrm>
          <a:off x="609600" y="3399155"/>
          <a:ext cx="37052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数式" r:id="rId5" imgW="1549080" imgH="685800" progId="Equation.3">
                  <p:embed/>
                </p:oleObj>
              </mc:Choice>
              <mc:Fallback>
                <p:oleObj name="数式" r:id="rId5" imgW="15490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99155"/>
                        <a:ext cx="37052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248400" y="4396740"/>
            <a:ext cx="2286000" cy="1905000"/>
            <a:chOff x="5943600" y="3505200"/>
            <a:chExt cx="2286000" cy="1905000"/>
          </a:xfrm>
        </p:grpSpPr>
        <p:sp>
          <p:nvSpPr>
            <p:cNvPr id="7" name="Rectangle 6"/>
            <p:cNvSpPr/>
            <p:nvPr/>
          </p:nvSpPr>
          <p:spPr>
            <a:xfrm>
              <a:off x="5943600" y="3505200"/>
              <a:ext cx="2286000" cy="990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4419600"/>
              <a:ext cx="2286000" cy="990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086600" y="3901440"/>
              <a:ext cx="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29684"/>
                </p:ext>
              </p:extLst>
            </p:nvPr>
          </p:nvGraphicFramePr>
          <p:xfrm>
            <a:off x="7239000" y="3837940"/>
            <a:ext cx="3032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8" name="数式" r:id="rId7" imgW="126720" imgH="177480" progId="Equation.3">
                    <p:embed/>
                  </p:oleObj>
                </mc:Choice>
                <mc:Fallback>
                  <p:oleObj name="数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837940"/>
                          <a:ext cx="303212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248400" y="37338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4686300"/>
              <a:ext cx="533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2</a:t>
              </a: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6248400" y="531876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049128"/>
              </p:ext>
            </p:extLst>
          </p:nvPr>
        </p:nvGraphicFramePr>
        <p:xfrm>
          <a:off x="3733800" y="4648200"/>
          <a:ext cx="23082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数式" r:id="rId9" imgW="965160" imgH="672840" progId="Equation.3">
                  <p:embed/>
                </p:oleObj>
              </mc:Choice>
              <mc:Fallback>
                <p:oleObj name="数式" r:id="rId9" imgW="96516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48200"/>
                        <a:ext cx="23082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Magnetism in materials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672175"/>
              </p:ext>
            </p:extLst>
          </p:nvPr>
        </p:nvGraphicFramePr>
        <p:xfrm>
          <a:off x="883920" y="1600200"/>
          <a:ext cx="686435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数式" r:id="rId3" imgW="2869920" imgH="1600200" progId="Equation.3">
                  <p:embed/>
                </p:oleObj>
              </mc:Choice>
              <mc:Fallback>
                <p:oleObj name="数式" r:id="rId3" imgW="28699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" y="1600200"/>
                        <a:ext cx="6864350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Donut 5"/>
          <p:cNvSpPr>
            <a:spLocks noChangeAspect="1"/>
          </p:cNvSpPr>
          <p:nvPr/>
        </p:nvSpPr>
        <p:spPr>
          <a:xfrm>
            <a:off x="2781300" y="1905000"/>
            <a:ext cx="2743200" cy="2743200"/>
          </a:xfrm>
          <a:prstGeom prst="donut">
            <a:avLst>
              <a:gd name="adj" fmla="val 1886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m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967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119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52900" y="2442865"/>
            <a:ext cx="266700" cy="6768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52900" y="2590800"/>
            <a:ext cx="1257300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3350" y="26244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2950" y="2776834"/>
            <a:ext cx="47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48400" y="1752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1905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248400" y="2057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2209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9950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22589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shell   a &lt; r &lt; b :</a:t>
            </a:r>
          </a:p>
        </p:txBody>
      </p:sp>
    </p:spTree>
    <p:extLst>
      <p:ext uri="{BB962C8B-B14F-4D97-AF65-F5344CB8AC3E}">
        <p14:creationId xmlns:p14="http://schemas.microsoft.com/office/powerpoint/2010/main" val="703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8100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27020"/>
              </p:ext>
            </p:extLst>
          </p:nvPr>
        </p:nvGraphicFramePr>
        <p:xfrm>
          <a:off x="5029200" y="1206242"/>
          <a:ext cx="2065338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数式" r:id="rId3" imgW="863280" imgH="888840" progId="Equation.3">
                  <p:embed/>
                </p:oleObj>
              </mc:Choice>
              <mc:Fallback>
                <p:oleObj name="数式" r:id="rId3" imgW="8632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06242"/>
                        <a:ext cx="2065338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54654"/>
              </p:ext>
            </p:extLst>
          </p:nvPr>
        </p:nvGraphicFramePr>
        <p:xfrm>
          <a:off x="579120" y="3657600"/>
          <a:ext cx="382746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数式" r:id="rId5" imgW="1600200" imgH="634680" progId="Equation.3">
                  <p:embed/>
                </p:oleObj>
              </mc:Choice>
              <mc:Fallback>
                <p:oleObj name="数式" r:id="rId5" imgW="1600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" y="3657600"/>
                        <a:ext cx="382746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3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43039"/>
              </p:ext>
            </p:extLst>
          </p:nvPr>
        </p:nvGraphicFramePr>
        <p:xfrm>
          <a:off x="381000" y="2192338"/>
          <a:ext cx="8534400" cy="413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数式" r:id="rId3" imgW="3568680" imgH="1726920" progId="Equation.3">
                  <p:embed/>
                </p:oleObj>
              </mc:Choice>
              <mc:Fallback>
                <p:oleObj name="数式" r:id="rId3" imgW="356868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92338"/>
                        <a:ext cx="8534400" cy="413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4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277028"/>
              </p:ext>
            </p:extLst>
          </p:nvPr>
        </p:nvGraphicFramePr>
        <p:xfrm>
          <a:off x="320040" y="995065"/>
          <a:ext cx="6134100" cy="528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数式" r:id="rId3" imgW="2565360" imgH="2209680" progId="Equation.3">
                  <p:embed/>
                </p:oleObj>
              </mc:Choice>
              <mc:Fallback>
                <p:oleObj name="数式" r:id="rId3" imgW="256536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995065"/>
                        <a:ext cx="6134100" cy="528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9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02567"/>
            <a:ext cx="810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</a:t>
            </a:r>
            <a:r>
              <a:rPr lang="en-US" sz="2400" dirty="0" err="1" smtClean="0">
                <a:latin typeface="+mj-lt"/>
              </a:rPr>
              <a:t>permalloy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mumetal</a:t>
            </a:r>
            <a:r>
              <a:rPr lang="en-US" sz="2400" dirty="0" smtClean="0">
                <a:latin typeface="+mj-lt"/>
              </a:rPr>
              <a:t>   </a:t>
            </a:r>
            <a:r>
              <a:rPr lang="en-US" sz="2400" dirty="0" smtClean="0">
                <a:latin typeface="Symbol" pitchFamily="18" charset="2"/>
              </a:rPr>
              <a:t>m/m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 ~ 10</a:t>
            </a:r>
            <a:r>
              <a:rPr lang="en-US" sz="2400" baseline="30000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615940" y="995065"/>
            <a:ext cx="2994660" cy="2191881"/>
            <a:chOff x="2781300" y="995065"/>
            <a:chExt cx="4991100" cy="3653135"/>
          </a:xfrm>
        </p:grpSpPr>
        <p:sp>
          <p:nvSpPr>
            <p:cNvPr id="6" name="Donut 5"/>
            <p:cNvSpPr>
              <a:spLocks noChangeAspect="1"/>
            </p:cNvSpPr>
            <p:nvPr/>
          </p:nvSpPr>
          <p:spPr>
            <a:xfrm>
              <a:off x="2781300" y="1905000"/>
              <a:ext cx="2743200" cy="2743200"/>
            </a:xfrm>
            <a:prstGeom prst="donut">
              <a:avLst>
                <a:gd name="adj" fmla="val 1886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600" y="1749623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m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2967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1197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m</a:t>
              </a:r>
              <a:r>
                <a:rPr lang="en-US" sz="2400" b="1" baseline="-25000" dirty="0" smtClean="0">
                  <a:latin typeface="Symbol" pitchFamily="18" charset="2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152900" y="2442865"/>
              <a:ext cx="266700" cy="676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52900" y="2590800"/>
              <a:ext cx="1257300" cy="528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702050" y="2384623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52950" y="2776834"/>
              <a:ext cx="47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248400" y="1752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248400" y="1905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057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248400" y="2209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477000" y="995065"/>
              <a:ext cx="1295400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307897"/>
              </p:ext>
            </p:extLst>
          </p:nvPr>
        </p:nvGraphicFramePr>
        <p:xfrm>
          <a:off x="547687" y="2492375"/>
          <a:ext cx="7986713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数式" r:id="rId3" imgW="3340080" imgH="1218960" progId="Equation.3">
                  <p:embed/>
                </p:oleObj>
              </mc:Choice>
              <mc:Fallback>
                <p:oleObj name="数式" r:id="rId3" imgW="3340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" y="2492375"/>
                        <a:ext cx="7986713" cy="291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9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21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magnetic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36712"/>
              </p:ext>
            </p:extLst>
          </p:nvPr>
        </p:nvGraphicFramePr>
        <p:xfrm>
          <a:off x="152400" y="762000"/>
          <a:ext cx="859472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数式" r:id="rId3" imgW="3593880" imgH="2400120" progId="Equation.3">
                  <p:embed/>
                </p:oleObj>
              </mc:Choice>
              <mc:Fallback>
                <p:oleObj name="数式" r:id="rId3" imgW="359388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59472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" y="609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Interactions between magnetic dipoles</a:t>
            </a:r>
          </a:p>
          <a:p>
            <a:pPr lvl="1"/>
            <a:r>
              <a:rPr lang="en-US" sz="2400" dirty="0" smtClean="0">
                <a:latin typeface="+mj-lt"/>
              </a:rPr>
              <a:t>Sources of magnetic dipoles and other sources of magnetism in an atom: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 nucleus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Intrinsic magnetic moment of an electron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Magnetic field due to electron </a:t>
            </a:r>
            <a:r>
              <a:rPr lang="en-US" sz="2400" dirty="0" smtClean="0">
                <a:latin typeface="+mj-lt"/>
              </a:rPr>
              <a:t>orbital current          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Interaction energy between a magnetic dipole </a:t>
            </a:r>
            <a:r>
              <a:rPr lang="en-US" sz="2400" b="1" i="1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and a magnetic field </a:t>
            </a:r>
            <a:r>
              <a:rPr lang="en-US" sz="2400" b="1" dirty="0" smtClean="0">
                <a:latin typeface="+mj-lt"/>
              </a:rPr>
              <a:t>B:</a:t>
            </a:r>
          </a:p>
          <a:p>
            <a:pPr lvl="1"/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359200"/>
              </p:ext>
            </p:extLst>
          </p:nvPr>
        </p:nvGraphicFramePr>
        <p:xfrm>
          <a:off x="6781800" y="1636713"/>
          <a:ext cx="54133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3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1636713"/>
                        <a:ext cx="541338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469114"/>
              </p:ext>
            </p:extLst>
          </p:nvPr>
        </p:nvGraphicFramePr>
        <p:xfrm>
          <a:off x="7097713" y="2017713"/>
          <a:ext cx="4460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4" name="Equation" r:id="rId5" imgW="177480" imgH="228600" progId="Equation.DSMT4">
                  <p:embed/>
                </p:oleObj>
              </mc:Choice>
              <mc:Fallback>
                <p:oleObj name="Equation" r:id="rId5" imgW="177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2017713"/>
                        <a:ext cx="44608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8708"/>
              </p:ext>
            </p:extLst>
          </p:nvPr>
        </p:nvGraphicFramePr>
        <p:xfrm>
          <a:off x="3429000" y="3171606"/>
          <a:ext cx="2352168" cy="67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5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3171606"/>
                        <a:ext cx="2352168" cy="67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84325"/>
              </p:ext>
            </p:extLst>
          </p:nvPr>
        </p:nvGraphicFramePr>
        <p:xfrm>
          <a:off x="646111" y="4343400"/>
          <a:ext cx="680133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6" name="Equation" r:id="rId9" imgW="2692080" imgH="241200" progId="Equation.DSMT4">
                  <p:embed/>
                </p:oleObj>
              </mc:Choice>
              <mc:Fallback>
                <p:oleObj name="Equation" r:id="rId9" imgW="269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6111" y="4343400"/>
                        <a:ext cx="680133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724120"/>
              </p:ext>
            </p:extLst>
          </p:nvPr>
        </p:nvGraphicFramePr>
        <p:xfrm>
          <a:off x="7701179" y="24384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7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1179" y="2438400"/>
                        <a:ext cx="60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7162800" y="3048000"/>
            <a:ext cx="1447800" cy="1258887"/>
            <a:chOff x="6705600" y="3617913"/>
            <a:chExt cx="1447800" cy="1258887"/>
          </a:xfrm>
        </p:grpSpPr>
        <p:sp>
          <p:nvSpPr>
            <p:cNvPr id="14" name="Oval 13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025640" y="3947160"/>
              <a:ext cx="68580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7224971"/>
                </p:ext>
              </p:extLst>
            </p:nvPr>
          </p:nvGraphicFramePr>
          <p:xfrm>
            <a:off x="6705600" y="4303713"/>
            <a:ext cx="541338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8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4303713"/>
                          <a:ext cx="541338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7109460" y="3733800"/>
              <a:ext cx="28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0884839"/>
                </p:ext>
              </p:extLst>
            </p:nvPr>
          </p:nvGraphicFramePr>
          <p:xfrm>
            <a:off x="7707313" y="3617913"/>
            <a:ext cx="4460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9" name="Equation" r:id="rId15" imgW="177480" imgH="228600" progId="Equation.DSMT4">
                    <p:embed/>
                  </p:oleObj>
                </mc:Choice>
                <mc:Fallback>
                  <p:oleObj name="Equation" r:id="rId15" imgW="1774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13" y="3617913"/>
                          <a:ext cx="44608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2943"/>
              </p:ext>
            </p:extLst>
          </p:nvPr>
        </p:nvGraphicFramePr>
        <p:xfrm>
          <a:off x="685800" y="4876800"/>
          <a:ext cx="68660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0" name="Equation" r:id="rId17" imgW="2717640" imgH="482400" progId="Equation.DSMT4">
                  <p:embed/>
                </p:oleObj>
              </mc:Choice>
              <mc:Fallback>
                <p:oleObj name="Equation" r:id="rId17" imgW="271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800" y="4876800"/>
                        <a:ext cx="686602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</a:t>
            </a:r>
            <a:r>
              <a:rPr lang="en-US" sz="2400" dirty="0" smtClean="0">
                <a:latin typeface="+mj-lt"/>
              </a:rPr>
              <a:t>hyperfine </a:t>
            </a:r>
            <a:r>
              <a:rPr lang="en-US" sz="2400" dirty="0" smtClean="0">
                <a:latin typeface="+mj-lt"/>
              </a:rPr>
              <a:t>interaction </a:t>
            </a:r>
            <a:r>
              <a:rPr lang="en-US" sz="2400" dirty="0" smtClean="0">
                <a:latin typeface="+mj-lt"/>
              </a:rPr>
              <a:t>form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408106"/>
              </p:ext>
            </p:extLst>
          </p:nvPr>
        </p:nvGraphicFramePr>
        <p:xfrm>
          <a:off x="914400" y="762000"/>
          <a:ext cx="452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4524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676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the magnetic field at the nucleus due to the electron current density: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vector potential associated </a:t>
            </a:r>
            <a:r>
              <a:rPr lang="en-US" sz="2400" dirty="0"/>
              <a:t>with </a:t>
            </a:r>
            <a:r>
              <a:rPr lang="en-US" sz="2400" dirty="0" smtClean="0"/>
              <a:t>an electron </a:t>
            </a:r>
            <a:r>
              <a:rPr lang="en-US" sz="2400" dirty="0"/>
              <a:t>in a bound state of an atom as described by a quantum </a:t>
            </a:r>
            <a:r>
              <a:rPr lang="en-US" sz="2400" dirty="0" smtClean="0"/>
              <a:t>mechanical </a:t>
            </a:r>
            <a:r>
              <a:rPr lang="en-US" sz="2400" dirty="0" err="1" smtClean="0"/>
              <a:t>wavefunction</a:t>
            </a:r>
            <a:r>
              <a:rPr lang="en-US" sz="2400" dirty="0" smtClean="0"/>
              <a:t>               </a:t>
            </a:r>
            <a:r>
              <a:rPr lang="en-US" sz="2400" dirty="0"/>
              <a:t>can be written: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23539"/>
              </p:ext>
            </p:extLst>
          </p:nvPr>
        </p:nvGraphicFramePr>
        <p:xfrm>
          <a:off x="4373480" y="3128963"/>
          <a:ext cx="111292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9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3480" y="3128963"/>
                        <a:ext cx="111292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5608"/>
              </p:ext>
            </p:extLst>
          </p:nvPr>
        </p:nvGraphicFramePr>
        <p:xfrm>
          <a:off x="1066800" y="3896022"/>
          <a:ext cx="661828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" name="Equation" r:id="rId7" imgW="2755800" imgH="533160" progId="Equation.DSMT4">
                  <p:embed/>
                </p:oleObj>
              </mc:Choice>
              <mc:Fallback>
                <p:oleObj name="Equation" r:id="rId7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96022"/>
                        <a:ext cx="6618287" cy="128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3440" y="51771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want to evaluate the magnetic </a:t>
            </a:r>
            <a:r>
              <a:rPr lang="en-US" sz="2400" dirty="0" smtClean="0"/>
              <a:t>field</a:t>
            </a:r>
          </a:p>
          <a:p>
            <a:r>
              <a:rPr lang="en-US" sz="2400" dirty="0"/>
              <a:t>in the </a:t>
            </a:r>
            <a:r>
              <a:rPr lang="en-US" sz="2400" dirty="0" smtClean="0"/>
              <a:t>vicinity </a:t>
            </a:r>
            <a:r>
              <a:rPr lang="en-US" sz="2400" dirty="0"/>
              <a:t>of the </a:t>
            </a:r>
            <a:r>
              <a:rPr lang="en-US" sz="2400" dirty="0" smtClean="0"/>
              <a:t>nucleus 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8396"/>
              </p:ext>
            </p:extLst>
          </p:nvPr>
        </p:nvGraphicFramePr>
        <p:xfrm>
          <a:off x="6438900" y="5181600"/>
          <a:ext cx="166551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38900" y="5181600"/>
                        <a:ext cx="166551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10378"/>
              </p:ext>
            </p:extLst>
          </p:nvPr>
        </p:nvGraphicFramePr>
        <p:xfrm>
          <a:off x="4724400" y="5599668"/>
          <a:ext cx="902822" cy="34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4400" y="5599668"/>
                        <a:ext cx="902822" cy="34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1851"/>
              </p:ext>
            </p:extLst>
          </p:nvPr>
        </p:nvGraphicFramePr>
        <p:xfrm>
          <a:off x="528637" y="304800"/>
          <a:ext cx="8462963" cy="13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" y="304800"/>
                        <a:ext cx="8462963" cy="1374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6996"/>
              </p:ext>
            </p:extLst>
          </p:nvPr>
        </p:nvGraphicFramePr>
        <p:xfrm>
          <a:off x="533400" y="1357312"/>
          <a:ext cx="704860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tion" r:id="rId5" imgW="3327120" imgH="1193760" progId="Equation.DSMT4">
                  <p:embed/>
                </p:oleObj>
              </mc:Choice>
              <mc:Fallback>
                <p:oleObj name="Equation" r:id="rId5" imgW="33271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357312"/>
                        <a:ext cx="7048603" cy="252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9488"/>
              </p:ext>
            </p:extLst>
          </p:nvPr>
        </p:nvGraphicFramePr>
        <p:xfrm>
          <a:off x="152400" y="3962400"/>
          <a:ext cx="89340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tion" r:id="rId7" imgW="4863960" imgH="1244520" progId="Equation.DSMT4">
                  <p:embed/>
                </p:oleObj>
              </mc:Choice>
              <mc:Fallback>
                <p:oleObj name="Equation" r:id="rId7" imgW="4863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962400"/>
                        <a:ext cx="8934062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2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47935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energy: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68672"/>
              </p:ext>
            </p:extLst>
          </p:nvPr>
        </p:nvGraphicFramePr>
        <p:xfrm>
          <a:off x="385763" y="762000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62000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" y="1981200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50091"/>
              </p:ext>
            </p:extLst>
          </p:nvPr>
        </p:nvGraphicFramePr>
        <p:xfrm>
          <a:off x="457200" y="2514600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733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83966"/>
              </p:ext>
            </p:extLst>
          </p:nvPr>
        </p:nvGraphicFramePr>
        <p:xfrm>
          <a:off x="4844892" y="3732213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4892" y="3732213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dipolar effects --</a:t>
            </a:r>
          </a:p>
          <a:p>
            <a:r>
              <a:rPr lang="en-US" sz="2400" dirty="0" smtClean="0">
                <a:latin typeface="+mj-lt"/>
              </a:rPr>
              <a:t>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66026"/>
              </p:ext>
            </p:extLst>
          </p:nvPr>
        </p:nvGraphicFramePr>
        <p:xfrm>
          <a:off x="1371600" y="990600"/>
          <a:ext cx="42032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数式" r:id="rId3" imgW="1206360" imgH="393480" progId="Equation.3">
                  <p:embed/>
                </p:oleObj>
              </mc:Choice>
              <mc:Fallback>
                <p:oleObj name="数式" r:id="rId3" imgW="1206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90600"/>
                        <a:ext cx="420329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2667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intrinsic spin of elementary particles is associated with a magnetic dipole moment, but we often do not have a detailed knowledge of </a:t>
            </a:r>
            <a:r>
              <a:rPr lang="en-US" sz="2400" b="1" dirty="0" smtClean="0">
                <a:latin typeface="+mj-lt"/>
              </a:rPr>
              <a:t>J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45618"/>
              </p:ext>
            </p:extLst>
          </p:nvPr>
        </p:nvGraphicFramePr>
        <p:xfrm>
          <a:off x="1506538" y="4686300"/>
          <a:ext cx="36290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数式" r:id="rId5" imgW="1041120" imgH="469800" progId="Equation.3">
                  <p:embed/>
                </p:oleObj>
              </mc:Choice>
              <mc:Fallback>
                <p:oleObj name="数式" r:id="rId5" imgW="104112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686300"/>
                        <a:ext cx="36290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19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for magnetic dipole moment</a:t>
            </a:r>
          </a:p>
        </p:txBody>
      </p:sp>
    </p:spTree>
    <p:extLst>
      <p:ext uri="{BB962C8B-B14F-4D97-AF65-F5344CB8AC3E}">
        <p14:creationId xmlns:p14="http://schemas.microsoft.com/office/powerpoint/2010/main" val="513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Macroscopic magnetization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60270"/>
              </p:ext>
            </p:extLst>
          </p:nvPr>
        </p:nvGraphicFramePr>
        <p:xfrm>
          <a:off x="685800" y="838200"/>
          <a:ext cx="48688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数式" r:id="rId3" imgW="1396800" imgH="342720" progId="Equation.3">
                  <p:embed/>
                </p:oleObj>
              </mc:Choice>
              <mc:Fallback>
                <p:oleObj name="数式" r:id="rId3" imgW="1396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48688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052935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due to “free” current </a:t>
            </a:r>
            <a:r>
              <a:rPr lang="en-US" sz="2400" b="1" dirty="0" err="1" smtClean="0">
                <a:latin typeface="+mj-lt"/>
              </a:rPr>
              <a:t>J</a:t>
            </a:r>
            <a:r>
              <a:rPr lang="en-US" sz="2400" b="1" baseline="-25000" dirty="0" err="1" smtClean="0">
                <a:latin typeface="+mj-lt"/>
              </a:rPr>
              <a:t>free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and macroscopic magnetization </a:t>
            </a:r>
            <a:r>
              <a:rPr lang="en-US" sz="2400" b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).   Note: the designation </a:t>
            </a:r>
            <a:r>
              <a:rPr lang="en-US" sz="2400" b="1" dirty="0" err="1"/>
              <a:t>J</a:t>
            </a:r>
            <a:r>
              <a:rPr lang="en-US" sz="2400" b="1" baseline="-25000" dirty="0" err="1"/>
              <a:t>free</a:t>
            </a:r>
            <a:r>
              <a:rPr lang="en-US" sz="2400" dirty="0"/>
              <a:t>(</a:t>
            </a:r>
            <a:r>
              <a:rPr lang="en-US" sz="2400" b="1" dirty="0"/>
              <a:t>r</a:t>
            </a:r>
            <a:r>
              <a:rPr lang="en-US" sz="2400" dirty="0" smtClean="0"/>
              <a:t>) implies that this current does not also contribute to the magnetization density.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7073"/>
              </p:ext>
            </p:extLst>
          </p:nvPr>
        </p:nvGraphicFramePr>
        <p:xfrm>
          <a:off x="212725" y="3886200"/>
          <a:ext cx="8778875" cy="182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数式" r:id="rId5" imgW="2692080" imgH="558720" progId="Equation.3">
                  <p:embed/>
                </p:oleObj>
              </mc:Choice>
              <mc:Fallback>
                <p:oleObj name="数式" r:id="rId5" imgW="2692080" imgH="5587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3886200"/>
                        <a:ext cx="8778875" cy="1822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31266"/>
              </p:ext>
            </p:extLst>
          </p:nvPr>
        </p:nvGraphicFramePr>
        <p:xfrm>
          <a:off x="687388" y="960438"/>
          <a:ext cx="64389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数式" r:id="rId3" imgW="2692080" imgH="2273040" progId="Equation.3">
                  <p:embed/>
                </p:oleObj>
              </mc:Choice>
              <mc:Fallback>
                <p:oleObj name="数式" r:id="rId3" imgW="2692080" imgH="227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60438"/>
                        <a:ext cx="6438900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0" y="41701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Vector potential contributions from macroscopic magnetization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1690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14274</TotalTime>
  <Words>671</Words>
  <Application>Microsoft Office PowerPoint</Application>
  <PresentationFormat>On-screen Show (4:3)</PresentationFormat>
  <Paragraphs>176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801</cp:revision>
  <cp:lastPrinted>2017-02-09T04:00:59Z</cp:lastPrinted>
  <dcterms:created xsi:type="dcterms:W3CDTF">2012-01-10T18:32:24Z</dcterms:created>
  <dcterms:modified xsi:type="dcterms:W3CDTF">2018-02-15T20:06:18Z</dcterms:modified>
</cp:coreProperties>
</file>