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6" r:id="rId14"/>
    <p:sldId id="365" r:id="rId15"/>
    <p:sldId id="367" r:id="rId16"/>
    <p:sldId id="368" r:id="rId17"/>
    <p:sldId id="369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1" d="100"/>
          <a:sy n="61" d="100"/>
        </p:scale>
        <p:origin x="7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Review of Electrostatics - Chapters 1-4</a:t>
            </a:r>
          </a:p>
          <a:p>
            <a:pPr lvl="2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folHlink"/>
                </a:solidFill>
              </a:rPr>
              <a:t>Homework problems and related</a:t>
            </a:r>
          </a:p>
          <a:p>
            <a:pPr lvl="2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folHlink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6500388" cy="3048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00480"/>
              </p:ext>
            </p:extLst>
          </p:nvPr>
        </p:nvGraphicFramePr>
        <p:xfrm>
          <a:off x="6894513" y="304800"/>
          <a:ext cx="14509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Equation" r:id="rId4" imgW="1320480" imgH="2044440" progId="Equation.DSMT4">
                  <p:embed/>
                </p:oleObj>
              </mc:Choice>
              <mc:Fallback>
                <p:oleObj name="Equation" r:id="rId4" imgW="132048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94513" y="304800"/>
                        <a:ext cx="1450975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2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HW #5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78559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200" y="2014320"/>
            <a:ext cx="4724400" cy="4029075"/>
            <a:chOff x="457200" y="1685925"/>
            <a:chExt cx="4724400" cy="4029075"/>
          </a:xfrm>
        </p:grpSpPr>
        <p:grpSp>
          <p:nvGrpSpPr>
            <p:cNvPr id="9" name="Group 8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12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541476"/>
              </p:ext>
            </p:extLst>
          </p:nvPr>
        </p:nvGraphicFramePr>
        <p:xfrm>
          <a:off x="3895725" y="2776955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776955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551544"/>
              </p:ext>
            </p:extLst>
          </p:nvPr>
        </p:nvGraphicFramePr>
        <p:xfrm>
          <a:off x="5628782" y="4794885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9" name="Equation" r:id="rId6" imgW="2425680" imgH="1498320" progId="Equation.DSMT4">
                  <p:embed/>
                </p:oleObj>
              </mc:Choice>
              <mc:Fallback>
                <p:oleObj name="Equation" r:id="rId6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28782" y="4794885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098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Find total surface charge for </a:t>
            </a:r>
            <a:r>
              <a:rPr lang="en-US" sz="2400" i="1" dirty="0" smtClean="0">
                <a:latin typeface="+mj-lt"/>
              </a:rPr>
              <a:t>d&gt;a</a:t>
            </a:r>
            <a:r>
              <a:rPr lang="en-US" sz="2400" dirty="0" smtClean="0">
                <a:latin typeface="+mj-lt"/>
              </a:rPr>
              <a:t> and for </a:t>
            </a:r>
            <a:r>
              <a:rPr lang="en-US" sz="2400" i="1" dirty="0" smtClean="0">
                <a:latin typeface="+mj-lt"/>
              </a:rPr>
              <a:t>d&lt;a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74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381000"/>
            <a:ext cx="4724400" cy="4029075"/>
            <a:chOff x="457200" y="1685925"/>
            <a:chExt cx="4724400" cy="4029075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9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944653"/>
              </p:ext>
            </p:extLst>
          </p:nvPr>
        </p:nvGraphicFramePr>
        <p:xfrm>
          <a:off x="2461495" y="945699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0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945699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>
            <a:spLocks noChangeAspect="1"/>
          </p:cNvSpPr>
          <p:nvPr/>
        </p:nvSpPr>
        <p:spPr>
          <a:xfrm rot="1440000">
            <a:off x="2115606" y="2299443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rot="1440000">
            <a:off x="2168937" y="2443910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6400" y="22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d&gt;a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71676"/>
              </p:ext>
            </p:extLst>
          </p:nvPr>
        </p:nvGraphicFramePr>
        <p:xfrm>
          <a:off x="2265363" y="3800475"/>
          <a:ext cx="61722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Equation" r:id="rId6" imgW="4597200" imgH="1942920" progId="Equation.DSMT4">
                  <p:embed/>
                </p:oleObj>
              </mc:Choice>
              <mc:Fallback>
                <p:oleObj name="Equation" r:id="rId6" imgW="459720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5363" y="3800475"/>
                        <a:ext cx="6172200" cy="260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92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9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>
            <a:spLocks noChangeAspect="1"/>
          </p:cNvSpPr>
          <p:nvPr/>
        </p:nvSpPr>
        <p:spPr>
          <a:xfrm>
            <a:off x="228600" y="1219200"/>
            <a:ext cx="2286000" cy="2286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366837" y="1828800"/>
            <a:ext cx="528638" cy="579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4268" y="204744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66837" y="2407920"/>
            <a:ext cx="522923" cy="2290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68961" y="246215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67534" y="268142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sp>
        <p:nvSpPr>
          <p:cNvPr id="16" name="Oval 15"/>
          <p:cNvSpPr/>
          <p:nvPr/>
        </p:nvSpPr>
        <p:spPr>
          <a:xfrm>
            <a:off x="1780211" y="2509113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16280" y="1423035"/>
            <a:ext cx="685800" cy="1000125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800" y="151001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a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934014"/>
              </p:ext>
            </p:extLst>
          </p:nvPr>
        </p:nvGraphicFramePr>
        <p:xfrm>
          <a:off x="2667000" y="946150"/>
          <a:ext cx="6253163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6" name="Equation" r:id="rId4" imgW="4241520" imgH="1206360" progId="Equation.DSMT4">
                  <p:embed/>
                </p:oleObj>
              </mc:Choice>
              <mc:Fallback>
                <p:oleObj name="Equation" r:id="rId4" imgW="424152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46150"/>
                        <a:ext cx="6253163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>
            <a:spLocks noChangeAspect="1"/>
          </p:cNvSpPr>
          <p:nvPr/>
        </p:nvSpPr>
        <p:spPr>
          <a:xfrm rot="1440000">
            <a:off x="2115606" y="2299443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rot="1440000">
            <a:off x="2168937" y="2443910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6400" y="22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d&lt;a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407614"/>
              </p:ext>
            </p:extLst>
          </p:nvPr>
        </p:nvGraphicFramePr>
        <p:xfrm>
          <a:off x="2366963" y="3987800"/>
          <a:ext cx="5967412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7" name="Equation" r:id="rId6" imgW="4444920" imgH="1663560" progId="Equation.DSMT4">
                  <p:embed/>
                </p:oleObj>
              </mc:Choice>
              <mc:Fallback>
                <p:oleObj name="Equation" r:id="rId6" imgW="444492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6963" y="3987800"/>
                        <a:ext cx="5967412" cy="2233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117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>
            <a:spLocks noChangeAspect="1"/>
          </p:cNvSpPr>
          <p:nvPr/>
        </p:nvSpPr>
        <p:spPr>
          <a:xfrm>
            <a:off x="3886200" y="1763110"/>
            <a:ext cx="1447800" cy="1447800"/>
          </a:xfrm>
          <a:prstGeom prst="ellipse">
            <a:avLst/>
          </a:prstGeom>
          <a:solidFill>
            <a:srgbClr val="FF000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HW#6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Can 5"/>
          <p:cNvSpPr/>
          <p:nvPr/>
        </p:nvSpPr>
        <p:spPr>
          <a:xfrm>
            <a:off x="2133600" y="1828800"/>
            <a:ext cx="838200" cy="3124200"/>
          </a:xfrm>
          <a:prstGeom prst="can">
            <a:avLst>
              <a:gd name="adj" fmla="val 37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1939159" y="1752600"/>
            <a:ext cx="1219200" cy="3200400"/>
          </a:xfrm>
          <a:prstGeom prst="can">
            <a:avLst>
              <a:gd name="adj" fmla="val 37710"/>
            </a:avLst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1828800"/>
            <a:ext cx="8382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127940" y="203638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67200" y="914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572000" y="2036380"/>
            <a:ext cx="228600" cy="4782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72000" y="2209800"/>
            <a:ext cx="71208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20574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2357735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862" y="3245859"/>
            <a:ext cx="46386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734949"/>
              </p:ext>
            </p:extLst>
          </p:nvPr>
        </p:nvGraphicFramePr>
        <p:xfrm>
          <a:off x="533400" y="152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8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8031"/>
              </p:ext>
            </p:extLst>
          </p:nvPr>
        </p:nvGraphicFramePr>
        <p:xfrm>
          <a:off x="640556" y="3973512"/>
          <a:ext cx="7862888" cy="238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Equation" r:id="rId5" imgW="4647960" imgH="1409400" progId="Equation.DSMT4">
                  <p:embed/>
                </p:oleObj>
              </mc:Choice>
              <mc:Fallback>
                <p:oleObj name="Equation" r:id="rId5" imgW="464796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556" y="3973512"/>
                        <a:ext cx="7862888" cy="2382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1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HW #7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9144000" cy="2013932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734661"/>
              </p:ext>
            </p:extLst>
          </p:nvPr>
        </p:nvGraphicFramePr>
        <p:xfrm>
          <a:off x="457200" y="3429000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数式" r:id="rId4" imgW="3441600" imgH="1422360" progId="Equation.3">
                  <p:embed/>
                </p:oleObj>
              </mc:Choice>
              <mc:Fallback>
                <p:oleObj name="数式" r:id="rId4" imgW="34416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926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702911"/>
              </p:ext>
            </p:extLst>
          </p:nvPr>
        </p:nvGraphicFramePr>
        <p:xfrm>
          <a:off x="283873" y="224552"/>
          <a:ext cx="4422776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Equation" r:id="rId3" imgW="2819160" imgH="622080" progId="Equation.DSMT4">
                  <p:embed/>
                </p:oleObj>
              </mc:Choice>
              <mc:Fallback>
                <p:oleObj name="Equation" r:id="rId3" imgW="28191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873" y="224552"/>
                        <a:ext cx="4422776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408462"/>
              </p:ext>
            </p:extLst>
          </p:nvPr>
        </p:nvGraphicFramePr>
        <p:xfrm>
          <a:off x="275990" y="1199277"/>
          <a:ext cx="8832659" cy="113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5" imgW="5435280" imgH="698400" progId="Equation.DSMT4">
                  <p:embed/>
                </p:oleObj>
              </mc:Choice>
              <mc:Fallback>
                <p:oleObj name="Equation" r:id="rId5" imgW="54352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90" y="1199277"/>
                        <a:ext cx="8832659" cy="1137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1617"/>
              </p:ext>
            </p:extLst>
          </p:nvPr>
        </p:nvGraphicFramePr>
        <p:xfrm>
          <a:off x="283873" y="2412503"/>
          <a:ext cx="6087475" cy="412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7" imgW="3784320" imgH="2565360" progId="Equation.DSMT4">
                  <p:embed/>
                </p:oleObj>
              </mc:Choice>
              <mc:Fallback>
                <p:oleObj name="Equation" r:id="rId7" imgW="3784320" imgH="2565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873" y="2412503"/>
                        <a:ext cx="6087475" cy="4126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36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"/>
            <a:ext cx="9144000" cy="60395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4724400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6" y="990600"/>
            <a:ext cx="9144000" cy="5053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HW #4</a:t>
            </a:r>
          </a:p>
        </p:txBody>
      </p:sp>
    </p:spTree>
    <p:extLst>
      <p:ext uri="{BB962C8B-B14F-4D97-AF65-F5344CB8AC3E}">
        <p14:creationId xmlns:p14="http://schemas.microsoft.com/office/powerpoint/2010/main" val="244452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14420"/>
              </p:ext>
            </p:extLst>
          </p:nvPr>
        </p:nvGraphicFramePr>
        <p:xfrm>
          <a:off x="838200" y="609600"/>
          <a:ext cx="3301674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Equation" r:id="rId3" imgW="2006280" imgH="622080" progId="Equation.DSMT4">
                  <p:embed/>
                </p:oleObj>
              </mc:Choice>
              <mc:Fallback>
                <p:oleObj name="Equation" r:id="rId3" imgW="20062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609600"/>
                        <a:ext cx="3301674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43948"/>
              </p:ext>
            </p:extLst>
          </p:nvPr>
        </p:nvGraphicFramePr>
        <p:xfrm>
          <a:off x="838200" y="1447800"/>
          <a:ext cx="5413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7" name="Equation" r:id="rId5" imgW="4368600" imgH="622080" progId="Equation.DSMT4">
                  <p:embed/>
                </p:oleObj>
              </mc:Choice>
              <mc:Fallback>
                <p:oleObj name="Equation" r:id="rId5" imgW="43686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1447800"/>
                        <a:ext cx="5413375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447276"/>
              </p:ext>
            </p:extLst>
          </p:nvPr>
        </p:nvGraphicFramePr>
        <p:xfrm>
          <a:off x="1003300" y="2498725"/>
          <a:ext cx="78740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Equation" r:id="rId7" imgW="6642000" imgH="977760" progId="Equation.DSMT4">
                  <p:embed/>
                </p:oleObj>
              </mc:Choice>
              <mc:Fallback>
                <p:oleObj name="Equation" r:id="rId7" imgW="66420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3300" y="2498725"/>
                        <a:ext cx="7874000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410145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by finite difference method --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29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5584054"/>
            <a:ext cx="6781800" cy="97568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454"/>
            <a:ext cx="6032500" cy="556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58405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Algorithm: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812510"/>
              </p:ext>
            </p:extLst>
          </p:nvPr>
        </p:nvGraphicFramePr>
        <p:xfrm>
          <a:off x="6705600" y="2514600"/>
          <a:ext cx="1219200" cy="1275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5" imgW="545760" imgH="571320" progId="Equation.DSMT4">
                  <p:embed/>
                </p:oleObj>
              </mc:Choice>
              <mc:Fallback>
                <p:oleObj name="Equation" r:id="rId5" imgW="5457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05600" y="2514600"/>
                        <a:ext cx="1219200" cy="1275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30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83232"/>
            <a:ext cx="6781800" cy="975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our case: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395066"/>
              </p:ext>
            </p:extLst>
          </p:nvPr>
        </p:nvGraphicFramePr>
        <p:xfrm>
          <a:off x="990600" y="1846604"/>
          <a:ext cx="6177844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Equation" r:id="rId4" imgW="5054400" imgH="2057400" progId="Equation.DSMT4">
                  <p:embed/>
                </p:oleObj>
              </mc:Choice>
              <mc:Fallback>
                <p:oleObj name="Equation" r:id="rId4" imgW="5054400" imgH="205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846604"/>
                        <a:ext cx="6177844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194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515"/>
            <a:ext cx="7152023" cy="300948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641230"/>
              </p:ext>
            </p:extLst>
          </p:nvPr>
        </p:nvGraphicFramePr>
        <p:xfrm>
          <a:off x="7152023" y="533400"/>
          <a:ext cx="175754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4" imgW="1600200" imgH="2044440" progId="Equation.DSMT4">
                  <p:embed/>
                </p:oleObj>
              </mc:Choice>
              <mc:Fallback>
                <p:oleObj name="Equation" r:id="rId4" imgW="160020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52023" y="533400"/>
                        <a:ext cx="1757548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0999" y="3657600"/>
            <a:ext cx="6771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Maple:    &gt;with(</a:t>
            </a:r>
            <a:r>
              <a:rPr lang="en-US" sz="2400" dirty="0" err="1" smtClean="0">
                <a:latin typeface="+mj-lt"/>
              </a:rPr>
              <a:t>LinearAlgebra</a:t>
            </a:r>
            <a:r>
              <a:rPr lang="en-US" sz="2400" dirty="0" smtClean="0">
                <a:latin typeface="+mj-lt"/>
              </a:rPr>
              <a:t>)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&gt;</a:t>
            </a:r>
            <a:r>
              <a:rPr lang="en-US" sz="2400" dirty="0" err="1" smtClean="0">
                <a:latin typeface="+mj-lt"/>
              </a:rPr>
              <a:t>evalm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MatrixInverse</a:t>
            </a:r>
            <a:r>
              <a:rPr lang="en-US" sz="2400" dirty="0" smtClean="0">
                <a:latin typeface="+mj-lt"/>
              </a:rPr>
              <a:t>(LHS).RHS)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81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by finite element method --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362" y="690265"/>
            <a:ext cx="4791075" cy="14859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53612"/>
              </p:ext>
            </p:extLst>
          </p:nvPr>
        </p:nvGraphicFramePr>
        <p:xfrm>
          <a:off x="457200" y="1981200"/>
          <a:ext cx="8331693" cy="101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4" imgW="5092560" imgH="622080" progId="Equation.DSMT4">
                  <p:embed/>
                </p:oleObj>
              </mc:Choice>
              <mc:Fallback>
                <p:oleObj name="Equation" r:id="rId4" imgW="50925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981200"/>
                        <a:ext cx="8331693" cy="1018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225" y="3028879"/>
            <a:ext cx="3886200" cy="133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r="49580"/>
          <a:stretch/>
        </p:blipFill>
        <p:spPr>
          <a:xfrm>
            <a:off x="1625713" y="3994088"/>
            <a:ext cx="5960996" cy="7365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56052"/>
          <a:stretch/>
        </p:blipFill>
        <p:spPr>
          <a:xfrm>
            <a:off x="1611657" y="5029200"/>
            <a:ext cx="5775779" cy="81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04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52400"/>
            <a:ext cx="7620000" cy="276945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624987"/>
              </p:ext>
            </p:extLst>
          </p:nvPr>
        </p:nvGraphicFramePr>
        <p:xfrm>
          <a:off x="914400" y="3124199"/>
          <a:ext cx="6172200" cy="289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3" name="Equation" r:id="rId4" imgW="4572000" imgH="2145960" progId="Equation.DSMT4">
                  <p:embed/>
                </p:oleObj>
              </mc:Choice>
              <mc:Fallback>
                <p:oleObj name="Equation" r:id="rId4" imgW="457200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3124199"/>
                        <a:ext cx="6172200" cy="289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0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13836</TotalTime>
  <Words>272</Words>
  <Application>Microsoft Office PowerPoint</Application>
  <PresentationFormat>On-screen Show (4:3)</PresentationFormat>
  <Paragraphs>89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764</cp:revision>
  <cp:lastPrinted>2018-02-07T14:56:50Z</cp:lastPrinted>
  <dcterms:created xsi:type="dcterms:W3CDTF">2012-01-10T18:32:24Z</dcterms:created>
  <dcterms:modified xsi:type="dcterms:W3CDTF">2018-02-09T02:50:08Z</dcterms:modified>
</cp:coreProperties>
</file>