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16" r:id="rId4"/>
    <p:sldId id="317" r:id="rId5"/>
    <p:sldId id="301" r:id="rId6"/>
    <p:sldId id="302" r:id="rId7"/>
    <p:sldId id="303" r:id="rId8"/>
    <p:sldId id="304" r:id="rId9"/>
    <p:sldId id="308" r:id="rId10"/>
    <p:sldId id="313" r:id="rId11"/>
    <p:sldId id="314" r:id="rId12"/>
    <p:sldId id="315" r:id="rId13"/>
    <p:sldId id="318" r:id="rId14"/>
    <p:sldId id="319" r:id="rId15"/>
    <p:sldId id="320" r:id="rId16"/>
    <p:sldId id="321" r:id="rId17"/>
    <p:sldId id="322" r:id="rId18"/>
    <p:sldId id="323" r:id="rId19"/>
    <p:sldId id="32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8178"/>
            <a:ext cx="8001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33: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Introduction to linear Lie groups -- continued</a:t>
            </a:r>
          </a:p>
          <a:p>
            <a:pPr algn="ctr"/>
            <a:endParaRPr lang="en-US" sz="12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Linear Lie group and real Lie algebra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Fundamental theorem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</a:p>
          <a:p>
            <a:pPr lvl="1">
              <a:spcBef>
                <a:spcPts val="600"/>
              </a:spcBef>
            </a:pPr>
            <a:endParaRPr lang="en-US" sz="1200" b="1" dirty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Ref.  J. F. Cornwell, Group Theory in Physics, </a:t>
            </a:r>
            <a:r>
              <a:rPr lang="en-US" sz="2800" b="1" dirty="0" err="1" smtClean="0">
                <a:solidFill>
                  <a:schemeClr val="folHlink"/>
                </a:solidFill>
              </a:rPr>
              <a:t>Vol</a:t>
            </a:r>
            <a:r>
              <a:rPr lang="en-US" sz="2800" b="1" dirty="0" smtClean="0">
                <a:solidFill>
                  <a:schemeClr val="folHlink"/>
                </a:solidFill>
              </a:rPr>
              <a:t> I and II, Academic Press (1984)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8575"/>
              </p:ext>
            </p:extLst>
          </p:nvPr>
        </p:nvGraphicFramePr>
        <p:xfrm>
          <a:off x="457200" y="381000"/>
          <a:ext cx="7733654" cy="478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0" name="Equation" r:id="rId3" imgW="5359320" imgH="3314520" progId="Equation.DSMT4">
                  <p:embed/>
                </p:oleObj>
              </mc:Choice>
              <mc:Fallback>
                <p:oleObj name="Equation" r:id="rId3" imgW="5359320" imgH="331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81000"/>
                        <a:ext cx="7733654" cy="478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6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06892"/>
              </p:ext>
            </p:extLst>
          </p:nvPr>
        </p:nvGraphicFramePr>
        <p:xfrm>
          <a:off x="187125" y="457200"/>
          <a:ext cx="8501387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9" name="Equation" r:id="rId3" imgW="5067000" imgH="1295280" progId="Equation.DSMT4">
                  <p:embed/>
                </p:oleObj>
              </mc:Choice>
              <mc:Fallback>
                <p:oleObj name="Equation" r:id="rId3" imgW="5067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125" y="457200"/>
                        <a:ext cx="8501387" cy="217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06488"/>
              </p:ext>
            </p:extLst>
          </p:nvPr>
        </p:nvGraphicFramePr>
        <p:xfrm>
          <a:off x="207673" y="2819400"/>
          <a:ext cx="8167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0" name="Equation" r:id="rId5" imgW="5638680" imgH="622080" progId="Equation.DSMT4">
                  <p:embed/>
                </p:oleObj>
              </mc:Choice>
              <mc:Fallback>
                <p:oleObj name="Equation" r:id="rId5" imgW="5638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673" y="2819400"/>
                        <a:ext cx="8167688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55882"/>
              </p:ext>
            </p:extLst>
          </p:nvPr>
        </p:nvGraphicFramePr>
        <p:xfrm>
          <a:off x="217091" y="4066381"/>
          <a:ext cx="58531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1" name="Equation" r:id="rId7" imgW="4609800" imgH="672840" progId="Equation.DSMT4">
                  <p:embed/>
                </p:oleObj>
              </mc:Choice>
              <mc:Fallback>
                <p:oleObj name="Equation" r:id="rId7" imgW="4609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091" y="4066381"/>
                        <a:ext cx="5853113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50840"/>
              </p:ext>
            </p:extLst>
          </p:nvPr>
        </p:nvGraphicFramePr>
        <p:xfrm>
          <a:off x="304800" y="5160419"/>
          <a:ext cx="7325701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2" name="Equation" r:id="rId9" imgW="5029200" imgH="622080" progId="Equation.DSMT4">
                  <p:embed/>
                </p:oleObj>
              </mc:Choice>
              <mc:Fallback>
                <p:oleObj name="Equation" r:id="rId9" imgW="50292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5160419"/>
                        <a:ext cx="7325701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7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Fundamental theorem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For every linear Lie group there </a:t>
            </a:r>
            <a:r>
              <a:rPr lang="en-US" sz="2400" dirty="0" err="1" smtClean="0">
                <a:latin typeface="+mj-lt"/>
              </a:rPr>
              <a:t>exisits</a:t>
            </a:r>
            <a:r>
              <a:rPr lang="en-US" sz="2400" dirty="0" smtClean="0">
                <a:latin typeface="+mj-lt"/>
              </a:rPr>
              <a:t> a corresponding real Lie algebra of the same dimension.  For example if the linear Lie group has dimension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and has </a:t>
            </a:r>
            <a:r>
              <a:rPr lang="en-US" sz="2400" i="1" dirty="0" err="1" smtClean="0">
                <a:latin typeface="+mj-lt"/>
              </a:rPr>
              <a:t>mxm</a:t>
            </a:r>
            <a:r>
              <a:rPr lang="en-US" sz="2400" dirty="0" smtClean="0">
                <a:latin typeface="+mj-lt"/>
              </a:rPr>
              <a:t> matrices </a:t>
            </a:r>
            <a:r>
              <a:rPr lang="en-US" sz="2400" b="1" dirty="0" smtClean="0">
                <a:latin typeface="+mj-lt"/>
              </a:rPr>
              <a:t>a</a:t>
            </a:r>
            <a:r>
              <a:rPr lang="en-US" sz="2400" b="1" baseline="-25000" dirty="0" smtClean="0">
                <a:latin typeface="+mj-lt"/>
              </a:rPr>
              <a:t>1,</a:t>
            </a:r>
            <a:r>
              <a:rPr lang="en-US" sz="2400" b="1" dirty="0" smtClean="0">
                <a:latin typeface="+mj-lt"/>
              </a:rPr>
              <a:t> a</a:t>
            </a:r>
            <a:r>
              <a:rPr lang="en-US" sz="2400" b="1" baseline="-25000" dirty="0" smtClean="0">
                <a:latin typeface="+mj-lt"/>
              </a:rPr>
              <a:t>2</a:t>
            </a:r>
            <a:r>
              <a:rPr lang="en-US" sz="2400" b="1" dirty="0" smtClean="0">
                <a:latin typeface="+mj-lt"/>
              </a:rPr>
              <a:t>,….a</a:t>
            </a:r>
            <a:r>
              <a:rPr lang="en-US" sz="2400" b="1" baseline="-25000" dirty="0" smtClean="0">
                <a:latin typeface="+mj-lt"/>
              </a:rPr>
              <a:t>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then these matrices form a basis for the real Lie algebra.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76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One-parameter subgroup of a linear Lie group</a:t>
            </a:r>
          </a:p>
          <a:p>
            <a:pPr lvl="1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041752"/>
              </p:ext>
            </p:extLst>
          </p:nvPr>
        </p:nvGraphicFramePr>
        <p:xfrm>
          <a:off x="457200" y="867936"/>
          <a:ext cx="6374289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2" name="Equation" r:id="rId3" imgW="5079960" imgH="2323800" progId="Equation.DSMT4">
                  <p:embed/>
                </p:oleObj>
              </mc:Choice>
              <mc:Fallback>
                <p:oleObj name="Equation" r:id="rId3" imgW="507996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67936"/>
                        <a:ext cx="6374289" cy="291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005094"/>
              </p:ext>
            </p:extLst>
          </p:nvPr>
        </p:nvGraphicFramePr>
        <p:xfrm>
          <a:off x="304800" y="4076700"/>
          <a:ext cx="80041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3" name="Equation" r:id="rId5" imgW="5283000" imgH="1307880" progId="Equation.DSMT4">
                  <p:embed/>
                </p:oleObj>
              </mc:Choice>
              <mc:Fallback>
                <p:oleObj name="Equation" r:id="rId5" imgW="528300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4076700"/>
                        <a:ext cx="800417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3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20618"/>
              </p:ext>
            </p:extLst>
          </p:nvPr>
        </p:nvGraphicFramePr>
        <p:xfrm>
          <a:off x="152400" y="187325"/>
          <a:ext cx="800417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6" name="Equation" r:id="rId3" imgW="5283000" imgH="1612800" progId="Equation.DSMT4">
                  <p:embed/>
                </p:oleObj>
              </mc:Choice>
              <mc:Fallback>
                <p:oleObj name="Equation" r:id="rId3" imgW="52830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87325"/>
                        <a:ext cx="8004175" cy="244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733292"/>
              </p:ext>
            </p:extLst>
          </p:nvPr>
        </p:nvGraphicFramePr>
        <p:xfrm>
          <a:off x="71438" y="2606675"/>
          <a:ext cx="776128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7" name="Equation" r:id="rId5" imgW="5638680" imgH="1384200" progId="Equation.DSMT4">
                  <p:embed/>
                </p:oleObj>
              </mc:Choice>
              <mc:Fallback>
                <p:oleObj name="Equation" r:id="rId5" imgW="56386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438" y="2606675"/>
                        <a:ext cx="7761287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0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163647"/>
              </p:ext>
            </p:extLst>
          </p:nvPr>
        </p:nvGraphicFramePr>
        <p:xfrm>
          <a:off x="3968750" y="20177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1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0" y="20177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Correspondence between each linear Lie group </a:t>
            </a:r>
            <a:r>
              <a:rPr lang="en-US" sz="2400" dirty="0" smtClean="0">
                <a:latin typeface="Script MT Bold" panose="03040602040607080904" pitchFamily="66" charset="0"/>
              </a:rPr>
              <a:t>G</a:t>
            </a:r>
            <a:r>
              <a:rPr lang="en-US" sz="2400" dirty="0" smtClean="0">
                <a:latin typeface="+mj-lt"/>
              </a:rPr>
              <a:t> and a real Lie algebra </a:t>
            </a:r>
            <a:r>
              <a:rPr lang="en-US" sz="2400" dirty="0" smtClean="0">
                <a:latin typeface="Script MT Bold" panose="03040602040607080904" pitchFamily="66" charset="0"/>
              </a:rPr>
              <a:t>L    </a:t>
            </a:r>
            <a:r>
              <a:rPr lang="en-US" sz="2400" dirty="0" smtClean="0"/>
              <a:t>Simplify the consideration to </a:t>
            </a:r>
            <a:r>
              <a:rPr lang="en-US" sz="2400" dirty="0" smtClean="0">
                <a:latin typeface="Script MT Bold" panose="03040602040607080904" pitchFamily="66" charset="0"/>
              </a:rPr>
              <a:t>G</a:t>
            </a:r>
            <a:r>
              <a:rPr lang="en-US" sz="2400" dirty="0" smtClean="0"/>
              <a:t> consisting of </a:t>
            </a:r>
            <a:r>
              <a:rPr lang="en-US" sz="2400" i="1" dirty="0" err="1" smtClean="0"/>
              <a:t>mxm</a:t>
            </a:r>
            <a:r>
              <a:rPr lang="en-US" sz="2400" dirty="0" smtClean="0"/>
              <a:t> matrices </a:t>
            </a:r>
            <a:r>
              <a:rPr lang="en-US" sz="2400" b="1" dirty="0" smtClean="0"/>
              <a:t>T</a:t>
            </a:r>
            <a:r>
              <a:rPr lang="en-US" sz="2400" dirty="0" smtClean="0"/>
              <a:t>=</a:t>
            </a:r>
            <a:r>
              <a:rPr lang="en-US" sz="2400" b="1" dirty="0" smtClean="0"/>
              <a:t>A </a:t>
            </a:r>
            <a:r>
              <a:rPr lang="en-US" sz="2400" dirty="0" smtClean="0"/>
              <a:t>and </a:t>
            </a:r>
            <a:r>
              <a:rPr lang="en-US" sz="2400" dirty="0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(</a:t>
            </a:r>
            <a:r>
              <a:rPr lang="en-US" sz="2400" b="1" dirty="0" smtClean="0"/>
              <a:t>T</a:t>
            </a:r>
            <a:r>
              <a:rPr lang="en-US" sz="2400" dirty="0" smtClean="0"/>
              <a:t>)=</a:t>
            </a:r>
            <a:r>
              <a:rPr lang="en-US" sz="2400" b="1" dirty="0" smtClean="0"/>
              <a:t>A.</a:t>
            </a:r>
            <a:endParaRPr lang="en-US" sz="2400" b="1" dirty="0" smtClean="0">
              <a:latin typeface="Script MT Bold" panose="03040602040607080904" pitchFamily="66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515436"/>
              </p:ext>
            </p:extLst>
          </p:nvPr>
        </p:nvGraphicFramePr>
        <p:xfrm>
          <a:off x="609600" y="1752600"/>
          <a:ext cx="7268654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2" name="Equation" r:id="rId5" imgW="5232240" imgH="2577960" progId="Equation.DSMT4">
                  <p:embed/>
                </p:oleObj>
              </mc:Choice>
              <mc:Fallback>
                <p:oleObj name="Equation" r:id="rId5" imgW="5232240" imgH="257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752600"/>
                        <a:ext cx="7268654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6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845374"/>
              </p:ext>
            </p:extLst>
          </p:nvPr>
        </p:nvGraphicFramePr>
        <p:xfrm>
          <a:off x="354013" y="207963"/>
          <a:ext cx="7778750" cy="322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4" name="Equation" r:id="rId3" imgW="4876560" imgH="2019240" progId="Equation.DSMT4">
                  <p:embed/>
                </p:oleObj>
              </mc:Choice>
              <mc:Fallback>
                <p:oleObj name="Equation" r:id="rId3" imgW="487656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013" y="207963"/>
                        <a:ext cx="7778750" cy="322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862856"/>
              </p:ext>
            </p:extLst>
          </p:nvPr>
        </p:nvGraphicFramePr>
        <p:xfrm>
          <a:off x="179388" y="3962400"/>
          <a:ext cx="8610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5" name="Equation" r:id="rId5" imgW="5473440" imgH="1307880" progId="Equation.DSMT4">
                  <p:embed/>
                </p:oleObj>
              </mc:Choice>
              <mc:Fallback>
                <p:oleObj name="Equation" r:id="rId5" imgW="547344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88" y="3962400"/>
                        <a:ext cx="8610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2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53430"/>
              </p:ext>
            </p:extLst>
          </p:nvPr>
        </p:nvGraphicFramePr>
        <p:xfrm>
          <a:off x="228600" y="228599"/>
          <a:ext cx="7813869" cy="221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8" name="Equation" r:id="rId3" imgW="5867280" imgH="1663560" progId="Equation.DSMT4">
                  <p:embed/>
                </p:oleObj>
              </mc:Choice>
              <mc:Fallback>
                <p:oleObj name="Equation" r:id="rId3" imgW="58672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28599"/>
                        <a:ext cx="7813869" cy="2216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051192"/>
              </p:ext>
            </p:extLst>
          </p:nvPr>
        </p:nvGraphicFramePr>
        <p:xfrm>
          <a:off x="283028" y="2743199"/>
          <a:ext cx="7184571" cy="3535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9" name="Equation" r:id="rId5" imgW="6273720" imgH="3085920" progId="Equation.DSMT4">
                  <p:embed/>
                </p:oleObj>
              </mc:Choice>
              <mc:Fallback>
                <p:oleObj name="Equation" r:id="rId5" imgW="627372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028" y="2743199"/>
                        <a:ext cx="7184571" cy="3535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3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6165"/>
              </p:ext>
            </p:extLst>
          </p:nvPr>
        </p:nvGraphicFramePr>
        <p:xfrm>
          <a:off x="152400" y="457200"/>
          <a:ext cx="8775168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6" name="Equation" r:id="rId3" imgW="5930640" imgH="1320480" progId="Equation.DSMT4">
                  <p:embed/>
                </p:oleObj>
              </mc:Choice>
              <mc:Fallback>
                <p:oleObj name="Equation" r:id="rId3" imgW="593064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457200"/>
                        <a:ext cx="8775168" cy="195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971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Converse to fundamental theorem:    Every real Lie algebra is isomorphic to the real Lie algebra of some linear Lie group.   </a:t>
            </a:r>
          </a:p>
        </p:txBody>
      </p:sp>
    </p:spTree>
    <p:extLst>
      <p:ext uri="{BB962C8B-B14F-4D97-AF65-F5344CB8AC3E}">
        <p14:creationId xmlns:p14="http://schemas.microsoft.com/office/powerpoint/2010/main" val="39988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 SO(3)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27127"/>
              </p:ext>
            </p:extLst>
          </p:nvPr>
        </p:nvGraphicFramePr>
        <p:xfrm>
          <a:off x="685800" y="760115"/>
          <a:ext cx="67183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9" name="Equation" r:id="rId3" imgW="6717960" imgH="2044440" progId="Equation.DSMT4">
                  <p:embed/>
                </p:oleObj>
              </mc:Choice>
              <mc:Fallback>
                <p:oleObj name="Equation" r:id="rId3" imgW="671796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760115"/>
                        <a:ext cx="6718300" cy="204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877264"/>
              </p:ext>
            </p:extLst>
          </p:nvPr>
        </p:nvGraphicFramePr>
        <p:xfrm>
          <a:off x="1828800" y="2999432"/>
          <a:ext cx="2921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0" name="Equation" r:id="rId5" imgW="2920680" imgH="3162240" progId="Equation.DSMT4">
                  <p:embed/>
                </p:oleObj>
              </mc:Choice>
              <mc:Fallback>
                <p:oleObj name="Equation" r:id="rId5" imgW="2920680" imgH="3162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999432"/>
                        <a:ext cx="2921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63035"/>
              </p:ext>
            </p:extLst>
          </p:nvPr>
        </p:nvGraphicFramePr>
        <p:xfrm>
          <a:off x="5791199" y="3429000"/>
          <a:ext cx="220617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1" name="Equation" r:id="rId7" imgW="1206360" imgH="1333440" progId="Equation.DSMT4">
                  <p:embed/>
                </p:oleObj>
              </mc:Choice>
              <mc:Fallback>
                <p:oleObj name="Equation" r:id="rId7" imgW="12063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199" y="3429000"/>
                        <a:ext cx="2206171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91" y="1085850"/>
            <a:ext cx="8190618" cy="42291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" y="3581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304800"/>
            <a:ext cx="8086725" cy="581279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181600" y="1600200"/>
            <a:ext cx="3505200" cy="243840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28750"/>
            <a:ext cx="8225666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857" y="117693"/>
            <a:ext cx="7620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Definition of a linear Lie group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linear Lie group is a group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Each element of the group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 forms a member of the group </a:t>
            </a:r>
            <a:r>
              <a:rPr lang="en-US" sz="2400" i="1" dirty="0" smtClean="0">
                <a:latin typeface="+mj-lt"/>
              </a:rPr>
              <a:t>T’</a:t>
            </a:r>
            <a:r>
              <a:rPr lang="en-US" sz="2400" dirty="0" smtClean="0">
                <a:latin typeface="+mj-lt"/>
              </a:rPr>
              <a:t>’ when “multiplied” by another member of the group</a:t>
            </a:r>
            <a:r>
              <a:rPr lang="en-US" sz="2400" i="1" dirty="0" smtClean="0">
                <a:latin typeface="+mj-lt"/>
              </a:rPr>
              <a:t> T”=T</a:t>
            </a:r>
            <a:r>
              <a:rPr lang="en-US" sz="2400" dirty="0" smtClean="0"/>
              <a:t>·</a:t>
            </a:r>
            <a:r>
              <a:rPr lang="en-US" sz="2400" i="1" dirty="0" smtClean="0">
                <a:latin typeface="+mj-lt"/>
              </a:rPr>
              <a:t>T’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One of the elements of the group is the identity  </a:t>
            </a:r>
            <a:r>
              <a:rPr lang="en-US" sz="2400" i="1" dirty="0" smtClean="0">
                <a:latin typeface="+mj-lt"/>
              </a:rPr>
              <a:t>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For each element of the group </a:t>
            </a:r>
            <a:r>
              <a:rPr lang="en-US" sz="2400" i="1" dirty="0" smtClean="0">
                <a:latin typeface="+mj-lt"/>
              </a:rPr>
              <a:t>T,</a:t>
            </a:r>
            <a:r>
              <a:rPr lang="en-US" sz="2400" dirty="0" smtClean="0">
                <a:latin typeface="+mj-lt"/>
              </a:rPr>
              <a:t> there is a group member  a group member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i="1" baseline="30000" dirty="0" smtClean="0">
                <a:latin typeface="+mj-lt"/>
              </a:rPr>
              <a:t>-1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such that </a:t>
            </a:r>
            <a:r>
              <a:rPr lang="en-US" sz="2400" i="1" dirty="0" smtClean="0"/>
              <a:t>T</a:t>
            </a:r>
            <a:r>
              <a:rPr lang="en-US" sz="2400" dirty="0" smtClean="0"/>
              <a:t>·</a:t>
            </a:r>
            <a:r>
              <a:rPr lang="en-US" sz="2400" i="1" dirty="0" smtClean="0"/>
              <a:t>T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=E.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Associative property: </a:t>
            </a:r>
            <a:r>
              <a:rPr lang="en-US" sz="2400" i="1" dirty="0"/>
              <a:t>T</a:t>
            </a:r>
            <a:r>
              <a:rPr lang="en-US" sz="2400" dirty="0" smtClean="0"/>
              <a:t>·(</a:t>
            </a:r>
            <a:r>
              <a:rPr lang="en-US" sz="2400" i="1" dirty="0" smtClean="0"/>
              <a:t>T’</a:t>
            </a:r>
            <a:r>
              <a:rPr lang="en-US" sz="2400" dirty="0" smtClean="0"/>
              <a:t>·</a:t>
            </a:r>
            <a:r>
              <a:rPr lang="en-US" sz="2400" i="1" dirty="0" smtClean="0"/>
              <a:t>T’’)=</a:t>
            </a:r>
            <a:r>
              <a:rPr lang="en-US" sz="2400" i="1" dirty="0"/>
              <a:t> </a:t>
            </a:r>
            <a:r>
              <a:rPr lang="en-US" sz="2400" i="1" dirty="0" smtClean="0"/>
              <a:t>(T</a:t>
            </a:r>
            <a:r>
              <a:rPr lang="en-US" sz="2400" dirty="0" smtClean="0"/>
              <a:t>·</a:t>
            </a:r>
            <a:r>
              <a:rPr lang="en-US" sz="2400" i="1" dirty="0" smtClean="0"/>
              <a:t>T’)</a:t>
            </a:r>
            <a:r>
              <a:rPr lang="en-US" sz="2400" dirty="0" smtClean="0"/>
              <a:t>·</a:t>
            </a:r>
            <a:r>
              <a:rPr lang="en-US" sz="2400" i="1" dirty="0"/>
              <a:t>T</a:t>
            </a:r>
            <a:r>
              <a:rPr lang="en-US" sz="2400" i="1" dirty="0" smtClean="0"/>
              <a:t>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Elements of group form a “topological space”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Elements also constitute an “analytic manifold”</a:t>
            </a:r>
          </a:p>
          <a:p>
            <a:pPr lvl="1"/>
            <a:endParaRPr lang="en-US" sz="2400" dirty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Non countable number elements lying in a region “near” its identity</a:t>
            </a:r>
            <a:endParaRPr lang="en-US" sz="2400" dirty="0" smtClean="0">
              <a:latin typeface="+mj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8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</a:t>
            </a:r>
          </a:p>
          <a:p>
            <a:pPr lvl="1"/>
            <a:r>
              <a:rPr lang="en-US" sz="2400" dirty="0" smtClean="0">
                <a:latin typeface="+mj-lt"/>
              </a:rPr>
              <a:t>A group G is a linear Lie group of dimension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if it satisfied the following four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G must have at least one faithful finite-dimensional representation </a:t>
            </a:r>
            <a:r>
              <a:rPr lang="en-US" sz="2400" dirty="0" smtClean="0">
                <a:latin typeface="Symbol" panose="05050102010706020507" pitchFamily="18" charset="2"/>
              </a:rPr>
              <a:t>G </a:t>
            </a:r>
            <a:r>
              <a:rPr lang="en-US" sz="2400" dirty="0" smtClean="0"/>
              <a:t>which defines the notion of distance.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2742"/>
              </p:ext>
            </p:extLst>
          </p:nvPr>
        </p:nvGraphicFramePr>
        <p:xfrm>
          <a:off x="1066800" y="2194519"/>
          <a:ext cx="5842750" cy="4058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40" name="Equation" r:id="rId3" imgW="4991040" imgH="3466800" progId="Equation.DSMT4">
                  <p:embed/>
                </p:oleObj>
              </mc:Choice>
              <mc:Fallback>
                <p:oleObj name="Equation" r:id="rId3" imgW="499104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194519"/>
                        <a:ext cx="5842750" cy="4058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9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   -- </a:t>
            </a:r>
            <a:r>
              <a:rPr lang="en-US" sz="2400" dirty="0" smtClean="0">
                <a:latin typeface="+mj-lt"/>
              </a:rPr>
              <a:t>continued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 smtClean="0">
                <a:latin typeface="+mj-lt"/>
              </a:rPr>
              <a:t>Consider the distance between group elements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 with respect to the identity </a:t>
            </a:r>
            <a:r>
              <a:rPr lang="en-US" sz="2400" i="1" dirty="0" smtClean="0">
                <a:latin typeface="+mj-lt"/>
              </a:rPr>
              <a:t>E --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d(T,E).   </a:t>
            </a:r>
            <a:r>
              <a:rPr lang="en-US" sz="2400" dirty="0" smtClean="0">
                <a:latin typeface="+mj-lt"/>
              </a:rPr>
              <a:t>It is possible to define a sphere   </a:t>
            </a:r>
            <a:r>
              <a:rPr lang="en-US" sz="2400" i="1" dirty="0" err="1" smtClean="0">
                <a:latin typeface="+mj-lt"/>
              </a:rPr>
              <a:t>M</a:t>
            </a:r>
            <a:r>
              <a:rPr lang="en-US" sz="2400" i="1" baseline="-25000" dirty="0" err="1" smtClean="0">
                <a:latin typeface="Symbol" panose="05050102010706020507" pitchFamily="18" charset="2"/>
              </a:rPr>
              <a:t>d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  </a:t>
            </a:r>
            <a:r>
              <a:rPr lang="en-US" sz="2400" dirty="0" smtClean="0"/>
              <a:t>that contains all elements </a:t>
            </a:r>
            <a:r>
              <a:rPr lang="en-US" sz="2400" i="1" dirty="0" smtClean="0"/>
              <a:t>T’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10295"/>
              </p:ext>
            </p:extLst>
          </p:nvPr>
        </p:nvGraphicFramePr>
        <p:xfrm>
          <a:off x="1447800" y="2057400"/>
          <a:ext cx="7438708" cy="28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3" name="Equation" r:id="rId3" imgW="5257800" imgH="2019240" progId="Equation.DSMT4">
                  <p:embed/>
                </p:oleObj>
              </mc:Choice>
              <mc:Fallback>
                <p:oleObj name="Equation" r:id="rId3" imgW="525780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057400"/>
                        <a:ext cx="7438708" cy="2856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60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   -- </a:t>
            </a:r>
            <a:r>
              <a:rPr lang="en-US" sz="2400" dirty="0" smtClean="0">
                <a:latin typeface="+mj-lt"/>
              </a:rPr>
              <a:t>continued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>
                <a:latin typeface="+mj-lt"/>
              </a:rPr>
              <a:t>There must exist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92401"/>
              </p:ext>
            </p:extLst>
          </p:nvPr>
        </p:nvGraphicFramePr>
        <p:xfrm>
          <a:off x="1447800" y="1197797"/>
          <a:ext cx="7618148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0" name="Equation" r:id="rId3" imgW="6260760" imgH="1384200" progId="Equation.DSMT4">
                  <p:embed/>
                </p:oleObj>
              </mc:Choice>
              <mc:Fallback>
                <p:oleObj name="Equation" r:id="rId3" imgW="62607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197797"/>
                        <a:ext cx="7618148" cy="168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3053576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+mj-lt"/>
              </a:rPr>
              <a:t>There is a requirement that the corresponding representation is analytic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86713"/>
              </p:ext>
            </p:extLst>
          </p:nvPr>
        </p:nvGraphicFramePr>
        <p:xfrm>
          <a:off x="1447800" y="4088672"/>
          <a:ext cx="7532555" cy="103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1" name="Equation" r:id="rId5" imgW="4724280" imgH="647640" progId="Equation.DSMT4">
                  <p:embed/>
                </p:oleObj>
              </mc:Choice>
              <mc:Fallback>
                <p:oleObj name="Equation" r:id="rId5" imgW="4724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4088672"/>
                        <a:ext cx="7532555" cy="1032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1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713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more details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378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+mj-lt"/>
              </a:rPr>
              <a:t>There is a requirement that the corresponding representation is analytic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56472"/>
              </p:ext>
            </p:extLst>
          </p:nvPr>
        </p:nvGraphicFramePr>
        <p:xfrm>
          <a:off x="990600" y="1295672"/>
          <a:ext cx="7532555" cy="103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0" name="Equation" r:id="rId3" imgW="4724280" imgH="647640" progId="Equation.DSMT4">
                  <p:embed/>
                </p:oleObj>
              </mc:Choice>
              <mc:Fallback>
                <p:oleObj name="Equation" r:id="rId3" imgW="4724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295672"/>
                        <a:ext cx="7532555" cy="1032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182195"/>
              </p:ext>
            </p:extLst>
          </p:nvPr>
        </p:nvGraphicFramePr>
        <p:xfrm>
          <a:off x="788988" y="2360613"/>
          <a:ext cx="6792912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1" name="Equation" r:id="rId5" imgW="5435280" imgH="3301920" progId="Equation.DSMT4">
                  <p:embed/>
                </p:oleObj>
              </mc:Choice>
              <mc:Fallback>
                <p:oleObj name="Equation" r:id="rId5" imgW="5435280" imgH="3301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8988" y="2360613"/>
                        <a:ext cx="6792912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27210</TotalTime>
  <Words>577</Words>
  <Application>Microsoft Office PowerPoint</Application>
  <PresentationFormat>On-screen Show (4:3)</PresentationFormat>
  <Paragraphs>99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Script MT Bold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1534</cp:revision>
  <cp:lastPrinted>2017-04-10T14:25:29Z</cp:lastPrinted>
  <dcterms:created xsi:type="dcterms:W3CDTF">2012-01-10T18:32:24Z</dcterms:created>
  <dcterms:modified xsi:type="dcterms:W3CDTF">2017-04-12T15:58:06Z</dcterms:modified>
</cp:coreProperties>
</file>