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45" r:id="rId3"/>
    <p:sldId id="299" r:id="rId4"/>
    <p:sldId id="346" r:id="rId5"/>
    <p:sldId id="321" r:id="rId6"/>
    <p:sldId id="347" r:id="rId7"/>
    <p:sldId id="322" r:id="rId8"/>
    <p:sldId id="348" r:id="rId9"/>
    <p:sldId id="349" r:id="rId10"/>
    <p:sldId id="332" r:id="rId11"/>
    <p:sldId id="333" r:id="rId12"/>
    <p:sldId id="338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4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3:</a:t>
            </a:r>
          </a:p>
          <a:p>
            <a:pPr algn="ctr"/>
            <a:endParaRPr lang="en-US" sz="32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Representation Theory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Reading: Chapter </a:t>
            </a:r>
            <a:r>
              <a:rPr lang="en-US" sz="3200" b="1" dirty="0">
                <a:solidFill>
                  <a:schemeClr val="folHlink"/>
                </a:solidFill>
              </a:rPr>
              <a:t>2</a:t>
            </a:r>
            <a:r>
              <a:rPr lang="en-US" sz="3200" b="1" dirty="0" smtClean="0">
                <a:solidFill>
                  <a:schemeClr val="folHlink"/>
                </a:solidFill>
              </a:rPr>
              <a:t>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Some details of groups and subgroups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Preparations for proving the “Great </a:t>
            </a:r>
            <a:r>
              <a:rPr lang="en-US" sz="3200" b="1" dirty="0" err="1" smtClean="0">
                <a:solidFill>
                  <a:schemeClr val="folHlink"/>
                </a:solidFill>
              </a:rPr>
              <a:t>Orthgonality</a:t>
            </a:r>
            <a:r>
              <a:rPr lang="en-US" sz="3200" b="1" dirty="0" smtClean="0">
                <a:solidFill>
                  <a:schemeClr val="folHlink"/>
                </a:solidFill>
              </a:rPr>
              <a:t> Theorem”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54039"/>
              </p:ext>
            </p:extLst>
          </p:nvPr>
        </p:nvGraphicFramePr>
        <p:xfrm>
          <a:off x="627063" y="7826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7826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8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464389" y="5334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8474"/>
              </p:ext>
            </p:extLst>
          </p:nvPr>
        </p:nvGraphicFramePr>
        <p:xfrm>
          <a:off x="4741862" y="533400"/>
          <a:ext cx="362267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9" name="Equation" r:id="rId4" imgW="2819160" imgH="1015920" progId="Equation.DSMT4">
                  <p:embed/>
                </p:oleObj>
              </mc:Choice>
              <mc:Fallback>
                <p:oleObj name="Equation" r:id="rId4" imgW="28191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1862" y="533400"/>
                        <a:ext cx="3622675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40272"/>
              </p:ext>
            </p:extLst>
          </p:nvPr>
        </p:nvGraphicFramePr>
        <p:xfrm>
          <a:off x="4644230" y="2190750"/>
          <a:ext cx="381793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0" name="Equation" r:id="rId6" imgW="2692080" imgH="1015920" progId="Equation.DSMT4">
                  <p:embed/>
                </p:oleObj>
              </mc:Choice>
              <mc:Fallback>
                <p:oleObj name="Equation" r:id="rId6" imgW="26920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4230" y="2190750"/>
                        <a:ext cx="3817937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91221"/>
              </p:ext>
            </p:extLst>
          </p:nvPr>
        </p:nvGraphicFramePr>
        <p:xfrm>
          <a:off x="696912" y="3814763"/>
          <a:ext cx="79898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1" name="Equation" r:id="rId8" imgW="6146640" imgH="1981080" progId="Equation.DSMT4">
                  <p:embed/>
                </p:oleObj>
              </mc:Choice>
              <mc:Fallback>
                <p:oleObj name="Equation" r:id="rId8" imgW="6146640" imgH="1981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6912" y="3814763"/>
                        <a:ext cx="7989888" cy="257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7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54954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</a:t>
            </a:r>
            <a:r>
              <a:rPr lang="en-US" sz="2400" smtClean="0">
                <a:latin typeface="+mj-lt"/>
              </a:rPr>
              <a:t>on unitary irreducible </a:t>
            </a:r>
            <a:r>
              <a:rPr lang="en-US" sz="2400" dirty="0" smtClean="0">
                <a:latin typeface="+mj-lt"/>
              </a:rPr>
              <a:t>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36089"/>
              </p:ext>
            </p:extLst>
          </p:nvPr>
        </p:nvGraphicFramePr>
        <p:xfrm>
          <a:off x="876300" y="11731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2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1731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8472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3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831554"/>
              </p:ext>
            </p:extLst>
          </p:nvPr>
        </p:nvGraphicFramePr>
        <p:xfrm>
          <a:off x="1117092" y="3048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5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7092" y="304800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03563"/>
              </p:ext>
            </p:extLst>
          </p:nvPr>
        </p:nvGraphicFramePr>
        <p:xfrm>
          <a:off x="990600" y="2362200"/>
          <a:ext cx="61690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6" name="Equation" r:id="rId5" imgW="4800600" imgH="317160" progId="Equation.DSMT4">
                  <p:embed/>
                </p:oleObj>
              </mc:Choice>
              <mc:Fallback>
                <p:oleObj name="Equation" r:id="rId5" imgW="4800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2362200"/>
                        <a:ext cx="6169025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1905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941694"/>
              </p:ext>
            </p:extLst>
          </p:nvPr>
        </p:nvGraphicFramePr>
        <p:xfrm>
          <a:off x="910766" y="2832258"/>
          <a:ext cx="7743826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7" name="Equation" r:id="rId7" imgW="5460840" imgH="317160" progId="Equation.DSMT4">
                  <p:embed/>
                </p:oleObj>
              </mc:Choice>
              <mc:Fallback>
                <p:oleObj name="Equation" r:id="rId7" imgW="54608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0766" y="2832258"/>
                        <a:ext cx="7743826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208072"/>
              </p:ext>
            </p:extLst>
          </p:nvPr>
        </p:nvGraphicFramePr>
        <p:xfrm>
          <a:off x="990600" y="3128665"/>
          <a:ext cx="798988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8" name="Equation" r:id="rId9" imgW="6146640" imgH="1638000" progId="Equation.DSMT4">
                  <p:embed/>
                </p:oleObj>
              </mc:Choice>
              <mc:Fallback>
                <p:oleObj name="Equation" r:id="rId9" imgW="614664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3128665"/>
                        <a:ext cx="7989887" cy="212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21899"/>
              </p:ext>
            </p:extLst>
          </p:nvPr>
        </p:nvGraphicFramePr>
        <p:xfrm>
          <a:off x="390525" y="5589588"/>
          <a:ext cx="85423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9" name="Equation" r:id="rId11" imgW="5930640" imgH="495000" progId="Equation.DSMT4">
                  <p:embed/>
                </p:oleObj>
              </mc:Choice>
              <mc:Fallback>
                <p:oleObj name="Equation" r:id="rId11" imgW="59306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0525" y="5589588"/>
                        <a:ext cx="8542338" cy="712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152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types of matrices  -- unitary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180442"/>
              </p:ext>
            </p:extLst>
          </p:nvPr>
        </p:nvGraphicFramePr>
        <p:xfrm>
          <a:off x="932089" y="1143000"/>
          <a:ext cx="769108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5790960" imgH="3213000" progId="Equation.DSMT4">
                  <p:embed/>
                </p:oleObj>
              </mc:Choice>
              <mc:Fallback>
                <p:oleObj name="Equation" r:id="rId3" imgW="579096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089" y="1143000"/>
                        <a:ext cx="7691080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32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types of matrices  -- </a:t>
            </a:r>
            <a:r>
              <a:rPr lang="en-US" sz="2400" dirty="0" err="1" smtClean="0">
                <a:latin typeface="+mj-lt"/>
              </a:rPr>
              <a:t>Hermitian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33199"/>
              </p:ext>
            </p:extLst>
          </p:nvPr>
        </p:nvGraphicFramePr>
        <p:xfrm>
          <a:off x="1106437" y="838200"/>
          <a:ext cx="6931126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Equation" r:id="rId3" imgW="5702040" imgH="2400120" progId="Equation.DSMT4">
                  <p:embed/>
                </p:oleObj>
              </mc:Choice>
              <mc:Fallback>
                <p:oleObj name="Equation" r:id="rId3" imgW="570204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37" y="838200"/>
                        <a:ext cx="6931126" cy="291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724102"/>
              </p:ext>
            </p:extLst>
          </p:nvPr>
        </p:nvGraphicFramePr>
        <p:xfrm>
          <a:off x="1219200" y="4038600"/>
          <a:ext cx="680805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Equation" r:id="rId5" imgW="5626080" imgH="1511280" progId="Equation.DSMT4">
                  <p:embed/>
                </p:oleObj>
              </mc:Choice>
              <mc:Fallback>
                <p:oleObj name="Equation" r:id="rId5" imgW="562608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4038600"/>
                        <a:ext cx="6808054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5867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Here the diagonal elements are real.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489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   Note that unitary matrices themselves can also be put into diagonal form with a unitary similarity transformation.    </a:t>
            </a:r>
            <a:r>
              <a:rPr lang="en-US" sz="2400" dirty="0" smtClean="0">
                <a:latin typeface="+mj-lt"/>
              </a:rPr>
              <a:t>Last week we had the example: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408594"/>
              </p:ext>
            </p:extLst>
          </p:nvPr>
        </p:nvGraphicFramePr>
        <p:xfrm>
          <a:off x="152400" y="1828800"/>
          <a:ext cx="862948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Equation" r:id="rId3" imgW="6730920" imgH="1663560" progId="Equation.DSMT4">
                  <p:embed/>
                </p:oleObj>
              </mc:Choice>
              <mc:Fallback>
                <p:oleObj name="Equation" r:id="rId3" imgW="673092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828800"/>
                        <a:ext cx="8629485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419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case the diagonal elements have modulus unity.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928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  <a:endParaRPr lang="en-US" sz="24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201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Proof of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Prove that all representations can be unitary matrices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1 – any matrix which commutes with all matrices of an irreducible representation must be a constant matrix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Prove </a:t>
            </a:r>
            <a:r>
              <a:rPr lang="en-US" sz="2400" dirty="0" err="1" smtClean="0">
                <a:latin typeface="+mj-lt"/>
              </a:rPr>
              <a:t>Schur’s</a:t>
            </a:r>
            <a:r>
              <a:rPr lang="en-US" sz="2400" dirty="0" smtClean="0">
                <a:latin typeface="+mj-lt"/>
              </a:rPr>
              <a:t> lemma part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Put all parts together</a:t>
            </a:r>
            <a:endParaRPr lang="en-US" sz="24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069755"/>
              </p:ext>
            </p:extLst>
          </p:nvPr>
        </p:nvGraphicFramePr>
        <p:xfrm>
          <a:off x="914400" y="3733800"/>
          <a:ext cx="740932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3" imgW="5524200" imgH="1079280" progId="Equation.DSMT4">
                  <p:embed/>
                </p:oleObj>
              </mc:Choice>
              <mc:Fallback>
                <p:oleObj name="Equation" r:id="rId3" imgW="552420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733800"/>
                        <a:ext cx="740932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4788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Prove that all representations can be unitary </a:t>
            </a:r>
            <a:r>
              <a:rPr lang="en-US" sz="2400" dirty="0" smtClean="0">
                <a:solidFill>
                  <a:srgbClr val="FF0000"/>
                </a:solidFill>
              </a:rPr>
              <a:t>matrices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478186"/>
              </p:ext>
            </p:extLst>
          </p:nvPr>
        </p:nvGraphicFramePr>
        <p:xfrm>
          <a:off x="638735" y="914400"/>
          <a:ext cx="740932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3" imgW="5524200" imgH="1079280" progId="Equation.DSMT4">
                  <p:embed/>
                </p:oleObj>
              </mc:Choice>
              <mc:Fallback>
                <p:oleObj name="Equation" r:id="rId3" imgW="552420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735" y="914400"/>
                        <a:ext cx="740932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824628"/>
              </p:ext>
            </p:extLst>
          </p:nvPr>
        </p:nvGraphicFramePr>
        <p:xfrm>
          <a:off x="638735" y="2590800"/>
          <a:ext cx="8270597" cy="1134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Equation" r:id="rId5" imgW="6019560" imgH="825480" progId="Equation.DSMT4">
                  <p:embed/>
                </p:oleObj>
              </mc:Choice>
              <mc:Fallback>
                <p:oleObj name="Equation" r:id="rId5" imgW="601956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8735" y="2590800"/>
                        <a:ext cx="8270597" cy="1134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80171"/>
              </p:ext>
            </p:extLst>
          </p:nvPr>
        </p:nvGraphicFramePr>
        <p:xfrm>
          <a:off x="1905000" y="4219529"/>
          <a:ext cx="513644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2" name="Equation" r:id="rId7" imgW="3301920" imgH="1028520" progId="Equation.DSMT4">
                  <p:embed/>
                </p:oleObj>
              </mc:Choice>
              <mc:Fallback>
                <p:oleObj name="Equation" r:id="rId7" imgW="33019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4219529"/>
                        <a:ext cx="5136444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25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239125" cy="579569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442689" y="2209800"/>
            <a:ext cx="3276600" cy="2209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61842"/>
              </p:ext>
            </p:extLst>
          </p:nvPr>
        </p:nvGraphicFramePr>
        <p:xfrm>
          <a:off x="990600" y="307666"/>
          <a:ext cx="513644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3" imgW="3301920" imgH="1028520" progId="Equation.DSMT4">
                  <p:embed/>
                </p:oleObj>
              </mc:Choice>
              <mc:Fallback>
                <p:oleObj name="Equation" r:id="rId3" imgW="33019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307666"/>
                        <a:ext cx="5136444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993009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Summation over all elements of group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Up Arrow 6"/>
          <p:cNvSpPr/>
          <p:nvPr/>
        </p:nvSpPr>
        <p:spPr>
          <a:xfrm rot="19832338">
            <a:off x="3924299" y="1818168"/>
            <a:ext cx="5334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271001"/>
              </p:ext>
            </p:extLst>
          </p:nvPr>
        </p:nvGraphicFramePr>
        <p:xfrm>
          <a:off x="860072" y="3278644"/>
          <a:ext cx="6503734" cy="2440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5" imgW="4940280" imgH="1854000" progId="Equation.DSMT4">
                  <p:embed/>
                </p:oleObj>
              </mc:Choice>
              <mc:Fallback>
                <p:oleObj name="Equation" r:id="rId5" imgW="494028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0072" y="3278644"/>
                        <a:ext cx="6503734" cy="2440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-Right Arrow 8"/>
          <p:cNvSpPr/>
          <p:nvPr/>
        </p:nvSpPr>
        <p:spPr>
          <a:xfrm rot="1512495">
            <a:off x="5506660" y="4540181"/>
            <a:ext cx="102628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192088"/>
              </p:ext>
            </p:extLst>
          </p:nvPr>
        </p:nvGraphicFramePr>
        <p:xfrm>
          <a:off x="990600" y="304800"/>
          <a:ext cx="694488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3" imgW="5384520" imgH="1358640" progId="Equation.DSMT4">
                  <p:embed/>
                </p:oleObj>
              </mc:Choice>
              <mc:Fallback>
                <p:oleObj name="Equation" r:id="rId3" imgW="53845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304800"/>
                        <a:ext cx="6944882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2590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all elements of the diagonal matrix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 are real and positive.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738692"/>
              </p:ext>
            </p:extLst>
          </p:nvPr>
        </p:nvGraphicFramePr>
        <p:xfrm>
          <a:off x="762000" y="3506788"/>
          <a:ext cx="8023225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5" imgW="6121080" imgH="2108160" progId="Equation.DSMT4">
                  <p:embed/>
                </p:oleObj>
              </mc:Choice>
              <mc:Fallback>
                <p:oleObj name="Equation" r:id="rId5" imgW="6121080" imgH="2108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3506788"/>
                        <a:ext cx="8023225" cy="276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121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129564"/>
              </p:ext>
            </p:extLst>
          </p:nvPr>
        </p:nvGraphicFramePr>
        <p:xfrm>
          <a:off x="609600" y="228600"/>
          <a:ext cx="8288337" cy="589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3" imgW="6324480" imgH="4495680" progId="Equation.DSMT4">
                  <p:embed/>
                </p:oleObj>
              </mc:Choice>
              <mc:Fallback>
                <p:oleObj name="Equation" r:id="rId3" imgW="6324480" imgH="4495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8288337" cy="589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8236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Proved </a:t>
            </a:r>
            <a:r>
              <a:rPr lang="en-US" sz="2400" dirty="0">
                <a:solidFill>
                  <a:srgbClr val="FF0000"/>
                </a:solidFill>
              </a:rPr>
              <a:t>that all representations can be unitary </a:t>
            </a:r>
            <a:r>
              <a:rPr lang="en-US" sz="2400" dirty="0" smtClean="0">
                <a:solidFill>
                  <a:srgbClr val="FF0000"/>
                </a:solidFill>
              </a:rPr>
              <a:t>matrices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793672"/>
              </p:ext>
            </p:extLst>
          </p:nvPr>
        </p:nvGraphicFramePr>
        <p:xfrm>
          <a:off x="677274" y="1432570"/>
          <a:ext cx="798988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3" imgW="6146640" imgH="1638000" progId="Equation.DSMT4">
                  <p:embed/>
                </p:oleObj>
              </mc:Choice>
              <mc:Fallback>
                <p:oleObj name="Equation" r:id="rId3" imgW="614664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7274" y="1432570"/>
                        <a:ext cx="7989887" cy="2128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1066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our example: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672461"/>
              </p:ext>
            </p:extLst>
          </p:nvPr>
        </p:nvGraphicFramePr>
        <p:xfrm>
          <a:off x="530258" y="3927177"/>
          <a:ext cx="72575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5" imgW="4101840" imgH="495000" progId="Equation.DSMT4">
                  <p:embed/>
                </p:oleObj>
              </mc:Choice>
              <mc:Fallback>
                <p:oleObj name="Equation" r:id="rId5" imgW="41018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0258" y="3927177"/>
                        <a:ext cx="7257562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023797"/>
              </p:ext>
            </p:extLst>
          </p:nvPr>
        </p:nvGraphicFramePr>
        <p:xfrm>
          <a:off x="525463" y="4833938"/>
          <a:ext cx="72358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7" imgW="4089240" imgH="672840" progId="Equation.DSMT4">
                  <p:embed/>
                </p:oleObj>
              </mc:Choice>
              <mc:Fallback>
                <p:oleObj name="Equation" r:id="rId7" imgW="408924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463" y="4833938"/>
                        <a:ext cx="7235825" cy="119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47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66800"/>
            <a:ext cx="8139113" cy="444878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Groups and subgroups</a:t>
            </a:r>
          </a:p>
          <a:p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subgroup </a:t>
            </a:r>
            <a:r>
              <a:rPr lang="en-US" sz="2400" b="1" i="1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 is composed of elements of a group </a:t>
            </a:r>
            <a:r>
              <a:rPr lang="en-US" sz="2400" b="1" i="1" dirty="0" smtClean="0">
                <a:latin typeface="+mj-lt"/>
              </a:rPr>
              <a:t>G </a:t>
            </a:r>
            <a:r>
              <a:rPr lang="en-US" sz="2400" dirty="0" smtClean="0">
                <a:latin typeface="+mj-lt"/>
              </a:rPr>
              <a:t>which form a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 subgroup is called invariant (or normal or self-conjugate) if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6851"/>
              </p:ext>
            </p:extLst>
          </p:nvPr>
        </p:nvGraphicFramePr>
        <p:xfrm>
          <a:off x="1682750" y="2971800"/>
          <a:ext cx="57785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5" name="Equation" r:id="rId3" imgW="3771720" imgH="977760" progId="Equation.DSMT4">
                  <p:embed/>
                </p:oleObj>
              </mc:Choice>
              <mc:Fallback>
                <p:oleObj name="Equation" r:id="rId3" imgW="377172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2750" y="2971800"/>
                        <a:ext cx="57785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6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152400" y="11430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51" y="581135"/>
            <a:ext cx="36195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81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this group (called P(3) in your text) can be also described in terms of the permutations: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441833"/>
              </p:ext>
            </p:extLst>
          </p:nvPr>
        </p:nvGraphicFramePr>
        <p:xfrm>
          <a:off x="1066800" y="1905000"/>
          <a:ext cx="6722362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Equation" r:id="rId3" imgW="4101840" imgH="1384200" progId="Equation.DSMT4">
                  <p:embed/>
                </p:oleObj>
              </mc:Choice>
              <mc:Fallback>
                <p:oleObj name="Equation" r:id="rId3" imgW="410184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905000"/>
                        <a:ext cx="6722362" cy="226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3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304800" y="175550"/>
            <a:ext cx="3733800" cy="331470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44221"/>
              </p:ext>
            </p:extLst>
          </p:nvPr>
        </p:nvGraphicFramePr>
        <p:xfrm>
          <a:off x="4114800" y="3505200"/>
          <a:ext cx="2362200" cy="192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Equation" r:id="rId4" imgW="1638000" imgH="1333440" progId="Equation.DSMT4">
                  <p:embed/>
                </p:oleObj>
              </mc:Choice>
              <mc:Fallback>
                <p:oleObj name="Equation" r:id="rId4" imgW="163800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505200"/>
                        <a:ext cx="2362200" cy="192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086600" y="838200"/>
            <a:ext cx="2057400" cy="2434300"/>
            <a:chOff x="7086600" y="838200"/>
            <a:chExt cx="2057400" cy="2434300"/>
          </a:xfrm>
        </p:grpSpPr>
        <p:sp>
          <p:nvSpPr>
            <p:cNvPr id="5" name="Oval 4"/>
            <p:cNvSpPr/>
            <p:nvPr/>
          </p:nvSpPr>
          <p:spPr>
            <a:xfrm>
              <a:off x="7086600" y="838200"/>
              <a:ext cx="1905000" cy="12954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Up Arrow 6"/>
            <p:cNvSpPr/>
            <p:nvPr/>
          </p:nvSpPr>
          <p:spPr>
            <a:xfrm>
              <a:off x="7857473" y="1977100"/>
              <a:ext cx="533400" cy="5334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2441503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Invariant subgroup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77341"/>
              </p:ext>
            </p:extLst>
          </p:nvPr>
        </p:nvGraphicFramePr>
        <p:xfrm>
          <a:off x="4038600" y="728000"/>
          <a:ext cx="477316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Equation" r:id="rId6" imgW="3429000" imgH="1587240" progId="Equation.DSMT4">
                  <p:embed/>
                </p:oleObj>
              </mc:Choice>
              <mc:Fallback>
                <p:oleObj name="Equation" r:id="rId6" imgW="342900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728000"/>
                        <a:ext cx="4773168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20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Groups of groups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The factor group is constructed with respect to a normal subgroup as the collection of its </a:t>
            </a:r>
            <a:r>
              <a:rPr lang="en-US" sz="2400" dirty="0" err="1" smtClean="0">
                <a:latin typeface="+mj-lt"/>
              </a:rPr>
              <a:t>cosets</a:t>
            </a:r>
            <a:r>
              <a:rPr lang="en-US" sz="2400" dirty="0" smtClean="0">
                <a:latin typeface="+mj-lt"/>
              </a:rPr>
              <a:t>.   The factor group is itself a group.   Note that for a normal subgroup, the left and right </a:t>
            </a:r>
            <a:r>
              <a:rPr lang="en-US" sz="2400" dirty="0" err="1" smtClean="0">
                <a:latin typeface="+mj-lt"/>
              </a:rPr>
              <a:t>cosets</a:t>
            </a:r>
            <a:r>
              <a:rPr lang="en-US" sz="2400" dirty="0" smtClean="0">
                <a:latin typeface="+mj-lt"/>
              </a:rPr>
              <a:t> are the same.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Group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013149"/>
              </p:ext>
            </p:extLst>
          </p:nvPr>
        </p:nvGraphicFramePr>
        <p:xfrm>
          <a:off x="120929" y="3211056"/>
          <a:ext cx="9023071" cy="2421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3" imgW="6387840" imgH="1714320" progId="Equation.DSMT4">
                  <p:embed/>
                </p:oleObj>
              </mc:Choice>
              <mc:Fallback>
                <p:oleObj name="Equation" r:id="rId3" imgW="638784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929" y="3211056"/>
                        <a:ext cx="9023071" cy="2421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6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1/18/2017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723900" y="8382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P(3) 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216153"/>
              </p:ext>
            </p:extLst>
          </p:nvPr>
        </p:nvGraphicFramePr>
        <p:xfrm>
          <a:off x="5029200" y="1828800"/>
          <a:ext cx="2926404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7" name="Equation" r:id="rId4" imgW="1206360" imgH="596880" progId="Equation.DSMT4">
                  <p:embed/>
                </p:oleObj>
              </mc:Choice>
              <mc:Fallback>
                <p:oleObj name="Equation" r:id="rId4" imgW="120636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9200" y="1828800"/>
                        <a:ext cx="2926404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6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Factor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097055"/>
            <a:ext cx="5669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Multiplication table for factor group: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529664"/>
              </p:ext>
            </p:extLst>
          </p:nvPr>
        </p:nvGraphicFramePr>
        <p:xfrm>
          <a:off x="1703024" y="4558720"/>
          <a:ext cx="1617162" cy="1257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8" name="Equation" r:id="rId6" imgW="1257120" imgH="977760" progId="Equation.DSMT4">
                  <p:embed/>
                </p:oleObj>
              </mc:Choice>
              <mc:Fallback>
                <p:oleObj name="Equation" r:id="rId6" imgW="125712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03024" y="4558720"/>
                        <a:ext cx="1617162" cy="1257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1371600" y="4876800"/>
            <a:ext cx="228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133600" y="4558720"/>
            <a:ext cx="15402" cy="1257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2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13279</TotalTime>
  <Words>570</Words>
  <Application>Microsoft Office PowerPoint</Application>
  <PresentationFormat>On-screen Show (4:3)</PresentationFormat>
  <Paragraphs>118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745</cp:revision>
  <cp:lastPrinted>2017-01-18T10:02:31Z</cp:lastPrinted>
  <dcterms:created xsi:type="dcterms:W3CDTF">2012-01-10T18:32:24Z</dcterms:created>
  <dcterms:modified xsi:type="dcterms:W3CDTF">2017-01-18T10:03:00Z</dcterms:modified>
</cp:coreProperties>
</file>