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5" r:id="rId8"/>
    <p:sldId id="306" r:id="rId9"/>
    <p:sldId id="304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65" d="100"/>
          <a:sy n="65" d="100"/>
        </p:scale>
        <p:origin x="928" y="-76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88178"/>
            <a:ext cx="8001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28: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Time reversal symmetry and </a:t>
            </a: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Magnetic groups</a:t>
            </a: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Chap. 16 in DDJ</a:t>
            </a:r>
          </a:p>
          <a:p>
            <a:endParaRPr lang="en-US" sz="2800" b="1" dirty="0" smtClean="0">
              <a:solidFill>
                <a:schemeClr val="folHlink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Effects of time reversal symmetry on point groups and space groups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Effects of magnetic configurations on point groups and space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943600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Note:   These slides contain materials from an electronic version of the </a:t>
            </a:r>
            <a:r>
              <a:rPr lang="en-US" sz="1600" dirty="0" err="1" smtClean="0">
                <a:latin typeface="+mj-lt"/>
              </a:rPr>
              <a:t>Dresselhaus</a:t>
            </a:r>
            <a:r>
              <a:rPr lang="en-US" sz="1600" dirty="0" smtClean="0">
                <a:latin typeface="+mj-lt"/>
              </a:rPr>
              <a:t> textbook.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time reversal symmetry on a Bloch state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96" y="762000"/>
            <a:ext cx="3228975" cy="87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60550"/>
            <a:ext cx="78200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23" y="1905000"/>
            <a:ext cx="8949477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42" y="685800"/>
            <a:ext cx="8372829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96222"/>
            <a:ext cx="6957046" cy="53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"/>
            <a:ext cx="8350112" cy="48291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001204"/>
              </p:ext>
            </p:extLst>
          </p:nvPr>
        </p:nvGraphicFramePr>
        <p:xfrm>
          <a:off x="2057400" y="5235575"/>
          <a:ext cx="4678366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2" name="Equation" r:id="rId4" imgW="1955520" imgH="279360" progId="Equation.DSMT4">
                  <p:embed/>
                </p:oleObj>
              </mc:Choice>
              <mc:Fallback>
                <p:oleObj name="Equation" r:id="rId4" imgW="19555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5235575"/>
                        <a:ext cx="4678366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7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438275"/>
            <a:ext cx="83058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729663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031" y="425983"/>
            <a:ext cx="4833938" cy="60060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Magnetic space groups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11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672954" cy="5057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19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904363"/>
              </p:ext>
            </p:extLst>
          </p:nvPr>
        </p:nvGraphicFramePr>
        <p:xfrm>
          <a:off x="838200" y="609600"/>
          <a:ext cx="492430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5" name="Equation" r:id="rId3" imgW="3251160" imgH="977760" progId="Equation.DSMT4">
                  <p:embed/>
                </p:oleObj>
              </mc:Choice>
              <mc:Fallback>
                <p:oleObj name="Equation" r:id="rId3" imgW="325116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609600"/>
                        <a:ext cx="4924300" cy="148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029" y="2514600"/>
            <a:ext cx="26479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6" y="838200"/>
            <a:ext cx="9023155" cy="4876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24384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33525"/>
            <a:ext cx="8953500" cy="3790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Types of magnetic point groups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60958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total=122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26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reversal symmetry in physics: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</a:t>
            </a:r>
            <a:r>
              <a:rPr lang="en-US" sz="2400" i="1" dirty="0" smtClean="0">
                <a:latin typeface="+mj-lt"/>
              </a:rPr>
              <a:t>-t     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    t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077256"/>
              </p:ext>
            </p:extLst>
          </p:nvPr>
        </p:nvGraphicFramePr>
        <p:xfrm>
          <a:off x="488950" y="1828800"/>
          <a:ext cx="7585075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2" name="Equation" r:id="rId3" imgW="5371920" imgH="2006280" progId="Equation.DSMT4">
                  <p:embed/>
                </p:oleObj>
              </mc:Choice>
              <mc:Fallback>
                <p:oleObj name="Equation" r:id="rId3" imgW="537192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950" y="1828800"/>
                        <a:ext cx="7585075" cy="283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036945"/>
              </p:ext>
            </p:extLst>
          </p:nvPr>
        </p:nvGraphicFramePr>
        <p:xfrm>
          <a:off x="488950" y="4662488"/>
          <a:ext cx="5378174" cy="55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3" name="Equation" r:id="rId5" imgW="3200400" imgH="330120" progId="Equation.DSMT4">
                  <p:embed/>
                </p:oleObj>
              </mc:Choice>
              <mc:Fallback>
                <p:oleObj name="Equation" r:id="rId5" imgW="32004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4662488"/>
                        <a:ext cx="5378174" cy="554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217379"/>
            <a:ext cx="5334000" cy="10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time-reversal symmetry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1" y="770785"/>
            <a:ext cx="7539038" cy="55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188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details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For a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 not involving electron spin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495179"/>
              </p:ext>
            </p:extLst>
          </p:nvPr>
        </p:nvGraphicFramePr>
        <p:xfrm>
          <a:off x="1113274" y="838200"/>
          <a:ext cx="39565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7" name="Equation" r:id="rId3" imgW="2857320" imgH="330120" progId="Equation.DSMT4">
                  <p:embed/>
                </p:oleObj>
              </mc:Choice>
              <mc:Fallback>
                <p:oleObj name="Equation" r:id="rId3" imgW="28573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3274" y="838200"/>
                        <a:ext cx="395653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064630"/>
              </p:ext>
            </p:extLst>
          </p:nvPr>
        </p:nvGraphicFramePr>
        <p:xfrm>
          <a:off x="838200" y="1439690"/>
          <a:ext cx="549315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8" name="Equation" r:id="rId5" imgW="4254480" imgH="1002960" progId="Equation.DSMT4">
                  <p:embed/>
                </p:oleObj>
              </mc:Choice>
              <mc:Fallback>
                <p:oleObj name="Equation" r:id="rId5" imgW="42544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439690"/>
                        <a:ext cx="5493152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17790"/>
              </p:ext>
            </p:extLst>
          </p:nvPr>
        </p:nvGraphicFramePr>
        <p:xfrm>
          <a:off x="870857" y="2735090"/>
          <a:ext cx="5648483" cy="190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9" name="Equation" r:id="rId7" imgW="3873240" imgH="1307880" progId="Equation.DSMT4">
                  <p:embed/>
                </p:oleObj>
              </mc:Choice>
              <mc:Fallback>
                <p:oleObj name="Equation" r:id="rId7" imgW="387324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0857" y="2735090"/>
                        <a:ext cx="5648483" cy="190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971" y="4899315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Krammer’s</a:t>
            </a:r>
            <a:r>
              <a:rPr lang="en-US" sz="2400" dirty="0" smtClean="0">
                <a:latin typeface="+mj-lt"/>
              </a:rPr>
              <a:t> theorem:  All energy levels of a system containing an odd number of electrons must be at least doubly degenerate (unless magnetic fields remove the degeneracy.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8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time reversal symmetry on point groups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915594"/>
              </p:ext>
            </p:extLst>
          </p:nvPr>
        </p:nvGraphicFramePr>
        <p:xfrm>
          <a:off x="609600" y="1219200"/>
          <a:ext cx="8295899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9" name="Equation" r:id="rId3" imgW="6553080" imgH="1295280" progId="Equation.DSMT4">
                  <p:embed/>
                </p:oleObj>
              </mc:Choice>
              <mc:Fallback>
                <p:oleObj name="Equation" r:id="rId3" imgW="6553080" imgH="1295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219200"/>
                        <a:ext cx="8295899" cy="163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429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Wigner’s possibilities: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b="1" i="1" dirty="0" smtClean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b="1" i="1" dirty="0" smtClean="0">
                <a:latin typeface="+mj-lt"/>
              </a:rPr>
              <a:t>D*</a:t>
            </a:r>
            <a:r>
              <a:rPr lang="en-US" sz="2400" dirty="0" smtClean="0">
                <a:latin typeface="+mj-lt"/>
              </a:rPr>
              <a:t> are equivalent to the same real irreducible representation.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b="1" i="1" dirty="0" smtClean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b="1" i="1" dirty="0" smtClean="0">
                <a:latin typeface="+mj-lt"/>
              </a:rPr>
              <a:t>D* </a:t>
            </a:r>
            <a:r>
              <a:rPr lang="en-US" sz="2400" dirty="0" smtClean="0">
                <a:latin typeface="+mj-lt"/>
              </a:rPr>
              <a:t>are </a:t>
            </a:r>
            <a:r>
              <a:rPr lang="en-US" sz="2400" dirty="0" err="1" smtClean="0">
                <a:latin typeface="+mj-lt"/>
              </a:rPr>
              <a:t>inequivalent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b="1" i="1" dirty="0" smtClean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b="1" i="1" dirty="0" smtClean="0">
                <a:latin typeface="+mj-lt"/>
              </a:rPr>
              <a:t>D* </a:t>
            </a:r>
            <a:r>
              <a:rPr lang="en-US" sz="2400" dirty="0" smtClean="0">
                <a:latin typeface="+mj-lt"/>
              </a:rPr>
              <a:t>are equivalent but cannot be made real.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89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1197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8598957" cy="2976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295573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Wigner’s possibilities: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b="1" i="1" dirty="0" smtClean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b="1" i="1" dirty="0" smtClean="0">
                <a:latin typeface="+mj-lt"/>
              </a:rPr>
              <a:t>D*</a:t>
            </a:r>
            <a:r>
              <a:rPr lang="en-US" sz="2400" dirty="0" smtClean="0">
                <a:latin typeface="+mj-lt"/>
              </a:rPr>
              <a:t> are equivalent to the same real irreducible representation.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b="1" i="1" dirty="0" smtClean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b="1" i="1" dirty="0" smtClean="0">
                <a:latin typeface="+mj-lt"/>
              </a:rPr>
              <a:t>D* </a:t>
            </a:r>
            <a:r>
              <a:rPr lang="en-US" sz="2400" dirty="0" smtClean="0">
                <a:latin typeface="+mj-lt"/>
              </a:rPr>
              <a:t>are </a:t>
            </a:r>
            <a:r>
              <a:rPr lang="en-US" sz="2400" dirty="0" err="1" smtClean="0">
                <a:latin typeface="+mj-lt"/>
              </a:rPr>
              <a:t>inequivalent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b="1" i="1" dirty="0" smtClean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b="1" i="1" dirty="0" smtClean="0">
                <a:latin typeface="+mj-lt"/>
              </a:rPr>
              <a:t>D* </a:t>
            </a:r>
            <a:r>
              <a:rPr lang="en-US" sz="2400" dirty="0" smtClean="0">
                <a:latin typeface="+mj-lt"/>
              </a:rPr>
              <a:t>are equivalent but cannot be made real.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5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56081"/>
            <a:ext cx="7681913" cy="53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reversal symmetry effects on the group of the </a:t>
            </a:r>
            <a:r>
              <a:rPr lang="en-US" sz="2400" dirty="0" err="1" smtClean="0">
                <a:latin typeface="+mj-lt"/>
              </a:rPr>
              <a:t>wavevector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56484"/>
              </p:ext>
            </p:extLst>
          </p:nvPr>
        </p:nvGraphicFramePr>
        <p:xfrm>
          <a:off x="1066800" y="1447800"/>
          <a:ext cx="5671607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2" name="Equation" r:id="rId3" imgW="5257800" imgH="1714320" progId="Equation.DSMT4">
                  <p:embed/>
                </p:oleObj>
              </mc:Choice>
              <mc:Fallback>
                <p:oleObj name="Equation" r:id="rId3" imgW="525780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447800"/>
                        <a:ext cx="5671607" cy="184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581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Possibilities according to C. Herring: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50" y="4327228"/>
            <a:ext cx="4743450" cy="1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25178</TotalTime>
  <Words>423</Words>
  <Application>Microsoft Office PowerPoint</Application>
  <PresentationFormat>On-screen Show (4:3)</PresentationFormat>
  <Paragraphs>101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1406</cp:revision>
  <cp:lastPrinted>2017-03-31T14:20:07Z</cp:lastPrinted>
  <dcterms:created xsi:type="dcterms:W3CDTF">2012-01-10T18:32:24Z</dcterms:created>
  <dcterms:modified xsi:type="dcterms:W3CDTF">2017-03-31T16:19:38Z</dcterms:modified>
</cp:coreProperties>
</file>