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96" r:id="rId2"/>
    <p:sldId id="299" r:id="rId3"/>
    <p:sldId id="301" r:id="rId4"/>
    <p:sldId id="311" r:id="rId5"/>
    <p:sldId id="312" r:id="rId6"/>
    <p:sldId id="313" r:id="rId7"/>
    <p:sldId id="314" r:id="rId8"/>
    <p:sldId id="315" r:id="rId9"/>
    <p:sldId id="303" r:id="rId10"/>
    <p:sldId id="308" r:id="rId11"/>
    <p:sldId id="304" r:id="rId12"/>
    <p:sldId id="305" r:id="rId13"/>
    <p:sldId id="309" r:id="rId14"/>
    <p:sldId id="310" r:id="rId15"/>
    <p:sldId id="300" r:id="rId16"/>
    <p:sldId id="316" r:id="rId17"/>
    <p:sldId id="317" r:id="rId18"/>
    <p:sldId id="318" r:id="rId19"/>
    <p:sldId id="319" r:id="rId2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3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59" d="100"/>
          <a:sy n="59" d="100"/>
        </p:scale>
        <p:origin x="296" y="80"/>
      </p:cViewPr>
      <p:guideLst>
        <p:guide orient="horz" pos="2160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1.wmf"/><Relationship Id="rId1" Type="http://schemas.openxmlformats.org/officeDocument/2006/relationships/image" Target="../media/image2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3/27/2017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49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3/27/2017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745  Spring 2017 -- Lecture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0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6.png"/><Relationship Id="rId4" Type="http://schemas.openxmlformats.org/officeDocument/2006/relationships/image" Target="../media/image2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7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500" y="76200"/>
            <a:ext cx="8763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745 Group Theory</a:t>
            </a:r>
          </a:p>
          <a:p>
            <a:pPr algn="ctr"/>
            <a:r>
              <a:rPr lang="en-US" sz="3200" b="1" dirty="0" smtClean="0"/>
              <a:t>11-11:50 AM  MWF  Olin 102</a:t>
            </a:r>
          </a:p>
          <a:p>
            <a:pPr algn="ctr"/>
            <a:endParaRPr lang="en-US" sz="2400" b="1" dirty="0"/>
          </a:p>
          <a:p>
            <a:pPr algn="ctr"/>
            <a:r>
              <a:rPr lang="en-US" sz="3200" b="1" dirty="0" smtClean="0"/>
              <a:t>Plan for Lecture 26:</a:t>
            </a:r>
          </a:p>
          <a:p>
            <a:pPr algn="ctr"/>
            <a:endParaRPr lang="en-US" sz="2400" b="1" dirty="0" smtClean="0">
              <a:solidFill>
                <a:schemeClr val="folHlink"/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folHlink"/>
                </a:solidFill>
              </a:rPr>
              <a:t>Group theory and intrinsic spin; specifically, s=1/2</a:t>
            </a:r>
          </a:p>
          <a:p>
            <a:pPr algn="ctr"/>
            <a:endParaRPr lang="en-US" sz="2800" b="1" dirty="0">
              <a:solidFill>
                <a:schemeClr val="folHlink"/>
              </a:solidFill>
            </a:endParaRP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Dirac equation for hydrogen atom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Spin-orbit interaction*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Double groups*</a:t>
            </a:r>
          </a:p>
          <a:p>
            <a:pPr marL="514350" indent="-514350">
              <a:buAutoNum type="arabicPeriod"/>
            </a:pPr>
            <a:endParaRPr lang="en-US" sz="2800" b="1" dirty="0">
              <a:solidFill>
                <a:schemeClr val="folHlink"/>
              </a:solidFill>
            </a:endParaRPr>
          </a:p>
          <a:p>
            <a:r>
              <a:rPr lang="en-US" sz="2800" b="1" dirty="0" smtClean="0">
                <a:solidFill>
                  <a:schemeClr val="folHlink"/>
                </a:solidFill>
              </a:rPr>
              <a:t>*Chapter 14  in DDJ</a:t>
            </a:r>
          </a:p>
          <a:p>
            <a:pPr marL="1428750" lvl="2" indent="-514350">
              <a:buFont typeface="+mj-lt"/>
              <a:buAutoNum type="arabicPeriod"/>
            </a:pPr>
            <a:endParaRPr lang="en-US" sz="2800" b="1" dirty="0">
              <a:solidFill>
                <a:schemeClr val="folHlink"/>
              </a:solidFill>
            </a:endParaRPr>
          </a:p>
          <a:p>
            <a:pPr lvl="1"/>
            <a:endParaRPr lang="en-US" sz="2800" b="1" dirty="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1176254"/>
              </p:ext>
            </p:extLst>
          </p:nvPr>
        </p:nvGraphicFramePr>
        <p:xfrm>
          <a:off x="685800" y="206374"/>
          <a:ext cx="6580188" cy="6149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36" name="Equation" r:id="rId3" imgW="4051080" imgH="3784320" progId="Equation.DSMT4">
                  <p:embed/>
                </p:oleObj>
              </mc:Choice>
              <mc:Fallback>
                <p:oleObj name="Equation" r:id="rId3" imgW="4051080" imgH="3784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206374"/>
                        <a:ext cx="6580188" cy="61499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1257300" y="762000"/>
            <a:ext cx="6629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048000" y="206674"/>
            <a:ext cx="0" cy="175352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715000" y="227678"/>
            <a:ext cx="0" cy="175352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95400" y="1981200"/>
            <a:ext cx="6629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295400" y="2514600"/>
            <a:ext cx="6629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590800" y="1980278"/>
            <a:ext cx="0" cy="43760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810000" y="1981200"/>
            <a:ext cx="0" cy="43760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715000" y="1981200"/>
            <a:ext cx="0" cy="43760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456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4179442"/>
              </p:ext>
            </p:extLst>
          </p:nvPr>
        </p:nvGraphicFramePr>
        <p:xfrm>
          <a:off x="152400" y="414338"/>
          <a:ext cx="8916987" cy="311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71" name="Equation" r:id="rId3" imgW="6502320" imgH="2273040" progId="Equation.DSMT4">
                  <p:embed/>
                </p:oleObj>
              </mc:Choice>
              <mc:Fallback>
                <p:oleObj name="Equation" r:id="rId3" imgW="6502320" imgH="227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414338"/>
                        <a:ext cx="8916987" cy="3117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8370000"/>
              </p:ext>
            </p:extLst>
          </p:nvPr>
        </p:nvGraphicFramePr>
        <p:xfrm>
          <a:off x="828675" y="3751241"/>
          <a:ext cx="5657850" cy="2615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72" name="Equation" r:id="rId5" imgW="3543120" imgH="1638000" progId="Equation.DSMT4">
                  <p:embed/>
                </p:oleObj>
              </mc:Choice>
              <mc:Fallback>
                <p:oleObj name="Equation" r:id="rId5" imgW="3543120" imgH="1638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28675" y="3751241"/>
                        <a:ext cx="5657850" cy="26159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864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8316984"/>
              </p:ext>
            </p:extLst>
          </p:nvPr>
        </p:nvGraphicFramePr>
        <p:xfrm>
          <a:off x="361950" y="196952"/>
          <a:ext cx="5657850" cy="2615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07" name="Equation" r:id="rId3" imgW="3543120" imgH="1638000" progId="Equation.DSMT4">
                  <p:embed/>
                </p:oleObj>
              </mc:Choice>
              <mc:Fallback>
                <p:oleObj name="Equation" r:id="rId3" imgW="3543120" imgH="1638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1950" y="196952"/>
                        <a:ext cx="5657850" cy="26159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4450988"/>
              </p:ext>
            </p:extLst>
          </p:nvPr>
        </p:nvGraphicFramePr>
        <p:xfrm>
          <a:off x="329293" y="3124200"/>
          <a:ext cx="6579243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08" name="Equation" r:id="rId5" imgW="4559040" imgH="1002960" progId="Equation.DSMT4">
                  <p:embed/>
                </p:oleObj>
              </mc:Choice>
              <mc:Fallback>
                <p:oleObj name="Equation" r:id="rId5" imgW="4559040" imgH="1002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9293" y="3124200"/>
                        <a:ext cx="6579243" cy="144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0453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1532409"/>
              </p:ext>
            </p:extLst>
          </p:nvPr>
        </p:nvGraphicFramePr>
        <p:xfrm>
          <a:off x="478971" y="304800"/>
          <a:ext cx="8521700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82" name="Equation" r:id="rId3" imgW="6946560" imgH="927000" progId="Equation.DSMT4">
                  <p:embed/>
                </p:oleObj>
              </mc:Choice>
              <mc:Fallback>
                <p:oleObj name="Equation" r:id="rId3" imgW="6946560" imgH="927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8971" y="304800"/>
                        <a:ext cx="8521700" cy="1136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1816478"/>
              </p:ext>
            </p:extLst>
          </p:nvPr>
        </p:nvGraphicFramePr>
        <p:xfrm>
          <a:off x="990600" y="1441450"/>
          <a:ext cx="5922963" cy="490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83" name="Equation" r:id="rId5" imgW="3708360" imgH="3073320" progId="Equation.DSMT4">
                  <p:embed/>
                </p:oleObj>
              </mc:Choice>
              <mc:Fallback>
                <p:oleObj name="Equation" r:id="rId5" imgW="3708360" imgH="3073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90600" y="1441450"/>
                        <a:ext cx="5922963" cy="4908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784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7914863"/>
              </p:ext>
            </p:extLst>
          </p:nvPr>
        </p:nvGraphicFramePr>
        <p:xfrm>
          <a:off x="609599" y="228600"/>
          <a:ext cx="255323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524" name="Equation" r:id="rId3" imgW="2323800" imgH="901440" progId="Equation.DSMT4">
                  <p:embed/>
                </p:oleObj>
              </mc:Choice>
              <mc:Fallback>
                <p:oleObj name="Equation" r:id="rId3" imgW="2323800" imgH="901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599" y="228600"/>
                        <a:ext cx="2553237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8756812"/>
              </p:ext>
            </p:extLst>
          </p:nvPr>
        </p:nvGraphicFramePr>
        <p:xfrm>
          <a:off x="609599" y="1295401"/>
          <a:ext cx="4953001" cy="1907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525" name="Equation" r:id="rId5" imgW="3593880" imgH="1384200" progId="Equation.DSMT4">
                  <p:embed/>
                </p:oleObj>
              </mc:Choice>
              <mc:Fallback>
                <p:oleObj name="Equation" r:id="rId5" imgW="3593880" imgH="1384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9599" y="1295401"/>
                        <a:ext cx="4953001" cy="19075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9559464"/>
              </p:ext>
            </p:extLst>
          </p:nvPr>
        </p:nvGraphicFramePr>
        <p:xfrm>
          <a:off x="685800" y="3428999"/>
          <a:ext cx="3962400" cy="31614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526" name="Equation" r:id="rId7" imgW="3581280" imgH="2857320" progId="Equation.DSMT4">
                  <p:embed/>
                </p:oleObj>
              </mc:Choice>
              <mc:Fallback>
                <p:oleObj name="Equation" r:id="rId7" imgW="3581280" imgH="2857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85800" y="3428999"/>
                        <a:ext cx="3962400" cy="31614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23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697878"/>
              </p:ext>
            </p:extLst>
          </p:nvPr>
        </p:nvGraphicFramePr>
        <p:xfrm>
          <a:off x="152400" y="28575"/>
          <a:ext cx="7418388" cy="188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70" name="Equation" r:id="rId3" imgW="5206680" imgH="1320480" progId="Equation.DSMT4">
                  <p:embed/>
                </p:oleObj>
              </mc:Choice>
              <mc:Fallback>
                <p:oleObj name="Equation" r:id="rId3" imgW="5206680" imgH="1320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28575"/>
                        <a:ext cx="7418388" cy="1882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7255283"/>
              </p:ext>
            </p:extLst>
          </p:nvPr>
        </p:nvGraphicFramePr>
        <p:xfrm>
          <a:off x="152400" y="2171700"/>
          <a:ext cx="4953001" cy="1907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71" name="Equation" r:id="rId5" imgW="3593880" imgH="1384200" progId="Equation.DSMT4">
                  <p:embed/>
                </p:oleObj>
              </mc:Choice>
              <mc:Fallback>
                <p:oleObj name="Equation" r:id="rId5" imgW="3593880" imgH="1384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400" y="2171700"/>
                        <a:ext cx="4953001" cy="19075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9958076"/>
              </p:ext>
            </p:extLst>
          </p:nvPr>
        </p:nvGraphicFramePr>
        <p:xfrm>
          <a:off x="457200" y="4495800"/>
          <a:ext cx="7633982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72" name="Equation" r:id="rId7" imgW="6603840" imgH="1384200" progId="Equation.DSMT4">
                  <p:embed/>
                </p:oleObj>
              </mc:Choice>
              <mc:Fallback>
                <p:oleObj name="Equation" r:id="rId7" imgW="6603840" imgH="1384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7200" y="4495800"/>
                        <a:ext cx="7633982" cy="160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352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Evaluating the coefficients of the polynomial of order </a:t>
            </a:r>
            <a:r>
              <a:rPr lang="en-US" sz="2400" i="1" dirty="0" smtClean="0">
                <a:latin typeface="+mj-lt"/>
              </a:rPr>
              <a:t>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6197831"/>
              </p:ext>
            </p:extLst>
          </p:nvPr>
        </p:nvGraphicFramePr>
        <p:xfrm>
          <a:off x="1371837" y="990600"/>
          <a:ext cx="4647963" cy="191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14" name="Equation" r:id="rId3" imgW="3733560" imgH="1536480" progId="Equation.DSMT4">
                  <p:embed/>
                </p:oleObj>
              </mc:Choice>
              <mc:Fallback>
                <p:oleObj name="Equation" r:id="rId3" imgW="3733560" imgH="1536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1837" y="990600"/>
                        <a:ext cx="4647963" cy="1912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2903537"/>
            <a:ext cx="3581400" cy="3581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09800" y="2773434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+mj-lt"/>
              </a:rPr>
              <a:t>Z</a:t>
            </a:r>
            <a:r>
              <a:rPr lang="en-US" sz="2400" i="1" dirty="0" err="1" smtClean="0">
                <a:latin typeface="Symbol" panose="05050102010706020507" pitchFamily="18" charset="2"/>
              </a:rPr>
              <a:t>a</a:t>
            </a:r>
            <a:endParaRPr lang="en-US" sz="2400" i="1" dirty="0" smtClean="0">
              <a:latin typeface="Symbol" panose="05050102010706020507" pitchFamily="18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4816474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anose="05050102010706020507" pitchFamily="18" charset="2"/>
              </a:rPr>
              <a:t>k</a:t>
            </a:r>
            <a:r>
              <a:rPr lang="en-US" sz="2400" dirty="0" smtClean="0">
                <a:latin typeface="+mj-lt"/>
              </a:rPr>
              <a:t>=1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68504" y="5658147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n=1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20904" y="3733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n=5</a:t>
            </a:r>
          </a:p>
        </p:txBody>
      </p:sp>
    </p:spTree>
    <p:extLst>
      <p:ext uri="{BB962C8B-B14F-4D97-AF65-F5344CB8AC3E}">
        <p14:creationId xmlns:p14="http://schemas.microsoft.com/office/powerpoint/2010/main" val="100831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5109049"/>
              </p:ext>
            </p:extLst>
          </p:nvPr>
        </p:nvGraphicFramePr>
        <p:xfrm>
          <a:off x="685800" y="471488"/>
          <a:ext cx="7256463" cy="281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40" name="Equation" r:id="rId3" imgW="5829120" imgH="2260440" progId="Equation.DSMT4">
                  <p:embed/>
                </p:oleObj>
              </mc:Choice>
              <mc:Fallback>
                <p:oleObj name="Equation" r:id="rId3" imgW="5829120" imgH="226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471488"/>
                        <a:ext cx="7256463" cy="2813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38100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 that for a given principal quantum number </a:t>
            </a:r>
            <a:r>
              <a:rPr lang="en-US" sz="2400" i="1" dirty="0" smtClean="0">
                <a:latin typeface="+mj-lt"/>
              </a:rPr>
              <a:t>n,  </a:t>
            </a:r>
            <a:r>
              <a:rPr lang="en-US" sz="2400" dirty="0" smtClean="0">
                <a:latin typeface="+mj-lt"/>
              </a:rPr>
              <a:t>the energies for +</a:t>
            </a:r>
            <a:r>
              <a:rPr lang="en-US" sz="2400" dirty="0" smtClean="0">
                <a:latin typeface="Symbol" panose="05050102010706020507" pitchFamily="18" charset="2"/>
              </a:rPr>
              <a:t>k</a:t>
            </a:r>
            <a:r>
              <a:rPr lang="en-US" sz="2400" dirty="0" smtClean="0">
                <a:latin typeface="+mj-lt"/>
              </a:rPr>
              <a:t> and –</a:t>
            </a:r>
            <a:r>
              <a:rPr lang="en-US" sz="2400" dirty="0" smtClean="0">
                <a:latin typeface="Symbol" panose="05050102010706020507" pitchFamily="18" charset="2"/>
              </a:rPr>
              <a:t>k</a:t>
            </a:r>
            <a:r>
              <a:rPr lang="en-US" sz="2400" dirty="0" smtClean="0">
                <a:latin typeface="+mj-lt"/>
              </a:rPr>
              <a:t> are degenerate.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49530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</a:t>
            </a:r>
            <a:r>
              <a:rPr lang="en-US" sz="2400" i="1" dirty="0" smtClean="0">
                <a:latin typeface="+mj-lt"/>
              </a:rPr>
              <a:t>n=1, </a:t>
            </a:r>
            <a:r>
              <a:rPr lang="en-US" sz="2400" i="1" dirty="0" smtClean="0">
                <a:latin typeface="Symbol" panose="05050102010706020507" pitchFamily="18" charset="2"/>
              </a:rPr>
              <a:t>k</a:t>
            </a:r>
            <a:r>
              <a:rPr lang="en-US" sz="2400" i="1" dirty="0" smtClean="0">
                <a:latin typeface="+mj-lt"/>
              </a:rPr>
              <a:t>=-1: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4758579"/>
              </p:ext>
            </p:extLst>
          </p:nvPr>
        </p:nvGraphicFramePr>
        <p:xfrm>
          <a:off x="3327400" y="4684415"/>
          <a:ext cx="4292600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41" name="Equation" r:id="rId5" imgW="4292280" imgH="1460160" progId="Equation.DSMT4">
                  <p:embed/>
                </p:oleObj>
              </mc:Choice>
              <mc:Fallback>
                <p:oleObj name="Equation" r:id="rId5" imgW="4292280" imgH="1460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27400" y="4684415"/>
                        <a:ext cx="4292600" cy="146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191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407838" y="1164091"/>
            <a:ext cx="8202762" cy="535305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2286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+mj-lt"/>
              </a:rPr>
              <a:t>Paul Strange, </a:t>
            </a:r>
            <a:r>
              <a:rPr lang="en-US" sz="2400" dirty="0" smtClean="0">
                <a:latin typeface="+mj-lt"/>
              </a:rPr>
              <a:t>“Relativistic Quantum Mechanics”, Cambridge U. Press (1998), pg. 241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1292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Summary of results for solution of Dirac equation for H-like ion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34482"/>
              </p:ext>
            </p:extLst>
          </p:nvPr>
        </p:nvGraphicFramePr>
        <p:xfrm>
          <a:off x="1333500" y="1640028"/>
          <a:ext cx="4648200" cy="283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55" name="Equation" r:id="rId3" imgW="3733560" imgH="2273040" progId="Equation.DSMT4">
                  <p:embed/>
                </p:oleObj>
              </mc:Choice>
              <mc:Fallback>
                <p:oleObj name="Equation" r:id="rId3" imgW="3733560" imgH="227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3500" y="1640028"/>
                        <a:ext cx="4648200" cy="2830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0451127"/>
              </p:ext>
            </p:extLst>
          </p:nvPr>
        </p:nvGraphicFramePr>
        <p:xfrm>
          <a:off x="1409699" y="4876800"/>
          <a:ext cx="3772437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56" name="Equation" r:id="rId5" imgW="2819160" imgH="901440" progId="Equation.DSMT4">
                  <p:embed/>
                </p:oleObj>
              </mc:Choice>
              <mc:Fallback>
                <p:oleObj name="Equation" r:id="rId5" imgW="2819160" imgH="901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09699" y="4876800"/>
                        <a:ext cx="3772437" cy="1206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407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85800"/>
            <a:ext cx="8845803" cy="472985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6200" y="1752600"/>
            <a:ext cx="8610600" cy="2286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18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161871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Four-component Dirac Hamiltonian for an electron in a spherically symmetric scalar potential   </a:t>
            </a:r>
            <a:r>
              <a:rPr lang="en-US" sz="2400" i="1" dirty="0" smtClean="0">
                <a:latin typeface="+mj-lt"/>
              </a:rPr>
              <a:t>V(r):</a:t>
            </a:r>
          </a:p>
          <a:p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754045"/>
              </p:ext>
            </p:extLst>
          </p:nvPr>
        </p:nvGraphicFramePr>
        <p:xfrm>
          <a:off x="694601" y="2362200"/>
          <a:ext cx="4859197" cy="120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309" name="Equation" r:id="rId3" imgW="3543120" imgH="876240" progId="Equation.DSMT4">
                  <p:embed/>
                </p:oleObj>
              </mc:Choice>
              <mc:Fallback>
                <p:oleObj name="Equation" r:id="rId3" imgW="3543120" imgH="876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94601" y="2362200"/>
                        <a:ext cx="4859197" cy="1201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2354693"/>
              </p:ext>
            </p:extLst>
          </p:nvPr>
        </p:nvGraphicFramePr>
        <p:xfrm>
          <a:off x="457200" y="3897492"/>
          <a:ext cx="8353425" cy="139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310" name="Equation" r:id="rId5" imgW="6032160" imgH="1002960" progId="Equation.DSMT4">
                  <p:embed/>
                </p:oleObj>
              </mc:Choice>
              <mc:Fallback>
                <p:oleObj name="Equation" r:id="rId5" imgW="6032160" imgH="1002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200" y="3897492"/>
                        <a:ext cx="8353425" cy="1390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143000" y="146208"/>
            <a:ext cx="77615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Dirac equation for  describing the quantum mechanics of an electron</a:t>
            </a:r>
          </a:p>
        </p:txBody>
      </p:sp>
    </p:spTree>
    <p:extLst>
      <p:ext uri="{BB962C8B-B14F-4D97-AF65-F5344CB8AC3E}">
        <p14:creationId xmlns:p14="http://schemas.microsoft.com/office/powerpoint/2010/main" val="173743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3810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Other useful four-component matrices: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7670601"/>
              </p:ext>
            </p:extLst>
          </p:nvPr>
        </p:nvGraphicFramePr>
        <p:xfrm>
          <a:off x="848519" y="1066800"/>
          <a:ext cx="4551362" cy="220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20" name="Equation" r:id="rId3" imgW="2908080" imgH="1409400" progId="Equation.DSMT4">
                  <p:embed/>
                </p:oleObj>
              </mc:Choice>
              <mc:Fallback>
                <p:oleObj name="Equation" r:id="rId3" imgW="2908080" imgH="1409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48519" y="1066800"/>
                        <a:ext cx="4551362" cy="2205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1000" y="35814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The following commutation relations can be shown: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1927181"/>
              </p:ext>
            </p:extLst>
          </p:nvPr>
        </p:nvGraphicFramePr>
        <p:xfrm>
          <a:off x="376238" y="4191000"/>
          <a:ext cx="8391525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21" name="Equation" r:id="rId5" imgW="5702040" imgH="393480" progId="Equation.DSMT4">
                  <p:embed/>
                </p:oleObj>
              </mc:Choice>
              <mc:Fallback>
                <p:oleObj name="Equation" r:id="rId5" imgW="5702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6238" y="4191000"/>
                        <a:ext cx="8391525" cy="579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04800" y="4835979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 principle, it is possible to have </a:t>
            </a:r>
            <a:r>
              <a:rPr lang="en-US" sz="2400" dirty="0" err="1" smtClean="0">
                <a:latin typeface="+mj-lt"/>
              </a:rPr>
              <a:t>eigenstates</a:t>
            </a:r>
            <a:r>
              <a:rPr lang="en-US" sz="2400" dirty="0" smtClean="0">
                <a:latin typeface="+mj-lt"/>
              </a:rPr>
              <a:t> that are simultaneously diagonal in </a:t>
            </a:r>
            <a:r>
              <a:rPr lang="en-US" sz="2400" i="1" dirty="0" smtClean="0">
                <a:latin typeface="+mj-lt"/>
              </a:rPr>
              <a:t>H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i="1" dirty="0" smtClean="0">
                <a:latin typeface="+mj-lt"/>
              </a:rPr>
              <a:t>K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i="1" dirty="0" smtClean="0">
                <a:latin typeface="+mj-lt"/>
              </a:rPr>
              <a:t>J</a:t>
            </a:r>
            <a:r>
              <a:rPr lang="en-US" sz="2400" i="1" baseline="30000" dirty="0" smtClean="0">
                <a:latin typeface="+mj-lt"/>
              </a:rPr>
              <a:t>2</a:t>
            </a:r>
            <a:r>
              <a:rPr lang="en-US" sz="2400" dirty="0" smtClean="0">
                <a:latin typeface="+mj-lt"/>
              </a:rPr>
              <a:t>, and </a:t>
            </a:r>
            <a:r>
              <a:rPr lang="en-US" sz="2400" i="1" dirty="0" err="1" smtClean="0">
                <a:latin typeface="+mj-lt"/>
              </a:rPr>
              <a:t>J</a:t>
            </a:r>
            <a:r>
              <a:rPr lang="en-US" sz="2400" i="1" baseline="-25000" dirty="0" err="1" smtClean="0">
                <a:latin typeface="+mj-lt"/>
              </a:rPr>
              <a:t>z</a:t>
            </a:r>
            <a:r>
              <a:rPr lang="en-US" sz="2400" dirty="0" smtClean="0">
                <a:latin typeface="+mj-lt"/>
              </a:rPr>
              <a:t>, but </a:t>
            </a:r>
            <a:r>
              <a:rPr lang="en-US" sz="2400" i="1" dirty="0" smtClean="0">
                <a:latin typeface="+mj-lt"/>
              </a:rPr>
              <a:t>K</a:t>
            </a:r>
            <a:r>
              <a:rPr lang="en-US" sz="2400" dirty="0" smtClean="0">
                <a:latin typeface="+mj-lt"/>
              </a:rPr>
              <a:t> and </a:t>
            </a:r>
            <a:r>
              <a:rPr lang="en-US" sz="2400" i="1" dirty="0" smtClean="0">
                <a:latin typeface="+mj-lt"/>
              </a:rPr>
              <a:t>J</a:t>
            </a:r>
            <a:r>
              <a:rPr lang="en-US" sz="2400" i="1" baseline="30000" dirty="0" smtClean="0">
                <a:latin typeface="+mj-lt"/>
              </a:rPr>
              <a:t>2</a:t>
            </a:r>
            <a:r>
              <a:rPr lang="en-US" sz="2400" dirty="0" smtClean="0">
                <a:latin typeface="+mj-lt"/>
              </a:rPr>
              <a:t> are closely related.</a:t>
            </a:r>
          </a:p>
        </p:txBody>
      </p:sp>
    </p:spTree>
    <p:extLst>
      <p:ext uri="{BB962C8B-B14F-4D97-AF65-F5344CB8AC3E}">
        <p14:creationId xmlns:p14="http://schemas.microsoft.com/office/powerpoint/2010/main" val="332020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2966466"/>
              </p:ext>
            </p:extLst>
          </p:nvPr>
        </p:nvGraphicFramePr>
        <p:xfrm>
          <a:off x="372553" y="111466"/>
          <a:ext cx="8398893" cy="2738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39" name="Equation" r:id="rId3" imgW="6972120" imgH="2273040" progId="Equation.DSMT4">
                  <p:embed/>
                </p:oleObj>
              </mc:Choice>
              <mc:Fallback>
                <p:oleObj name="Equation" r:id="rId3" imgW="6972120" imgH="227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2553" y="111466"/>
                        <a:ext cx="8398893" cy="2738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6000368"/>
              </p:ext>
            </p:extLst>
          </p:nvPr>
        </p:nvGraphicFramePr>
        <p:xfrm>
          <a:off x="533399" y="3162300"/>
          <a:ext cx="5542643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40" name="Equation" r:id="rId5" imgW="2984400" imgH="266400" progId="Equation.DSMT4">
                  <p:embed/>
                </p:oleObj>
              </mc:Choice>
              <mc:Fallback>
                <p:oleObj name="Equation" r:id="rId5" imgW="29844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3399" y="3162300"/>
                        <a:ext cx="5542643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8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3714638"/>
              </p:ext>
            </p:extLst>
          </p:nvPr>
        </p:nvGraphicFramePr>
        <p:xfrm>
          <a:off x="228600" y="32657"/>
          <a:ext cx="7940161" cy="494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60" name="Equation" r:id="rId3" imgW="5626080" imgH="3504960" progId="Equation.DSMT4">
                  <p:embed/>
                </p:oleObj>
              </mc:Choice>
              <mc:Fallback>
                <p:oleObj name="Equation" r:id="rId3" imgW="5626080" imgH="3504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32657"/>
                        <a:ext cx="7940161" cy="4945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8666643"/>
              </p:ext>
            </p:extLst>
          </p:nvPr>
        </p:nvGraphicFramePr>
        <p:xfrm>
          <a:off x="0" y="4903788"/>
          <a:ext cx="8797925" cy="1452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61" name="Equation" r:id="rId5" imgW="7302240" imgH="1206360" progId="Equation.DSMT4">
                  <p:embed/>
                </p:oleObj>
              </mc:Choice>
              <mc:Fallback>
                <p:oleObj name="Equation" r:id="rId5" imgW="7302240" imgH="1206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0" y="4903788"/>
                        <a:ext cx="8797925" cy="1452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528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8034424"/>
              </p:ext>
            </p:extLst>
          </p:nvPr>
        </p:nvGraphicFramePr>
        <p:xfrm>
          <a:off x="1600200" y="304800"/>
          <a:ext cx="6094413" cy="503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68" name="Equation" r:id="rId3" imgW="4317840" imgH="3568680" progId="Equation.DSMT4">
                  <p:embed/>
                </p:oleObj>
              </mc:Choice>
              <mc:Fallback>
                <p:oleObj name="Equation" r:id="rId3" imgW="4317840" imgH="3568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00200" y="304800"/>
                        <a:ext cx="6094413" cy="5033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427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1806478"/>
              </p:ext>
            </p:extLst>
          </p:nvPr>
        </p:nvGraphicFramePr>
        <p:xfrm>
          <a:off x="1905000" y="457200"/>
          <a:ext cx="4840287" cy="385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90" name="Equation" r:id="rId3" imgW="3429000" imgH="2730240" progId="Equation.DSMT4">
                  <p:embed/>
                </p:oleObj>
              </mc:Choice>
              <mc:Fallback>
                <p:oleObj name="Equation" r:id="rId3" imgW="3429000" imgH="273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5000" y="457200"/>
                        <a:ext cx="4840287" cy="3851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897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048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Eigenfunctions</a:t>
            </a:r>
            <a:r>
              <a:rPr lang="en-US" sz="2400" dirty="0" smtClean="0">
                <a:latin typeface="+mj-lt"/>
              </a:rPr>
              <a:t> of Dirac Hamiltonian for spherical potential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7952875"/>
              </p:ext>
            </p:extLst>
          </p:nvPr>
        </p:nvGraphicFramePr>
        <p:xfrm>
          <a:off x="304800" y="1371600"/>
          <a:ext cx="8655051" cy="120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50" name="Equation" r:id="rId3" imgW="6311880" imgH="876240" progId="Equation.DSMT4">
                  <p:embed/>
                </p:oleObj>
              </mc:Choice>
              <mc:Fallback>
                <p:oleObj name="Equation" r:id="rId3" imgW="6311880" imgH="876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1371600"/>
                        <a:ext cx="8655051" cy="1201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3145204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Relationships between eigenvalues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427821"/>
              </p:ext>
            </p:extLst>
          </p:nvPr>
        </p:nvGraphicFramePr>
        <p:xfrm>
          <a:off x="1219200" y="3926908"/>
          <a:ext cx="6579440" cy="1711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51" name="Equation" r:id="rId5" imgW="4051080" imgH="1054080" progId="Equation.DSMT4">
                  <p:embed/>
                </p:oleObj>
              </mc:Choice>
              <mc:Fallback>
                <p:oleObj name="Equation" r:id="rId5" imgW="4051080" imgH="1054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19200" y="3926908"/>
                        <a:ext cx="6579440" cy="17118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1219200" y="4495800"/>
            <a:ext cx="6629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581400" y="3885278"/>
            <a:ext cx="0" cy="175352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248400" y="3810000"/>
            <a:ext cx="0" cy="175352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848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23888</TotalTime>
  <Words>360</Words>
  <Application>Microsoft Office PowerPoint</Application>
  <PresentationFormat>On-screen Show (4:3)</PresentationFormat>
  <Paragraphs>87</Paragraphs>
  <Slides>19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Symbol</vt:lpstr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1348</cp:revision>
  <cp:lastPrinted>2017-03-27T14:49:52Z</cp:lastPrinted>
  <dcterms:created xsi:type="dcterms:W3CDTF">2012-01-10T18:32:24Z</dcterms:created>
  <dcterms:modified xsi:type="dcterms:W3CDTF">2017-03-27T15:58:14Z</dcterms:modified>
</cp:coreProperties>
</file>