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6" r:id="rId2"/>
    <p:sldId id="299" r:id="rId3"/>
    <p:sldId id="301" r:id="rId4"/>
    <p:sldId id="302" r:id="rId5"/>
    <p:sldId id="303" r:id="rId6"/>
    <p:sldId id="304" r:id="rId7"/>
    <p:sldId id="305" r:id="rId8"/>
    <p:sldId id="307" r:id="rId9"/>
    <p:sldId id="306" r:id="rId10"/>
    <p:sldId id="300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59" d="100"/>
          <a:sy n="59" d="100"/>
        </p:scale>
        <p:origin x="1108" y="56"/>
      </p:cViewPr>
      <p:guideLst>
        <p:guide orient="horz" pos="2160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4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2/27/2017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745  Spring 2017 -- Lecture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Diamond_cubi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76200"/>
            <a:ext cx="8763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745 Group Theory</a:t>
            </a:r>
          </a:p>
          <a:p>
            <a:pPr algn="ctr"/>
            <a:r>
              <a:rPr lang="en-US" sz="3200" b="1" dirty="0" smtClean="0"/>
              <a:t>11-11:50 AM  MWF  Olin 102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 smtClean="0"/>
              <a:t>Plan for Lecture 20:</a:t>
            </a:r>
          </a:p>
          <a:p>
            <a:pPr algn="ctr"/>
            <a:endParaRPr lang="en-US" sz="2400" b="1" dirty="0" smtClean="0">
              <a:solidFill>
                <a:schemeClr val="folHlink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folHlink"/>
                </a:solidFill>
              </a:rPr>
              <a:t>Space group properties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folHlink"/>
                </a:solidFill>
              </a:rPr>
              <a:t>Chapter 10 in DDJ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Non-</a:t>
            </a:r>
            <a:r>
              <a:rPr lang="en-US" sz="2800" b="1" dirty="0" err="1" smtClean="0">
                <a:solidFill>
                  <a:schemeClr val="folHlink"/>
                </a:solidFill>
              </a:rPr>
              <a:t>symmorphic</a:t>
            </a:r>
            <a:r>
              <a:rPr lang="en-US" sz="2800" b="1" dirty="0" smtClean="0">
                <a:solidFill>
                  <a:schemeClr val="folHlink"/>
                </a:solidFill>
              </a:rPr>
              <a:t> space groups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Example -- diamond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62" y="1425274"/>
            <a:ext cx="4216705" cy="510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9908"/>
          <a:stretch/>
        </p:blipFill>
        <p:spPr>
          <a:xfrm>
            <a:off x="4876800" y="2362200"/>
            <a:ext cx="2952750" cy="2624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83795"/>
            <a:ext cx="6781800" cy="14116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0" y="1447928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PRL </a:t>
            </a:r>
            <a:r>
              <a:rPr lang="en-US" sz="2400" b="1" dirty="0" smtClean="0">
                <a:latin typeface="+mj-lt"/>
              </a:rPr>
              <a:t>16</a:t>
            </a:r>
            <a:r>
              <a:rPr lang="en-US" sz="2400" dirty="0" smtClean="0">
                <a:latin typeface="+mj-lt"/>
              </a:rPr>
              <a:t>, 354 (1966)</a:t>
            </a:r>
          </a:p>
        </p:txBody>
      </p:sp>
    </p:spTree>
    <p:extLst>
      <p:ext uri="{BB962C8B-B14F-4D97-AF65-F5344CB8AC3E}">
        <p14:creationId xmlns:p14="http://schemas.microsoft.com/office/powerpoint/2010/main" val="81520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02" y="723900"/>
            <a:ext cx="8754596" cy="4762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6700" y="2362200"/>
            <a:ext cx="86106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844424"/>
              </p:ext>
            </p:extLst>
          </p:nvPr>
        </p:nvGraphicFramePr>
        <p:xfrm>
          <a:off x="990600" y="685800"/>
          <a:ext cx="282098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8" name="Equation" r:id="rId3" imgW="1143000" imgH="393480" progId="Equation.DSMT4">
                  <p:embed/>
                </p:oleObj>
              </mc:Choice>
              <mc:Fallback>
                <p:oleObj name="Equation" r:id="rId3" imgW="1143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2820987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1524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Space group</a:t>
            </a:r>
          </a:p>
        </p:txBody>
      </p:sp>
      <p:sp>
        <p:nvSpPr>
          <p:cNvPr id="7" name="Up Arrow 6"/>
          <p:cNvSpPr/>
          <p:nvPr/>
        </p:nvSpPr>
        <p:spPr>
          <a:xfrm rot="2278642">
            <a:off x="887221" y="1309985"/>
            <a:ext cx="5334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2209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Point operation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11211" y="1890852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Lattice translation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8325" y="313673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Non-lattice translation</a:t>
            </a:r>
          </a:p>
        </p:txBody>
      </p:sp>
      <p:sp>
        <p:nvSpPr>
          <p:cNvPr id="11" name="Up Arrow 10"/>
          <p:cNvSpPr/>
          <p:nvPr/>
        </p:nvSpPr>
        <p:spPr>
          <a:xfrm rot="13501570">
            <a:off x="2209341" y="608958"/>
            <a:ext cx="533400" cy="4378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3086100" y="1413732"/>
            <a:ext cx="5334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545601"/>
              </p:ext>
            </p:extLst>
          </p:nvPr>
        </p:nvGraphicFramePr>
        <p:xfrm>
          <a:off x="820738" y="3581400"/>
          <a:ext cx="6957609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9" name="Equation" r:id="rId5" imgW="3111480" imgH="647640" progId="Equation.DSMT4">
                  <p:embed/>
                </p:oleObj>
              </mc:Choice>
              <mc:Fallback>
                <p:oleObj name="Equation" r:id="rId5" imgW="311148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0738" y="3581400"/>
                        <a:ext cx="6957609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09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Effects of group operations on Bloch basis functions (</a:t>
            </a:r>
            <a:r>
              <a:rPr lang="en-US" sz="2400" dirty="0" err="1" smtClean="0">
                <a:latin typeface="+mj-lt"/>
              </a:rPr>
              <a:t>symmorphic</a:t>
            </a:r>
            <a:r>
              <a:rPr lang="en-US" sz="2400" dirty="0" smtClean="0">
                <a:latin typeface="+mj-lt"/>
              </a:rPr>
              <a:t> case)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506018"/>
              </p:ext>
            </p:extLst>
          </p:nvPr>
        </p:nvGraphicFramePr>
        <p:xfrm>
          <a:off x="293914" y="1600200"/>
          <a:ext cx="8783638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4" name="Equation" r:id="rId3" imgW="4724280" imgH="749160" progId="Equation.DSMT4">
                  <p:embed/>
                </p:oleObj>
              </mc:Choice>
              <mc:Fallback>
                <p:oleObj name="Equation" r:id="rId3" imgW="472428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914" y="1600200"/>
                        <a:ext cx="8783638" cy="1395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 rot="2220352">
            <a:off x="2422783" y="2502681"/>
            <a:ext cx="9906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9841355">
            <a:off x="4507468" y="2516379"/>
            <a:ext cx="990600" cy="1143000"/>
          </a:xfrm>
          <a:prstGeom prst="down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164974"/>
              </p:ext>
            </p:extLst>
          </p:nvPr>
        </p:nvGraphicFramePr>
        <p:xfrm>
          <a:off x="125753" y="3715088"/>
          <a:ext cx="4105624" cy="1735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5" name="Equation" r:id="rId5" imgW="3340080" imgH="1409400" progId="Equation.DSMT4">
                  <p:embed/>
                </p:oleObj>
              </mc:Choice>
              <mc:Fallback>
                <p:oleObj name="Equation" r:id="rId5" imgW="3340080" imgH="140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753" y="3715088"/>
                        <a:ext cx="4105624" cy="1735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210909"/>
              </p:ext>
            </p:extLst>
          </p:nvPr>
        </p:nvGraphicFramePr>
        <p:xfrm>
          <a:off x="5414963" y="3914775"/>
          <a:ext cx="2873375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6" name="Equation" r:id="rId7" imgW="2336760" imgH="990360" progId="Equation.DSMT4">
                  <p:embed/>
                </p:oleObj>
              </mc:Choice>
              <mc:Fallback>
                <p:oleObj name="Equation" r:id="rId7" imgW="233676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14963" y="3914775"/>
                        <a:ext cx="2873375" cy="1220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21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Non-</a:t>
            </a:r>
            <a:r>
              <a:rPr lang="en-US" sz="2400" dirty="0" err="1" smtClean="0">
                <a:latin typeface="+mj-lt"/>
              </a:rPr>
              <a:t>symmorphic</a:t>
            </a:r>
            <a:r>
              <a:rPr lang="en-US" sz="2400" dirty="0" smtClean="0">
                <a:latin typeface="+mj-lt"/>
              </a:rPr>
              <a:t> space group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Example -- diamond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1472357"/>
            <a:ext cx="4629150" cy="4555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5545768"/>
            <a:ext cx="673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4"/>
              </a:rPr>
              <a:t>https://en.wikipedia.org/wiki/Diamond_cubic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043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Space group symmetry of diamond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633043"/>
              </p:ext>
            </p:extLst>
          </p:nvPr>
        </p:nvGraphicFramePr>
        <p:xfrm>
          <a:off x="914400" y="1411288"/>
          <a:ext cx="5803900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6" name="Equation" r:id="rId3" imgW="4012920" imgH="1409400" progId="Equation.DSMT4">
                  <p:embed/>
                </p:oleObj>
              </mc:Choice>
              <mc:Fallback>
                <p:oleObj name="Equation" r:id="rId3" imgW="4012920" imgH="140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411288"/>
                        <a:ext cx="5803900" cy="203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599205"/>
              </p:ext>
            </p:extLst>
          </p:nvPr>
        </p:nvGraphicFramePr>
        <p:xfrm>
          <a:off x="1102003" y="3657600"/>
          <a:ext cx="4044393" cy="254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7" name="Equation" r:id="rId5" imgW="3009600" imgH="1892160" progId="Equation.DSMT4">
                  <p:embed/>
                </p:oleObj>
              </mc:Choice>
              <mc:Fallback>
                <p:oleObj name="Equation" r:id="rId5" imgW="3009600" imgH="1892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2003" y="3657600"/>
                        <a:ext cx="4044393" cy="254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43600" y="45720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Maps to O</a:t>
            </a:r>
            <a:r>
              <a:rPr lang="en-US" sz="2400" baseline="-25000" dirty="0" smtClean="0">
                <a:latin typeface="+mj-lt"/>
                <a:sym typeface="Wingdings" panose="05000000000000000000" pitchFamily="2" charset="2"/>
              </a:rPr>
              <a:t>h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point symmetry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17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03" y="752893"/>
            <a:ext cx="8627052" cy="548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0" y="8382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8288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7403" y="228600"/>
            <a:ext cx="8210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From BSW paper Phys. Rev. </a:t>
            </a:r>
            <a:r>
              <a:rPr lang="en-US" sz="2400" b="1" dirty="0" smtClean="0">
                <a:latin typeface="+mj-lt"/>
              </a:rPr>
              <a:t>50</a:t>
            </a:r>
            <a:r>
              <a:rPr lang="en-US" sz="2400" dirty="0" smtClean="0">
                <a:latin typeface="+mj-lt"/>
              </a:rPr>
              <a:t>, 58 (1936)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7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Effects of group operations on Bloch basis functions </a:t>
            </a:r>
            <a:r>
              <a:rPr lang="en-US" sz="2400" dirty="0" smtClean="0">
                <a:latin typeface="+mj-lt"/>
              </a:rPr>
              <a:t>(general </a:t>
            </a:r>
            <a:r>
              <a:rPr lang="en-US" sz="2400" dirty="0" smtClean="0">
                <a:latin typeface="+mj-lt"/>
              </a:rPr>
              <a:t>case</a:t>
            </a:r>
            <a:r>
              <a:rPr lang="en-US" sz="2400" dirty="0" smtClean="0">
                <a:latin typeface="+mj-lt"/>
              </a:rPr>
              <a:t>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963580"/>
              </p:ext>
            </p:extLst>
          </p:nvPr>
        </p:nvGraphicFramePr>
        <p:xfrm>
          <a:off x="0" y="1440572"/>
          <a:ext cx="9098003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1" name="Equation" r:id="rId3" imgW="5930640" imgH="774360" progId="Equation.DSMT4">
                  <p:embed/>
                </p:oleObj>
              </mc:Choice>
              <mc:Fallback>
                <p:oleObj name="Equation" r:id="rId3" imgW="593064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40572"/>
                        <a:ext cx="9098003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 rot="2220352">
            <a:off x="2422783" y="2502681"/>
            <a:ext cx="9906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9841355">
            <a:off x="4507468" y="2516379"/>
            <a:ext cx="990600" cy="1143000"/>
          </a:xfrm>
          <a:prstGeom prst="down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164974"/>
              </p:ext>
            </p:extLst>
          </p:nvPr>
        </p:nvGraphicFramePr>
        <p:xfrm>
          <a:off x="125753" y="3715088"/>
          <a:ext cx="4105624" cy="1735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2" name="Equation" r:id="rId5" imgW="3340080" imgH="1409400" progId="Equation.DSMT4">
                  <p:embed/>
                </p:oleObj>
              </mc:Choice>
              <mc:Fallback>
                <p:oleObj name="Equation" r:id="rId5" imgW="3340080" imgH="140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753" y="3715088"/>
                        <a:ext cx="4105624" cy="1735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210909"/>
              </p:ext>
            </p:extLst>
          </p:nvPr>
        </p:nvGraphicFramePr>
        <p:xfrm>
          <a:off x="5414963" y="3914775"/>
          <a:ext cx="2873375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3" name="Equation" r:id="rId7" imgW="2336760" imgH="990360" progId="Equation.DSMT4">
                  <p:embed/>
                </p:oleObj>
              </mc:Choice>
              <mc:Fallback>
                <p:oleObj name="Equation" r:id="rId7" imgW="233676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14963" y="3914775"/>
                        <a:ext cx="2873375" cy="1220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434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127207"/>
              </p:ext>
            </p:extLst>
          </p:nvPr>
        </p:nvGraphicFramePr>
        <p:xfrm>
          <a:off x="228600" y="0"/>
          <a:ext cx="7608747" cy="387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9" name="Equation" r:id="rId3" imgW="6832440" imgH="3479760" progId="Equation.DSMT4">
                  <p:embed/>
                </p:oleObj>
              </mc:Choice>
              <mc:Fallback>
                <p:oleObj name="Equation" r:id="rId3" imgW="6832440" imgH="3479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0"/>
                        <a:ext cx="7608747" cy="3875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19309"/>
          <a:stretch/>
        </p:blipFill>
        <p:spPr>
          <a:xfrm>
            <a:off x="168729" y="4648200"/>
            <a:ext cx="5334000" cy="18907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48006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4280615"/>
            <a:ext cx="8210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From BSW paper Phys. Rev. </a:t>
            </a:r>
            <a:r>
              <a:rPr lang="en-US" sz="2400" b="1" dirty="0" smtClean="0">
                <a:latin typeface="+mj-lt"/>
              </a:rPr>
              <a:t>50</a:t>
            </a:r>
            <a:r>
              <a:rPr lang="en-US" sz="2400" dirty="0" smtClean="0">
                <a:latin typeface="+mj-lt"/>
              </a:rPr>
              <a:t>, 58 (1936)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225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21523</TotalTime>
  <Words>206</Words>
  <Application>Microsoft Office PowerPoint</Application>
  <PresentationFormat>On-screen Show (4:3)</PresentationFormat>
  <Paragraphs>56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1223</cp:revision>
  <cp:lastPrinted>2017-02-27T15:28:25Z</cp:lastPrinted>
  <dcterms:created xsi:type="dcterms:W3CDTF">2012-01-10T18:32:24Z</dcterms:created>
  <dcterms:modified xsi:type="dcterms:W3CDTF">2017-02-27T16:37:13Z</dcterms:modified>
</cp:coreProperties>
</file>