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96" r:id="rId2"/>
    <p:sldId id="299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3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 autoAdjust="0"/>
    <p:restoredTop sz="94660"/>
  </p:normalViewPr>
  <p:slideViewPr>
    <p:cSldViewPr>
      <p:cViewPr varScale="1">
        <p:scale>
          <a:sx n="56" d="100"/>
          <a:sy n="56" d="100"/>
        </p:scale>
        <p:origin x="1172" y="60"/>
      </p:cViewPr>
      <p:guideLst>
        <p:guide orient="horz" pos="2160"/>
        <p:guide pos="23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5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2/20/2017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7" tIns="48324" rIns="96647" bIns="4832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47" tIns="48324" rIns="96647" bIns="483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842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849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2/20/2017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2/20/2017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2/20/2017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2/20/2017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2/20/2017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2/20/2017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2/20/2017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17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2/20/2017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2/20/2017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2/20/2017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2/20/2017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2/20/2017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745  Spring 2017 -- Lecture 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7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2/20/2017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0500" y="228600"/>
            <a:ext cx="87630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745 Group Theory</a:t>
            </a:r>
          </a:p>
          <a:p>
            <a:pPr algn="ctr"/>
            <a:r>
              <a:rPr lang="en-US" sz="3200" b="1" dirty="0" smtClean="0"/>
              <a:t>11-11:50 AM  MWF  Olin 102</a:t>
            </a:r>
          </a:p>
          <a:p>
            <a:pPr algn="ctr"/>
            <a:endParaRPr lang="en-US" sz="2400" b="1" dirty="0"/>
          </a:p>
          <a:p>
            <a:pPr algn="ctr"/>
            <a:r>
              <a:rPr lang="en-US" sz="3200" b="1" dirty="0" smtClean="0"/>
              <a:t>Plan for Lecture 17:</a:t>
            </a:r>
          </a:p>
          <a:p>
            <a:pPr algn="ctr"/>
            <a:endParaRPr lang="en-US" sz="2400" b="1" dirty="0" smtClean="0">
              <a:solidFill>
                <a:schemeClr val="folHlink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folHlink"/>
                </a:solidFill>
              </a:rPr>
              <a:t>Group theory for the periodic lattice</a:t>
            </a:r>
            <a:endParaRPr lang="en-US" sz="2800" b="1" dirty="0">
              <a:solidFill>
                <a:schemeClr val="folHlink"/>
              </a:solidFill>
            </a:endParaRPr>
          </a:p>
          <a:p>
            <a:pPr marL="457200" lvl="2">
              <a:spcBef>
                <a:spcPct val="50000"/>
              </a:spcBef>
            </a:pPr>
            <a:r>
              <a:rPr lang="en-US" sz="2800" b="1" dirty="0" smtClean="0">
                <a:solidFill>
                  <a:schemeClr val="folHlink"/>
                </a:solidFill>
              </a:rPr>
              <a:t>Reading: Chapter 10 in DDJ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 smtClean="0">
                <a:solidFill>
                  <a:schemeClr val="folHlink"/>
                </a:solidFill>
              </a:rPr>
              <a:t>Bloch Theorem and reciprocal space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 smtClean="0">
                <a:solidFill>
                  <a:schemeClr val="folHlink"/>
                </a:solidFill>
              </a:rPr>
              <a:t>Group theory for reciprocal space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 smtClean="0">
                <a:solidFill>
                  <a:schemeClr val="folHlink"/>
                </a:solidFill>
              </a:rPr>
              <a:t>Examples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57150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This lecture contains some materials from an electronic version of the DDJ text.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625475"/>
            <a:ext cx="9039225" cy="6096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2/20/2017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2366" y="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Unit cells of reciprocal space – </a:t>
            </a:r>
            <a:r>
              <a:rPr lang="en-US" sz="2400" dirty="0" err="1" smtClean="0">
                <a:latin typeface="+mj-lt"/>
              </a:rPr>
              <a:t>Brillouin</a:t>
            </a:r>
            <a:r>
              <a:rPr lang="en-US" sz="2400" dirty="0" smtClean="0">
                <a:latin typeface="+mj-lt"/>
              </a:rPr>
              <a:t> zones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              </a:t>
            </a:r>
            <a:r>
              <a:rPr lang="en-US" sz="2400" dirty="0" smtClean="0">
                <a:latin typeface="+mj-lt"/>
                <a:sym typeface="Wingdings" panose="05000000000000000000" pitchFamily="2" charset="2"/>
              </a:rPr>
              <a:t>body-centered cubic lattice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5304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2/20/2017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2" y="1107580"/>
            <a:ext cx="8905875" cy="52863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2366" y="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Unit cells of reciprocal space – </a:t>
            </a:r>
            <a:r>
              <a:rPr lang="en-US" sz="2400" dirty="0" err="1" smtClean="0">
                <a:latin typeface="+mj-lt"/>
              </a:rPr>
              <a:t>Brillouin</a:t>
            </a:r>
            <a:r>
              <a:rPr lang="en-US" sz="2400" dirty="0" smtClean="0">
                <a:latin typeface="+mj-lt"/>
              </a:rPr>
              <a:t> zones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              </a:t>
            </a:r>
            <a:r>
              <a:rPr lang="en-US" sz="2400" dirty="0" smtClean="0">
                <a:latin typeface="+mj-lt"/>
                <a:sym typeface="Wingdings" panose="05000000000000000000" pitchFamily="2" charset="2"/>
              </a:rPr>
              <a:t>hexagonal lattice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7809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2/20/2017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1095375"/>
            <a:ext cx="9134475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52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2/20/2017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810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Effects of space group operations on Bloch functions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5442876"/>
              </p:ext>
            </p:extLst>
          </p:nvPr>
        </p:nvGraphicFramePr>
        <p:xfrm>
          <a:off x="1143000" y="990600"/>
          <a:ext cx="4448175" cy="164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31" name="Equation" r:id="rId3" imgW="2844720" imgH="1054080" progId="Equation.DSMT4">
                  <p:embed/>
                </p:oleObj>
              </mc:Choice>
              <mc:Fallback>
                <p:oleObj name="Equation" r:id="rId3" imgW="2844720" imgH="1054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0" y="990600"/>
                        <a:ext cx="4448175" cy="1649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2843939"/>
              </p:ext>
            </p:extLst>
          </p:nvPr>
        </p:nvGraphicFramePr>
        <p:xfrm>
          <a:off x="1367373" y="3048000"/>
          <a:ext cx="6275388" cy="2413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32" name="Equation" r:id="rId5" imgW="4127400" imgH="1587240" progId="Equation.DSMT4">
                  <p:embed/>
                </p:oleObj>
              </mc:Choice>
              <mc:Fallback>
                <p:oleObj name="Equation" r:id="rId5" imgW="4127400" imgH="1587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67373" y="3048000"/>
                        <a:ext cx="6275388" cy="24135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316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2/20/2017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1576512"/>
              </p:ext>
            </p:extLst>
          </p:nvPr>
        </p:nvGraphicFramePr>
        <p:xfrm>
          <a:off x="228600" y="914400"/>
          <a:ext cx="8123238" cy="3848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42" name="Equation" r:id="rId3" imgW="4368600" imgH="2070000" progId="Equation.DSMT4">
                  <p:embed/>
                </p:oleObj>
              </mc:Choice>
              <mc:Fallback>
                <p:oleObj name="Equation" r:id="rId3" imgW="4368600" imgH="2070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" y="914400"/>
                        <a:ext cx="8123238" cy="3848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4953000"/>
            <a:ext cx="7894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è"/>
            </a:pPr>
            <a:r>
              <a:rPr lang="en-US" sz="2400" dirty="0" smtClean="0">
                <a:latin typeface="+mj-lt"/>
                <a:sym typeface="Wingdings" panose="05000000000000000000" pitchFamily="2" charset="2"/>
              </a:rPr>
              <a:t>The </a:t>
            </a:r>
            <a:r>
              <a:rPr lang="en-US" sz="2400" dirty="0" smtClean="0">
                <a:latin typeface="+mj-lt"/>
                <a:sym typeface="Wingdings" panose="05000000000000000000" pitchFamily="2" charset="2"/>
              </a:rPr>
              <a:t>symmetry of the </a:t>
            </a:r>
            <a:r>
              <a:rPr lang="en-US" sz="2400" dirty="0" err="1" smtClean="0">
                <a:latin typeface="+mj-lt"/>
                <a:sym typeface="Wingdings" panose="05000000000000000000" pitchFamily="2" charset="2"/>
              </a:rPr>
              <a:t>wavefunction</a:t>
            </a:r>
            <a:r>
              <a:rPr lang="en-US" sz="2400" dirty="0" smtClean="0">
                <a:latin typeface="+mj-lt"/>
                <a:sym typeface="Wingdings" panose="05000000000000000000" pitchFamily="2" charset="2"/>
              </a:rPr>
              <a:t> depends on </a:t>
            </a:r>
            <a:r>
              <a:rPr lang="en-US" sz="2400" b="1" dirty="0" smtClean="0">
                <a:latin typeface="+mj-lt"/>
                <a:sym typeface="Wingdings" panose="05000000000000000000" pitchFamily="2" charset="2"/>
              </a:rPr>
              <a:t>k</a:t>
            </a:r>
          </a:p>
          <a:p>
            <a:pPr marL="342900" indent="-342900">
              <a:buFont typeface="Wingdings" panose="05000000000000000000" pitchFamily="2" charset="2"/>
              <a:buChar char="è"/>
            </a:pPr>
            <a:r>
              <a:rPr lang="en-US" sz="2400" dirty="0" smtClean="0">
                <a:latin typeface="+mj-lt"/>
                <a:sym typeface="Wingdings" panose="05000000000000000000" pitchFamily="2" charset="2"/>
              </a:rPr>
              <a:t>For each </a:t>
            </a:r>
            <a:r>
              <a:rPr lang="en-US" sz="2400" b="1" dirty="0" smtClean="0">
                <a:latin typeface="+mj-lt"/>
                <a:sym typeface="Wingdings" panose="05000000000000000000" pitchFamily="2" charset="2"/>
              </a:rPr>
              <a:t>k</a:t>
            </a:r>
            <a:r>
              <a:rPr lang="en-US" sz="2400" dirty="0" smtClean="0">
                <a:latin typeface="+mj-lt"/>
                <a:sym typeface="Wingdings" panose="05000000000000000000" pitchFamily="2" charset="2"/>
              </a:rPr>
              <a:t>, the spatial point symmetries must be considered.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0814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2/20/2017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5240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k</a:t>
            </a:r>
            <a:r>
              <a:rPr lang="en-US" sz="2400" dirty="0" smtClean="0">
                <a:latin typeface="+mj-lt"/>
              </a:rPr>
              <a:t>=0 in a cubic crystal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403" y="752893"/>
            <a:ext cx="8627052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09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68" y="381000"/>
            <a:ext cx="8882063" cy="61607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768" y="3810"/>
            <a:ext cx="792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Band structure diagram for </a:t>
            </a:r>
            <a:r>
              <a:rPr lang="en-US" sz="2000" dirty="0" err="1" smtClean="0">
                <a:latin typeface="+mj-lt"/>
              </a:rPr>
              <a:t>fcc</a:t>
            </a:r>
            <a:r>
              <a:rPr lang="en-US" sz="2000" dirty="0" smtClean="0">
                <a:latin typeface="+mj-lt"/>
              </a:rPr>
              <a:t> Cu (Burdick, PR </a:t>
            </a:r>
            <a:r>
              <a:rPr lang="en-US" sz="2000" b="1" dirty="0" smtClean="0">
                <a:latin typeface="+mj-lt"/>
              </a:rPr>
              <a:t>129</a:t>
            </a:r>
            <a:r>
              <a:rPr lang="en-US" sz="2000" dirty="0" smtClean="0">
                <a:latin typeface="+mj-lt"/>
              </a:rPr>
              <a:t> 138-159 (1963))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2/20/2017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95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" y="381000"/>
            <a:ext cx="8660028" cy="56769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2/20/2017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1000" y="2514600"/>
            <a:ext cx="8610600" cy="22860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18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2/20/2017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5510081"/>
              </p:ext>
            </p:extLst>
          </p:nvPr>
        </p:nvGraphicFramePr>
        <p:xfrm>
          <a:off x="990600" y="685800"/>
          <a:ext cx="2820987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38" name="Equation" r:id="rId3" imgW="1143000" imgH="393480" progId="Equation.DSMT4">
                  <p:embed/>
                </p:oleObj>
              </mc:Choice>
              <mc:Fallback>
                <p:oleObj name="Equation" r:id="rId3" imgW="11430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0600" y="685800"/>
                        <a:ext cx="2820987" cy="971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1524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Space group</a:t>
            </a:r>
          </a:p>
        </p:txBody>
      </p:sp>
      <p:sp>
        <p:nvSpPr>
          <p:cNvPr id="7" name="Up Arrow 6"/>
          <p:cNvSpPr/>
          <p:nvPr/>
        </p:nvSpPr>
        <p:spPr>
          <a:xfrm rot="2278642">
            <a:off x="887221" y="1309985"/>
            <a:ext cx="533400" cy="838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" y="22098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Point operation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11211" y="1890852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Lattice translation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98325" y="313673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Non-lattice translation</a:t>
            </a:r>
          </a:p>
        </p:txBody>
      </p:sp>
      <p:sp>
        <p:nvSpPr>
          <p:cNvPr id="11" name="Up Arrow 10"/>
          <p:cNvSpPr/>
          <p:nvPr/>
        </p:nvSpPr>
        <p:spPr>
          <a:xfrm rot="13501570">
            <a:off x="2209341" y="608958"/>
            <a:ext cx="533400" cy="43781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3086100" y="1413732"/>
            <a:ext cx="533400" cy="838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5754229"/>
              </p:ext>
            </p:extLst>
          </p:nvPr>
        </p:nvGraphicFramePr>
        <p:xfrm>
          <a:off x="76200" y="3026658"/>
          <a:ext cx="7961632" cy="260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39" name="Equation" r:id="rId5" imgW="5270400" imgH="1726920" progId="Equation.DSMT4">
                  <p:embed/>
                </p:oleObj>
              </mc:Choice>
              <mc:Fallback>
                <p:oleObj name="Equation" r:id="rId5" imgW="5270400" imgH="1726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200" y="3026658"/>
                        <a:ext cx="7961632" cy="2609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760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2/20/2017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1380506"/>
            <a:ext cx="8001000" cy="0"/>
          </a:xfrm>
          <a:prstGeom prst="line">
            <a:avLst/>
          </a:prstGeom>
          <a:ln w="539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nip Same Side Corner Rectangle 6"/>
          <p:cNvSpPr/>
          <p:nvPr/>
        </p:nvSpPr>
        <p:spPr>
          <a:xfrm rot="10800000">
            <a:off x="476992" y="1380506"/>
            <a:ext cx="1066800" cy="990600"/>
          </a:xfrm>
          <a:prstGeom prst="snip2SameRect">
            <a:avLst/>
          </a:prstGeom>
          <a:solidFill>
            <a:srgbClr val="DA32AA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657600" y="304800"/>
            <a:ext cx="0" cy="2949576"/>
          </a:xfrm>
          <a:prstGeom prst="line">
            <a:avLst/>
          </a:prstGeom>
          <a:ln w="539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458200" y="12954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x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33800" y="71736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V(x)</a:t>
            </a:r>
          </a:p>
        </p:txBody>
      </p:sp>
      <p:sp>
        <p:nvSpPr>
          <p:cNvPr id="13" name="Snip Same Side Corner Rectangle 12"/>
          <p:cNvSpPr/>
          <p:nvPr/>
        </p:nvSpPr>
        <p:spPr>
          <a:xfrm rot="10800000">
            <a:off x="2286000" y="1371600"/>
            <a:ext cx="1066800" cy="990600"/>
          </a:xfrm>
          <a:prstGeom prst="snip2SameRect">
            <a:avLst/>
          </a:prstGeom>
          <a:solidFill>
            <a:srgbClr val="DA32AA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nip Same Side Corner Rectangle 13"/>
          <p:cNvSpPr/>
          <p:nvPr/>
        </p:nvSpPr>
        <p:spPr>
          <a:xfrm rot="10800000">
            <a:off x="4114800" y="1371600"/>
            <a:ext cx="1066800" cy="990600"/>
          </a:xfrm>
          <a:prstGeom prst="snip2SameRect">
            <a:avLst/>
          </a:prstGeom>
          <a:solidFill>
            <a:srgbClr val="DA32AA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nip Same Side Corner Rectangle 14"/>
          <p:cNvSpPr/>
          <p:nvPr/>
        </p:nvSpPr>
        <p:spPr>
          <a:xfrm rot="10800000">
            <a:off x="5867400" y="1371600"/>
            <a:ext cx="1066800" cy="990600"/>
          </a:xfrm>
          <a:prstGeom prst="snip2SameRect">
            <a:avLst/>
          </a:prstGeom>
          <a:solidFill>
            <a:srgbClr val="DA32AA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nip Same Side Corner Rectangle 15"/>
          <p:cNvSpPr/>
          <p:nvPr/>
        </p:nvSpPr>
        <p:spPr>
          <a:xfrm rot="10800000">
            <a:off x="7696200" y="1371600"/>
            <a:ext cx="1066800" cy="990600"/>
          </a:xfrm>
          <a:prstGeom prst="snip2SameRect">
            <a:avLst/>
          </a:prstGeom>
          <a:solidFill>
            <a:srgbClr val="DA32AA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1547503"/>
              </p:ext>
            </p:extLst>
          </p:nvPr>
        </p:nvGraphicFramePr>
        <p:xfrm>
          <a:off x="1739900" y="3239983"/>
          <a:ext cx="5664200" cy="315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35" name="Equation" r:id="rId3" imgW="2920680" imgH="1625400" progId="Equation.DSMT4">
                  <p:embed/>
                </p:oleObj>
              </mc:Choice>
              <mc:Fallback>
                <p:oleObj name="Equation" r:id="rId3" imgW="2920680" imgH="1625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39900" y="3239983"/>
                        <a:ext cx="5664200" cy="3152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14301" y="674650"/>
            <a:ext cx="309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Periodic Hamiltonian</a:t>
            </a:r>
          </a:p>
        </p:txBody>
      </p:sp>
    </p:spTree>
    <p:extLst>
      <p:ext uri="{BB962C8B-B14F-4D97-AF65-F5344CB8AC3E}">
        <p14:creationId xmlns:p14="http://schemas.microsoft.com/office/powerpoint/2010/main" val="1459246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2/20/2017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8353213"/>
              </p:ext>
            </p:extLst>
          </p:nvPr>
        </p:nvGraphicFramePr>
        <p:xfrm>
          <a:off x="304800" y="130175"/>
          <a:ext cx="5899150" cy="162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83" name="Equation" r:id="rId3" imgW="3771720" imgH="1041120" progId="Equation.DSMT4">
                  <p:embed/>
                </p:oleObj>
              </mc:Choice>
              <mc:Fallback>
                <p:oleObj name="Equation" r:id="rId3" imgW="3771720" imgH="1041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" y="130175"/>
                        <a:ext cx="5899150" cy="1628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9268464"/>
              </p:ext>
            </p:extLst>
          </p:nvPr>
        </p:nvGraphicFramePr>
        <p:xfrm>
          <a:off x="439387" y="2362200"/>
          <a:ext cx="6383338" cy="255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84" name="Equation" r:id="rId5" imgW="3390840" imgH="1358640" progId="Equation.DSMT4">
                  <p:embed/>
                </p:oleObj>
              </mc:Choice>
              <mc:Fallback>
                <p:oleObj name="Equation" r:id="rId5" imgW="3390840" imgH="1358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9387" y="2362200"/>
                        <a:ext cx="6383338" cy="2555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912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2/20/2017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81000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      Simple cubic lattice in real space:</a:t>
            </a:r>
          </a:p>
        </p:txBody>
      </p:sp>
      <p:sp>
        <p:nvSpPr>
          <p:cNvPr id="6" name="Cube 5"/>
          <p:cNvSpPr/>
          <p:nvPr/>
        </p:nvSpPr>
        <p:spPr>
          <a:xfrm flipH="1">
            <a:off x="1778330" y="1780033"/>
            <a:ext cx="2286000" cy="2336373"/>
          </a:xfrm>
          <a:prstGeom prst="cube">
            <a:avLst>
              <a:gd name="adj" fmla="val 25599"/>
            </a:avLst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71600" y="22860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65465" y="3789143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62200" y="144333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a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7452806"/>
              </p:ext>
            </p:extLst>
          </p:nvPr>
        </p:nvGraphicFramePr>
        <p:xfrm>
          <a:off x="3124200" y="4019976"/>
          <a:ext cx="3886200" cy="24698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2" name="Equation" r:id="rId3" imgW="2857320" imgH="1815840" progId="Equation.DSMT4">
                  <p:embed/>
                </p:oleObj>
              </mc:Choice>
              <mc:Fallback>
                <p:oleObj name="Equation" r:id="rId3" imgW="2857320" imgH="1815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24200" y="4019976"/>
                        <a:ext cx="3886200" cy="24698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ube 10"/>
          <p:cNvSpPr/>
          <p:nvPr/>
        </p:nvSpPr>
        <p:spPr>
          <a:xfrm flipH="1">
            <a:off x="5299364" y="2445602"/>
            <a:ext cx="1676400" cy="1574373"/>
          </a:xfrm>
          <a:prstGeom prst="cube">
            <a:avLst>
              <a:gd name="adj" fmla="val 25599"/>
            </a:avLst>
          </a:prstGeom>
          <a:solidFill>
            <a:srgbClr val="FF3300">
              <a:alpha val="3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715000" y="1905001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2</a:t>
            </a:r>
            <a:r>
              <a:rPr lang="en-US" sz="2400" b="1" i="1" dirty="0" smtClean="0">
                <a:latin typeface="Symbol" panose="05050102010706020507" pitchFamily="18" charset="2"/>
              </a:rPr>
              <a:t>p</a:t>
            </a:r>
            <a:r>
              <a:rPr lang="en-US" sz="2400" b="1" i="1" dirty="0" smtClean="0">
                <a:latin typeface="+mj-lt"/>
              </a:rPr>
              <a:t>/a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0" y="2865307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2</a:t>
            </a:r>
            <a:r>
              <a:rPr lang="en-US" sz="2400" b="1" i="1" dirty="0" smtClean="0">
                <a:latin typeface="Symbol" panose="05050102010706020507" pitchFamily="18" charset="2"/>
              </a:rPr>
              <a:t>p</a:t>
            </a:r>
            <a:r>
              <a:rPr lang="en-US" sz="2400" b="1" i="1" dirty="0" smtClean="0">
                <a:latin typeface="+mj-lt"/>
              </a:rPr>
              <a:t>/a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00600" y="3653135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2</a:t>
            </a:r>
            <a:r>
              <a:rPr lang="en-US" sz="2400" b="1" i="1" dirty="0" smtClean="0">
                <a:latin typeface="Symbol" panose="05050102010706020507" pitchFamily="18" charset="2"/>
              </a:rPr>
              <a:t>p</a:t>
            </a:r>
            <a:r>
              <a:rPr lang="en-US" sz="2400" b="1" i="1" dirty="0" smtClean="0">
                <a:latin typeface="+mj-lt"/>
              </a:rPr>
              <a:t>/a</a:t>
            </a:r>
          </a:p>
        </p:txBody>
      </p:sp>
    </p:spTree>
    <p:extLst>
      <p:ext uri="{BB962C8B-B14F-4D97-AF65-F5344CB8AC3E}">
        <p14:creationId xmlns:p14="http://schemas.microsoft.com/office/powerpoint/2010/main" val="366234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2/20/2017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5636414"/>
              </p:ext>
            </p:extLst>
          </p:nvPr>
        </p:nvGraphicFramePr>
        <p:xfrm>
          <a:off x="304800" y="130175"/>
          <a:ext cx="5899150" cy="162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38" name="Equation" r:id="rId3" imgW="3771720" imgH="1041120" progId="Equation.DSMT4">
                  <p:embed/>
                </p:oleObj>
              </mc:Choice>
              <mc:Fallback>
                <p:oleObj name="Equation" r:id="rId3" imgW="3771720" imgH="1041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" y="130175"/>
                        <a:ext cx="5899150" cy="1628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7686357"/>
              </p:ext>
            </p:extLst>
          </p:nvPr>
        </p:nvGraphicFramePr>
        <p:xfrm>
          <a:off x="1905000" y="2057400"/>
          <a:ext cx="5486400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39" name="Equation" r:id="rId5" imgW="3429000" imgH="1333440" progId="Equation.DSMT4">
                  <p:embed/>
                </p:oleObj>
              </mc:Choice>
              <mc:Fallback>
                <p:oleObj name="Equation" r:id="rId5" imgW="3429000" imgH="1333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05000" y="2057400"/>
                        <a:ext cx="5486400" cy="213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432591" y="1254938"/>
            <a:ext cx="7278549" cy="4764862"/>
            <a:chOff x="432591" y="1254938"/>
            <a:chExt cx="7278549" cy="4764862"/>
          </a:xfrm>
        </p:grpSpPr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8848459"/>
                </p:ext>
              </p:extLst>
            </p:nvPr>
          </p:nvGraphicFramePr>
          <p:xfrm>
            <a:off x="1904999" y="4914900"/>
            <a:ext cx="5806141" cy="1104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240" name="Equation" r:id="rId7" imgW="3403440" imgH="647640" progId="Equation.DSMT4">
                    <p:embed/>
                  </p:oleObj>
                </mc:Choice>
                <mc:Fallback>
                  <p:oleObj name="Equation" r:id="rId7" imgW="3403440" imgH="6476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904999" y="4914900"/>
                          <a:ext cx="5806141" cy="1104900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Curved Right Arrow 10"/>
            <p:cNvSpPr/>
            <p:nvPr/>
          </p:nvSpPr>
          <p:spPr>
            <a:xfrm rot="10800000" flipH="1">
              <a:off x="432591" y="1254938"/>
              <a:ext cx="1320008" cy="4155262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660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2/20/2017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810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Unit cells of reciprocal space – </a:t>
            </a:r>
            <a:r>
              <a:rPr lang="en-US" sz="2400" dirty="0" err="1" smtClean="0">
                <a:latin typeface="+mj-lt"/>
              </a:rPr>
              <a:t>Brillouin</a:t>
            </a:r>
            <a:r>
              <a:rPr lang="en-US" sz="2400" dirty="0" smtClean="0">
                <a:latin typeface="+mj-lt"/>
              </a:rPr>
              <a:t> zones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              </a:t>
            </a:r>
            <a:r>
              <a:rPr lang="en-US" sz="2400" dirty="0" smtClean="0">
                <a:latin typeface="+mj-lt"/>
                <a:sym typeface="Wingdings" panose="05000000000000000000" pitchFamily="2" charset="2"/>
              </a:rPr>
              <a:t>simple cubic lattice</a:t>
            </a:r>
            <a:endParaRPr lang="en-US" sz="2400" dirty="0" smtClean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" y="1281112"/>
            <a:ext cx="8820150" cy="42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82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2/20/2017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619125"/>
            <a:ext cx="8572500" cy="5619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2366" y="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Unit cells of reciprocal space – </a:t>
            </a:r>
            <a:r>
              <a:rPr lang="en-US" sz="2400" dirty="0" err="1" smtClean="0">
                <a:latin typeface="+mj-lt"/>
              </a:rPr>
              <a:t>Brillouin</a:t>
            </a:r>
            <a:r>
              <a:rPr lang="en-US" sz="2400" dirty="0" smtClean="0">
                <a:latin typeface="+mj-lt"/>
              </a:rPr>
              <a:t> zones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              </a:t>
            </a:r>
            <a:r>
              <a:rPr lang="en-US" sz="2400" dirty="0" smtClean="0">
                <a:latin typeface="+mj-lt"/>
                <a:sym typeface="Wingdings" panose="05000000000000000000" pitchFamily="2" charset="2"/>
              </a:rPr>
              <a:t>face-centered cubic lattice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6131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21122</TotalTime>
  <Words>324</Words>
  <Application>Microsoft Office PowerPoint</Application>
  <PresentationFormat>On-screen Show (4:3)</PresentationFormat>
  <Paragraphs>89</Paragraphs>
  <Slides>16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Symbol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1186</cp:revision>
  <cp:lastPrinted>2017-02-17T15:20:51Z</cp:lastPrinted>
  <dcterms:created xsi:type="dcterms:W3CDTF">2012-01-10T18:32:24Z</dcterms:created>
  <dcterms:modified xsi:type="dcterms:W3CDTF">2017-02-20T15:17:29Z</dcterms:modified>
</cp:coreProperties>
</file>