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299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85800"/>
            <a:ext cx="87630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11:</a:t>
            </a:r>
            <a:endParaRPr lang="en-US" sz="3200" b="1" dirty="0" smtClean="0"/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Introduction to groups having infinite dimension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Eric Carlson’s lecture </a:t>
            </a:r>
            <a:r>
              <a:rPr lang="en-US" sz="2800" b="1" dirty="0" smtClean="0">
                <a:solidFill>
                  <a:schemeClr val="folHlink"/>
                </a:solidFill>
              </a:rPr>
              <a:t>notes</a:t>
            </a:r>
          </a:p>
          <a:p>
            <a:pPr marL="914400" lvl="3">
              <a:spcBef>
                <a:spcPct val="50000"/>
              </a:spcBef>
            </a:pPr>
            <a:r>
              <a:rPr lang="en-US" b="1" dirty="0" smtClean="0">
                <a:solidFill>
                  <a:schemeClr val="folHlink"/>
                </a:solidFill>
              </a:rPr>
              <a:t>Additional reference:   Symmetry Principles.. Melvin Lax, Wiley (1964)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3-dimensional </a:t>
            </a:r>
            <a:r>
              <a:rPr lang="en-US" sz="2800" b="1" dirty="0" smtClean="0">
                <a:solidFill>
                  <a:schemeClr val="folHlink"/>
                </a:solidFill>
              </a:rPr>
              <a:t>rotation group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Generators of the group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Algebraic relationships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215841"/>
              </p:ext>
            </p:extLst>
          </p:nvPr>
        </p:nvGraphicFramePr>
        <p:xfrm>
          <a:off x="298450" y="838200"/>
          <a:ext cx="8642350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3" imgW="6756120" imgH="3771720" progId="Equation.DSMT4">
                  <p:embed/>
                </p:oleObj>
              </mc:Choice>
              <mc:Fallback>
                <p:oleObj name="Equation" r:id="rId3" imgW="6756120" imgH="377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450" y="838200"/>
                        <a:ext cx="8642350" cy="482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50" y="128885"/>
            <a:ext cx="8896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of all unitary matrices of dimension 2 – SU(2) --continued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970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896728"/>
              </p:ext>
            </p:extLst>
          </p:nvPr>
        </p:nvGraphicFramePr>
        <p:xfrm>
          <a:off x="746125" y="914400"/>
          <a:ext cx="6503988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3" imgW="5041800" imgH="2793960" progId="Equation.DSMT4">
                  <p:embed/>
                </p:oleObj>
              </mc:Choice>
              <mc:Fallback>
                <p:oleObj name="Equation" r:id="rId3" imgW="504180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125" y="914400"/>
                        <a:ext cx="6503988" cy="360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Generalization of angular momentum to include ½ integers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12183"/>
              </p:ext>
            </p:extLst>
          </p:nvPr>
        </p:nvGraphicFramePr>
        <p:xfrm>
          <a:off x="698500" y="4665663"/>
          <a:ext cx="5046663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5" imgW="3720960" imgH="1054080" progId="Equation.DSMT4">
                  <p:embed/>
                </p:oleObj>
              </mc:Choice>
              <mc:Fallback>
                <p:oleObj name="Equation" r:id="rId5" imgW="37209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500" y="4665663"/>
                        <a:ext cx="5046663" cy="143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39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Irreducible representations in terms of angular momentum-spin </a:t>
            </a:r>
            <a:r>
              <a:rPr lang="en-US" sz="2400" dirty="0" err="1" smtClean="0">
                <a:latin typeface="+mj-lt"/>
              </a:rPr>
              <a:t>eigenfunctions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861441"/>
              </p:ext>
            </p:extLst>
          </p:nvPr>
        </p:nvGraphicFramePr>
        <p:xfrm>
          <a:off x="608013" y="1371600"/>
          <a:ext cx="75120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5537160" imgH="723600" progId="Equation.DSMT4">
                  <p:embed/>
                </p:oleObj>
              </mc:Choice>
              <mc:Fallback>
                <p:oleObj name="Equation" r:id="rId3" imgW="55371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013" y="1371600"/>
                        <a:ext cx="7512050" cy="982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623008"/>
              </p:ext>
            </p:extLst>
          </p:nvPr>
        </p:nvGraphicFramePr>
        <p:xfrm>
          <a:off x="527050" y="2782888"/>
          <a:ext cx="76136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5" imgW="3530520" imgH="317160" progId="Equation.DSMT4">
                  <p:embed/>
                </p:oleObj>
              </mc:Choice>
              <mc:Fallback>
                <p:oleObj name="Equation" r:id="rId5" imgW="35305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050" y="2782888"/>
                        <a:ext cx="7613650" cy="68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10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9007415" cy="533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407" y="4495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 a generator for </a:t>
            </a:r>
            <a:r>
              <a:rPr lang="en-US" sz="2400" dirty="0" smtClean="0">
                <a:latin typeface="+mj-lt"/>
              </a:rPr>
              <a:t>the three-dimensional rotation group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Consider rotation by an angle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>
                <a:latin typeface="+mj-lt"/>
              </a:rPr>
              <a:t> about the z-axis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5800" y="1905000"/>
            <a:ext cx="0" cy="1524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5800" y="3429000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42160" y="323824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52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85798" y="2249874"/>
            <a:ext cx="929642" cy="11791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5799" y="2438400"/>
            <a:ext cx="1143001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1904999"/>
            <a:ext cx="45720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70458"/>
              </p:ext>
            </p:extLst>
          </p:nvPr>
        </p:nvGraphicFramePr>
        <p:xfrm>
          <a:off x="521494" y="3622140"/>
          <a:ext cx="7491412" cy="261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3" imgW="5676840" imgH="1981080" progId="Equation.DSMT4">
                  <p:embed/>
                </p:oleObj>
              </mc:Choice>
              <mc:Fallback>
                <p:oleObj name="Equation" r:id="rId3" imgW="5676840" imgH="1981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494" y="3622140"/>
                        <a:ext cx="7491412" cy="261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6800" y="295945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359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61347"/>
              </p:ext>
            </p:extLst>
          </p:nvPr>
        </p:nvGraphicFramePr>
        <p:xfrm>
          <a:off x="330691" y="414338"/>
          <a:ext cx="8039407" cy="331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3" imgW="4520880" imgH="1866600" progId="Equation.DSMT4">
                  <p:embed/>
                </p:oleObj>
              </mc:Choice>
              <mc:Fallback>
                <p:oleObj name="Equation" r:id="rId3" imgW="452088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691" y="414338"/>
                        <a:ext cx="8039407" cy="331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988298"/>
              </p:ext>
            </p:extLst>
          </p:nvPr>
        </p:nvGraphicFramePr>
        <p:xfrm>
          <a:off x="41275" y="3873500"/>
          <a:ext cx="83677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5" imgW="4178160" imgH="507960" progId="Equation.DSMT4">
                  <p:embed/>
                </p:oleObj>
              </mc:Choice>
              <mc:Fallback>
                <p:oleObj name="Equation" r:id="rId5" imgW="41781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75" y="3873500"/>
                        <a:ext cx="8367713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0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Connection to angular momentum in quantum theory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15266"/>
              </p:ext>
            </p:extLst>
          </p:nvPr>
        </p:nvGraphicFramePr>
        <p:xfrm>
          <a:off x="457200" y="660779"/>
          <a:ext cx="5805487" cy="210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Equation" r:id="rId3" imgW="4152600" imgH="1511280" progId="Equation.DSMT4">
                  <p:embed/>
                </p:oleObj>
              </mc:Choice>
              <mc:Fallback>
                <p:oleObj name="Equation" r:id="rId3" imgW="415260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60779"/>
                        <a:ext cx="5805487" cy="210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779101"/>
              </p:ext>
            </p:extLst>
          </p:nvPr>
        </p:nvGraphicFramePr>
        <p:xfrm>
          <a:off x="4468813" y="1851916"/>
          <a:ext cx="4217987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Equation" r:id="rId5" imgW="2869920" imgH="965160" progId="Equation.DSMT4">
                  <p:embed/>
                </p:oleObj>
              </mc:Choice>
              <mc:Fallback>
                <p:oleObj name="Equation" r:id="rId5" imgW="28699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8813" y="1851916"/>
                        <a:ext cx="4217987" cy="141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50721"/>
              </p:ext>
            </p:extLst>
          </p:nvPr>
        </p:nvGraphicFramePr>
        <p:xfrm>
          <a:off x="692149" y="3436620"/>
          <a:ext cx="8286569" cy="2811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7" imgW="7073640" imgH="2400120" progId="Equation.DSMT4">
                  <p:embed/>
                </p:oleObj>
              </mc:Choice>
              <mc:Fallback>
                <p:oleObj name="Equation" r:id="rId7" imgW="707364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2149" y="3436620"/>
                        <a:ext cx="8286569" cy="2811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88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054044"/>
              </p:ext>
            </p:extLst>
          </p:nvPr>
        </p:nvGraphicFramePr>
        <p:xfrm>
          <a:off x="1219200" y="1371600"/>
          <a:ext cx="365506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Equation" r:id="rId3" imgW="1892160" imgH="507960" progId="Equation.DSMT4">
                  <p:embed/>
                </p:oleObj>
              </mc:Choice>
              <mc:Fallback>
                <p:oleObj name="Equation" r:id="rId3" imgW="18921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371600"/>
                        <a:ext cx="3655065" cy="977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81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Generator operator for rotations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677645"/>
              </p:ext>
            </p:extLst>
          </p:nvPr>
        </p:nvGraphicFramePr>
        <p:xfrm>
          <a:off x="762000" y="2917031"/>
          <a:ext cx="7358062" cy="28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5" imgW="3416040" imgH="1333440" progId="Equation.DSMT4">
                  <p:embed/>
                </p:oleObj>
              </mc:Choice>
              <mc:Fallback>
                <p:oleObj name="Equation" r:id="rId5" imgW="34160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917031"/>
                        <a:ext cx="7358062" cy="287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86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Commuter relations for rotation generator operators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569324"/>
              </p:ext>
            </p:extLst>
          </p:nvPr>
        </p:nvGraphicFramePr>
        <p:xfrm>
          <a:off x="762000" y="914400"/>
          <a:ext cx="6470650" cy="360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Equation" r:id="rId3" imgW="5016240" imgH="2793960" progId="Equation.DSMT4">
                  <p:embed/>
                </p:oleObj>
              </mc:Choice>
              <mc:Fallback>
                <p:oleObj name="Equation" r:id="rId3" imgW="501624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914400"/>
                        <a:ext cx="6470650" cy="3603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037776"/>
              </p:ext>
            </p:extLst>
          </p:nvPr>
        </p:nvGraphicFramePr>
        <p:xfrm>
          <a:off x="819149" y="4666240"/>
          <a:ext cx="4806057" cy="142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tion" r:id="rId5" imgW="3543120" imgH="1054080" progId="Equation.DSMT4">
                  <p:embed/>
                </p:oleObj>
              </mc:Choice>
              <mc:Fallback>
                <p:oleObj name="Equation" r:id="rId5" imgW="354312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149" y="4666240"/>
                        <a:ext cx="4806057" cy="1429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7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Irreducible representations in terms of angular momentum </a:t>
            </a:r>
            <a:r>
              <a:rPr lang="en-US" sz="2400" dirty="0" err="1" smtClean="0">
                <a:latin typeface="+mj-lt"/>
              </a:rPr>
              <a:t>eigenfunctions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351015"/>
              </p:ext>
            </p:extLst>
          </p:nvPr>
        </p:nvGraphicFramePr>
        <p:xfrm>
          <a:off x="762000" y="1371600"/>
          <a:ext cx="720248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3" imgW="5308560" imgH="723600" progId="Equation.DSMT4">
                  <p:embed/>
                </p:oleObj>
              </mc:Choice>
              <mc:Fallback>
                <p:oleObj name="Equation" r:id="rId3" imgW="53085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371600"/>
                        <a:ext cx="7202488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091401"/>
              </p:ext>
            </p:extLst>
          </p:nvPr>
        </p:nvGraphicFramePr>
        <p:xfrm>
          <a:off x="609600" y="2782511"/>
          <a:ext cx="7448328" cy="68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5" imgW="3454200" imgH="317160" progId="Equation.DSMT4">
                  <p:embed/>
                </p:oleObj>
              </mc:Choice>
              <mc:Fallback>
                <p:oleObj name="Equation" r:id="rId5" imgW="3454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2782511"/>
                        <a:ext cx="7448328" cy="684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43434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group of 3-dimensional rotations about a point is called SO(3).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910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of all unitary matrices of dimension 2 – SU(2)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14331"/>
              </p:ext>
            </p:extLst>
          </p:nvPr>
        </p:nvGraphicFramePr>
        <p:xfrm>
          <a:off x="838200" y="747713"/>
          <a:ext cx="666115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3" imgW="5206680" imgH="2501640" progId="Equation.DSMT4">
                  <p:embed/>
                </p:oleObj>
              </mc:Choice>
              <mc:Fallback>
                <p:oleObj name="Equation" r:id="rId3" imgW="520668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47713"/>
                        <a:ext cx="666115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5295900" y="3185160"/>
            <a:ext cx="3810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4008120" y="3162299"/>
            <a:ext cx="3810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2552700" y="3162299"/>
            <a:ext cx="3810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19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18549</TotalTime>
  <Words>260</Words>
  <Application>Microsoft Office PowerPoint</Application>
  <PresentationFormat>On-screen Show (4:3)</PresentationFormat>
  <Paragraphs>64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1016</cp:revision>
  <cp:lastPrinted>2017-02-06T05:52:52Z</cp:lastPrinted>
  <dcterms:created xsi:type="dcterms:W3CDTF">2012-01-10T18:32:24Z</dcterms:created>
  <dcterms:modified xsi:type="dcterms:W3CDTF">2017-02-06T05:53:11Z</dcterms:modified>
</cp:coreProperties>
</file>