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81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0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7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png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hyperlink" Target="http://www-history.mcs.st-andrews.ac.uk/Biographies/Parseval.html" TargetMode="Externa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14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Radiation by moving charges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line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circle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Spectral analysis of radiation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45692"/>
              </p:ext>
            </p:extLst>
          </p:nvPr>
        </p:nvGraphicFramePr>
        <p:xfrm>
          <a:off x="852488" y="1014413"/>
          <a:ext cx="60833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数式" r:id="rId3" imgW="2692080" imgH="711000" progId="Equation.3">
                  <p:embed/>
                </p:oleObj>
              </mc:Choice>
              <mc:Fallback>
                <p:oleObj name="数式" r:id="rId3" imgW="26920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014413"/>
                        <a:ext cx="60833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600235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expression gives us the energy per unit field time </a:t>
            </a:r>
            <a:r>
              <a:rPr lang="en-US" sz="2400" i="1" dirty="0" smtClean="0">
                <a:latin typeface="+mj-lt"/>
              </a:rPr>
              <a:t>t.</a:t>
            </a:r>
            <a:r>
              <a:rPr lang="en-US" sz="2400" dirty="0" smtClean="0">
                <a:latin typeface="+mj-lt"/>
              </a:rPr>
              <a:t> We are often interested in the power per unit retarded time 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=t-R/c: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73527"/>
              </p:ext>
            </p:extLst>
          </p:nvPr>
        </p:nvGraphicFramePr>
        <p:xfrm>
          <a:off x="914400" y="3831044"/>
          <a:ext cx="52228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数式" r:id="rId5" imgW="2311200" imgH="431640" progId="Equation.3">
                  <p:embed/>
                </p:oleObj>
              </mc:Choice>
              <mc:Fallback>
                <p:oleObj name="数式" r:id="rId5" imgW="2311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31044"/>
                        <a:ext cx="52228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00585"/>
              </p:ext>
            </p:extLst>
          </p:nvPr>
        </p:nvGraphicFramePr>
        <p:xfrm>
          <a:off x="990600" y="480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数式" r:id="rId7" imgW="2311200" imgH="711000" progId="Equation.3">
                  <p:embed/>
                </p:oleObj>
              </mc:Choice>
              <mc:Fallback>
                <p:oleObj name="数式" r:id="rId7" imgW="23112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87004"/>
              </p:ext>
            </p:extLst>
          </p:nvPr>
        </p:nvGraphicFramePr>
        <p:xfrm>
          <a:off x="914400" y="99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数式" r:id="rId3" imgW="2311200" imgH="711000" progId="Equation.3">
                  <p:embed/>
                </p:oleObj>
              </mc:Choice>
              <mc:Fallback>
                <p:oleObj name="数式" r:id="rId3" imgW="2311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2895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linear acceleration: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37468"/>
              </p:ext>
            </p:extLst>
          </p:nvPr>
        </p:nvGraphicFramePr>
        <p:xfrm>
          <a:off x="4279900" y="2868613"/>
          <a:ext cx="12350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数式" r:id="rId5" imgW="545760" imgH="228600" progId="Equation.3">
                  <p:embed/>
                </p:oleObj>
              </mc:Choice>
              <mc:Fallback>
                <p:oleObj name="数式" r:id="rId5" imgW="545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868613"/>
                        <a:ext cx="123507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53323"/>
              </p:ext>
            </p:extLst>
          </p:nvPr>
        </p:nvGraphicFramePr>
        <p:xfrm>
          <a:off x="784225" y="3652838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数式" r:id="rId7" imgW="3530520" imgH="711000" progId="Equation.3">
                  <p:embed/>
                </p:oleObj>
              </mc:Choice>
              <mc:Fallback>
                <p:oleObj name="数式" r:id="rId7" imgW="353052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652838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1343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18437"/>
              </p:ext>
            </p:extLst>
          </p:nvPr>
        </p:nvGraphicFramePr>
        <p:xfrm>
          <a:off x="762000" y="990600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数式" r:id="rId4" imgW="3530520" imgH="711000" progId="Equation.3">
                  <p:embed/>
                </p:oleObj>
              </mc:Choice>
              <mc:Fallback>
                <p:oleObj name="数式" r:id="rId4" imgW="353052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90600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5334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02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=0.5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=0.7</a:t>
            </a:r>
          </a:p>
        </p:txBody>
      </p:sp>
    </p:spTree>
    <p:extLst>
      <p:ext uri="{BB962C8B-B14F-4D97-AF65-F5344CB8AC3E}">
        <p14:creationId xmlns:p14="http://schemas.microsoft.com/office/powerpoint/2010/main" val="2545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 plots: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88815"/>
            <a:ext cx="3810000" cy="381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828800"/>
            <a:ext cx="3810000" cy="38100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95176"/>
              </p:ext>
            </p:extLst>
          </p:nvPr>
        </p:nvGraphicFramePr>
        <p:xfrm>
          <a:off x="658812" y="588481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数式" r:id="rId5" imgW="3530520" imgH="711000" progId="Equation.3">
                  <p:embed/>
                </p:oleObj>
              </mc:Choice>
              <mc:Fallback>
                <p:oleObj name="数式" r:id="rId5" imgW="3530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" y="588481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79411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  <a:latin typeface="Symbol" panose="05050102010706020507" pitchFamily="18" charset="2"/>
              </a:rPr>
              <a:t>b</a:t>
            </a:r>
            <a:r>
              <a:rPr lang="en-US" sz="2400" dirty="0" smtClean="0">
                <a:solidFill>
                  <a:srgbClr val="CC3300"/>
                </a:solidFill>
                <a:latin typeface="+mj-lt"/>
              </a:rPr>
              <a:t>=0.6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3657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=0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4987" y="201545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=0.93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34245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=0.90</a:t>
            </a:r>
          </a:p>
        </p:txBody>
      </p:sp>
    </p:spTree>
    <p:extLst>
      <p:ext uri="{BB962C8B-B14F-4D97-AF65-F5344CB8AC3E}">
        <p14:creationId xmlns:p14="http://schemas.microsoft.com/office/powerpoint/2010/main" val="29640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280742"/>
              </p:ext>
            </p:extLst>
          </p:nvPr>
        </p:nvGraphicFramePr>
        <p:xfrm>
          <a:off x="609600" y="533400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5960745" cy="274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17709"/>
              </p:ext>
            </p:extLst>
          </p:nvPr>
        </p:nvGraphicFramePr>
        <p:xfrm>
          <a:off x="1035050" y="4267200"/>
          <a:ext cx="9461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6" imgW="419040" imgH="469800" progId="Equation.DSMT4">
                  <p:embed/>
                </p:oleObj>
              </mc:Choice>
              <mc:Fallback>
                <p:oleObj name="Equation" r:id="rId6" imgW="41904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267200"/>
                        <a:ext cx="9461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04728"/>
              </p:ext>
            </p:extLst>
          </p:nvPr>
        </p:nvGraphicFramePr>
        <p:xfrm>
          <a:off x="4652963" y="5711825"/>
          <a:ext cx="1089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5711825"/>
                        <a:ext cx="1089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9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linear acceleration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5867400" cy="2819401"/>
            <a:chOff x="685800" y="688031"/>
            <a:chExt cx="5867400" cy="2819401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5867400" cy="2819401"/>
              <a:chOff x="685800" y="688031"/>
              <a:chExt cx="58674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>
                <a:off x="1562100" y="2362200"/>
                <a:ext cx="723900" cy="1524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002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050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45920" y="1524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V="1">
                <a:off x="1558290" y="1071265"/>
                <a:ext cx="4613910" cy="13480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096000" y="914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95600" y="19005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00765"/>
              </p:ext>
            </p:extLst>
          </p:nvPr>
        </p:nvGraphicFramePr>
        <p:xfrm>
          <a:off x="1066800" y="3344863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44863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9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3430905" cy="3011860"/>
            <a:chOff x="685800" y="688031"/>
            <a:chExt cx="3430905" cy="3011860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20" name="Straight Arrow Connector 19"/>
              <p:cNvCxnSpPr>
                <a:stCxn id="14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9" name="Arc 8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533155"/>
              </p:ext>
            </p:extLst>
          </p:nvPr>
        </p:nvGraphicFramePr>
        <p:xfrm>
          <a:off x="2089150" y="2452687"/>
          <a:ext cx="68580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数式" r:id="rId3" imgW="3035160" imgH="1815840" progId="Equation.3">
                  <p:embed/>
                </p:oleObj>
              </mc:Choice>
              <mc:Fallback>
                <p:oleObj name="数式" r:id="rId3" imgW="3035160" imgH="1815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52687"/>
                        <a:ext cx="6858000" cy="410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2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9505" y="2207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" y="688031"/>
            <a:ext cx="2971800" cy="2819401"/>
            <a:chOff x="685800" y="688031"/>
            <a:chExt cx="2971800" cy="281940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562100" y="2438400"/>
              <a:ext cx="20955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562100" y="766465"/>
              <a:ext cx="0" cy="1671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85800" y="2438400"/>
              <a:ext cx="8763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Arrow 11"/>
            <p:cNvSpPr/>
            <p:nvPr/>
          </p:nvSpPr>
          <p:spPr>
            <a:xfrm rot="18605538" flipH="1">
              <a:off x="1054422" y="2529840"/>
              <a:ext cx="575310" cy="190500"/>
            </a:xfrm>
            <a:prstGeom prst="rightArrow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558290" y="2286000"/>
              <a:ext cx="361950" cy="266700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200" y="6880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350" y="30457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1976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14400" y="2433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13560" y="1676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.</a:t>
              </a:r>
              <a:endParaRPr lang="en-US" sz="2400" b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cxnSp>
          <p:nvCxnSpPr>
            <p:cNvPr id="19" name="Straight Arrow Connector 18"/>
            <p:cNvCxnSpPr>
              <a:stCxn id="13" idx="1"/>
            </p:cNvCxnSpPr>
            <p:nvPr/>
          </p:nvCxnSpPr>
          <p:spPr>
            <a:xfrm flipH="1" flipV="1">
              <a:off x="1386840" y="1676400"/>
              <a:ext cx="171450" cy="7429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00" y="1595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43000" y="20551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q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sp>
        <p:nvSpPr>
          <p:cNvPr id="8" name="Arc 7"/>
          <p:cNvSpPr/>
          <p:nvPr/>
        </p:nvSpPr>
        <p:spPr>
          <a:xfrm rot="14266887">
            <a:off x="1616197" y="1292773"/>
            <a:ext cx="2305963" cy="2508274"/>
          </a:xfrm>
          <a:prstGeom prst="arc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386840" y="1750367"/>
            <a:ext cx="57150" cy="9188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13435"/>
              </p:ext>
            </p:extLst>
          </p:nvPr>
        </p:nvGraphicFramePr>
        <p:xfrm>
          <a:off x="1524000" y="3379788"/>
          <a:ext cx="7345362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3251160" imgH="1269720" progId="Equation.DSMT4">
                  <p:embed/>
                </p:oleObj>
              </mc:Choice>
              <mc:Fallback>
                <p:oleObj name="Equation" r:id="rId3" imgW="3251160" imgH="1269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79788"/>
                        <a:ext cx="7345362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8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Previously we determined the power distribution from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 charged particle: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623242"/>
              </p:ext>
            </p:extLst>
          </p:nvPr>
        </p:nvGraphicFramePr>
        <p:xfrm>
          <a:off x="1131888" y="1193800"/>
          <a:ext cx="6945312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数式" r:id="rId3" imgW="3073320" imgH="2374560" progId="Equation.3">
                  <p:embed/>
                </p:oleObj>
              </mc:Choice>
              <mc:Fallback>
                <p:oleObj name="数式" r:id="rId3" imgW="307332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1193800"/>
                        <a:ext cx="6945312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9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23813"/>
              </p:ext>
            </p:extLst>
          </p:nvPr>
        </p:nvGraphicFramePr>
        <p:xfrm>
          <a:off x="525462" y="990600"/>
          <a:ext cx="8093075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数式" r:id="rId3" imgW="3581280" imgH="1396800" progId="Equation.3">
                  <p:embed/>
                </p:oleObj>
              </mc:Choice>
              <mc:Fallback>
                <p:oleObj name="数式" r:id="rId3" imgW="35812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90600"/>
                        <a:ext cx="8093075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" y="418653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Parseval’s</a:t>
            </a:r>
            <a:r>
              <a:rPr lang="en-US" sz="2400" dirty="0" smtClean="0"/>
              <a:t> theorem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/>
              <a:t>Marc-Antoine </a:t>
            </a:r>
            <a:r>
              <a:rPr lang="en-US" sz="2400" b="1" dirty="0" err="1"/>
              <a:t>Parseval</a:t>
            </a:r>
            <a:r>
              <a:rPr lang="en-US" sz="2400" b="1" dirty="0"/>
              <a:t> des </a:t>
            </a:r>
            <a:r>
              <a:rPr lang="en-US" sz="2400" b="1" dirty="0" err="1" smtClean="0"/>
              <a:t>Chênes</a:t>
            </a:r>
            <a:r>
              <a:rPr lang="en-US" sz="2400" b="1" dirty="0" smtClean="0"/>
              <a:t> 1755-1836</a:t>
            </a:r>
          </a:p>
          <a:p>
            <a:r>
              <a:rPr lang="en-US" sz="2400" b="1" dirty="0"/>
              <a:t>         </a:t>
            </a:r>
            <a:r>
              <a:rPr lang="en-US" b="1" dirty="0">
                <a:hlinkClick r:id="rId5"/>
              </a:rPr>
              <a:t>http://www-history.mcs.st-andrews.ac.uk/Biographies/Parseval.html</a:t>
            </a:r>
            <a:endParaRPr lang="en-US" b="1" dirty="0"/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97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7162" y="304799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1524000"/>
            <a:ext cx="8148638" cy="4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4724400"/>
            <a:ext cx="25146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599447"/>
              </p:ext>
            </p:extLst>
          </p:nvPr>
        </p:nvGraphicFramePr>
        <p:xfrm>
          <a:off x="491490" y="1600200"/>
          <a:ext cx="8439150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数式" r:id="rId3" imgW="3733560" imgH="1854000" progId="Equation.3">
                  <p:embed/>
                </p:oleObj>
              </mc:Choice>
              <mc:Fallback>
                <p:oleObj name="数式" r:id="rId3" imgW="373356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" y="1600200"/>
                        <a:ext cx="8439150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1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759944"/>
              </p:ext>
            </p:extLst>
          </p:nvPr>
        </p:nvGraphicFramePr>
        <p:xfrm>
          <a:off x="533400" y="535632"/>
          <a:ext cx="6324600" cy="167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数式" r:id="rId3" imgW="3251160" imgH="863280" progId="Equation.3">
                  <p:embed/>
                </p:oleObj>
              </mc:Choice>
              <mc:Fallback>
                <p:oleObj name="数式" r:id="rId3" imgW="32511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632"/>
                        <a:ext cx="6324600" cy="1678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841061"/>
              </p:ext>
            </p:extLst>
          </p:nvPr>
        </p:nvGraphicFramePr>
        <p:xfrm>
          <a:off x="990600" y="2286000"/>
          <a:ext cx="6618639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数式" r:id="rId5" imgW="2781000" imgH="1346040" progId="Equation.3">
                  <p:embed/>
                </p:oleObj>
              </mc:Choice>
              <mc:Fallback>
                <p:oleObj name="数式" r:id="rId5" imgW="27810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6618639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26160"/>
              </p:ext>
            </p:extLst>
          </p:nvPr>
        </p:nvGraphicFramePr>
        <p:xfrm>
          <a:off x="822325" y="838200"/>
          <a:ext cx="7346950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数式" r:id="rId3" imgW="3530520" imgH="2666880" progId="Equation.3">
                  <p:embed/>
                </p:oleObj>
              </mc:Choice>
              <mc:Fallback>
                <p:oleObj name="数式" r:id="rId3" imgW="353052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838200"/>
                        <a:ext cx="7346950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5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749951"/>
              </p:ext>
            </p:extLst>
          </p:nvPr>
        </p:nvGraphicFramePr>
        <p:xfrm>
          <a:off x="898525" y="990600"/>
          <a:ext cx="67945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数式" r:id="rId3" imgW="3263760" imgH="863280" progId="Equation.3">
                  <p:embed/>
                </p:oleObj>
              </mc:Choice>
              <mc:Fallback>
                <p:oleObj name="数式" r:id="rId3" imgW="3263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990600"/>
                        <a:ext cx="67945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29480"/>
              </p:ext>
            </p:extLst>
          </p:nvPr>
        </p:nvGraphicFramePr>
        <p:xfrm>
          <a:off x="438150" y="2913063"/>
          <a:ext cx="82677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数式" r:id="rId5" imgW="3657600" imgH="1117440" progId="Equation.3">
                  <p:embed/>
                </p:oleObj>
              </mc:Choice>
              <mc:Fallback>
                <p:oleObj name="数式" r:id="rId5" imgW="36576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913063"/>
                        <a:ext cx="8267700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4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927585"/>
              </p:ext>
            </p:extLst>
          </p:nvPr>
        </p:nvGraphicFramePr>
        <p:xfrm>
          <a:off x="236538" y="603250"/>
          <a:ext cx="793115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3" imgW="3809880" imgH="1854000" progId="Equation.DSMT4">
                  <p:embed/>
                </p:oleObj>
              </mc:Choice>
              <mc:Fallback>
                <p:oleObj name="Equation" r:id="rId3" imgW="380988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603250"/>
                        <a:ext cx="793115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60145"/>
              </p:ext>
            </p:extLst>
          </p:nvPr>
        </p:nvGraphicFramePr>
        <p:xfrm>
          <a:off x="350838" y="4087812"/>
          <a:ext cx="8442325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5" imgW="3517560" imgH="965160" progId="Equation.DSMT4">
                  <p:embed/>
                </p:oleObj>
              </mc:Choice>
              <mc:Fallback>
                <p:oleObj name="Equation" r:id="rId5" imgW="35175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087812"/>
                        <a:ext cx="8442325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4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radiation from a collinear acceleration burst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844852"/>
              </p:ext>
            </p:extLst>
          </p:nvPr>
        </p:nvGraphicFramePr>
        <p:xfrm>
          <a:off x="473075" y="690265"/>
          <a:ext cx="844232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3" imgW="3517560" imgH="736560" progId="Equation.DSMT4">
                  <p:embed/>
                </p:oleObj>
              </mc:Choice>
              <mc:Fallback>
                <p:oleObj name="Equation" r:id="rId3" imgW="3517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690265"/>
                        <a:ext cx="844232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098647"/>
              </p:ext>
            </p:extLst>
          </p:nvPr>
        </p:nvGraphicFramePr>
        <p:xfrm>
          <a:off x="489488" y="2362200"/>
          <a:ext cx="8153400" cy="43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5" imgW="4101840" imgH="2209680" progId="Equation.DSMT4">
                  <p:embed/>
                </p:oleObj>
              </mc:Choice>
              <mc:Fallback>
                <p:oleObj name="Equation" r:id="rId5" imgW="4101840" imgH="220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88" y="2362200"/>
                        <a:ext cx="8153400" cy="43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8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53291"/>
              </p:ext>
            </p:extLst>
          </p:nvPr>
        </p:nvGraphicFramePr>
        <p:xfrm>
          <a:off x="609600" y="685800"/>
          <a:ext cx="67897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3416040" imgH="1269720" progId="Equation.DSMT4">
                  <p:embed/>
                </p:oleObj>
              </mc:Choice>
              <mc:Fallback>
                <p:oleObj name="Equation" r:id="rId3" imgW="341604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67897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267200"/>
            <a:ext cx="3276600" cy="6858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649350">
            <a:off x="2629535" y="4432532"/>
            <a:ext cx="424297" cy="3467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85708" y="3124200"/>
            <a:ext cx="5748692" cy="1441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2800" y="3657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q</a:t>
            </a:r>
            <a:endParaRPr lang="en-US" sz="2400" b="1" i="1" dirty="0" smtClean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4724400"/>
            <a:ext cx="644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i="1" dirty="0" err="1" smtClean="0">
                <a:solidFill>
                  <a:srgbClr val="FF0000"/>
                </a:solidFill>
                <a:latin typeface="+mj-lt"/>
              </a:rPr>
              <a:t>v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15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507997"/>
              </p:ext>
            </p:extLst>
          </p:nvPr>
        </p:nvGraphicFramePr>
        <p:xfrm>
          <a:off x="152400" y="3505200"/>
          <a:ext cx="8839200" cy="286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3" imgW="3682800" imgH="1193760" progId="Equation.DSMT4">
                  <p:embed/>
                </p:oleObj>
              </mc:Choice>
              <mc:Fallback>
                <p:oleObj name="Equation" r:id="rId3" imgW="3682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8839200" cy="2860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85652"/>
              </p:ext>
            </p:extLst>
          </p:nvPr>
        </p:nvGraphicFramePr>
        <p:xfrm>
          <a:off x="325438" y="1243013"/>
          <a:ext cx="438943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5" imgW="2108160" imgH="977760" progId="Equation.DSMT4">
                  <p:embed/>
                </p:oleObj>
              </mc:Choice>
              <mc:Fallback>
                <p:oleObj name="Equation" r:id="rId5" imgW="21081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243013"/>
                        <a:ext cx="4389437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4702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8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7142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数式" r:id="rId5" imgW="3682800" imgH="482400" progId="Equation.3">
                  <p:embed/>
                </p:oleObj>
              </mc:Choice>
              <mc:Fallback>
                <p:oleObj name="数式" r:id="rId5" imgW="36828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932862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26200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1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96878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59128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6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870223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57473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75292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18" name="TextBox 17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4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591294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</p:spTree>
    <p:extLst>
      <p:ext uri="{BB962C8B-B14F-4D97-AF65-F5344CB8AC3E}">
        <p14:creationId xmlns:p14="http://schemas.microsoft.com/office/powerpoint/2010/main" val="14542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21118</TotalTime>
  <Words>537</Words>
  <Application>Microsoft Office PowerPoint</Application>
  <PresentationFormat>On-screen Show (4:3)</PresentationFormat>
  <Paragraphs>177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1172</cp:revision>
  <cp:lastPrinted>2017-04-01T17:47:37Z</cp:lastPrinted>
  <dcterms:created xsi:type="dcterms:W3CDTF">2012-01-10T18:32:24Z</dcterms:created>
  <dcterms:modified xsi:type="dcterms:W3CDTF">2017-04-03T14:05:01Z</dcterms:modified>
</cp:coreProperties>
</file>