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72" r:id="rId4"/>
    <p:sldId id="373" r:id="rId5"/>
    <p:sldId id="379" r:id="rId6"/>
    <p:sldId id="374" r:id="rId7"/>
    <p:sldId id="380" r:id="rId8"/>
    <p:sldId id="381" r:id="rId9"/>
    <p:sldId id="375" r:id="rId10"/>
    <p:sldId id="376" r:id="rId11"/>
    <p:sldId id="388" r:id="rId12"/>
    <p:sldId id="389" r:id="rId13"/>
    <p:sldId id="393" r:id="rId14"/>
    <p:sldId id="402" r:id="rId15"/>
    <p:sldId id="396" r:id="rId16"/>
    <p:sldId id="395" r:id="rId17"/>
    <p:sldId id="397" r:id="rId18"/>
    <p:sldId id="398" r:id="rId19"/>
    <p:sldId id="399" r:id="rId20"/>
    <p:sldId id="400" r:id="rId21"/>
    <p:sldId id="401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9.wmf"/><Relationship Id="rId3" Type="http://schemas.openxmlformats.org/officeDocument/2006/relationships/image" Target="../media/image30.png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8.wmf"/><Relationship Id="rId5" Type="http://schemas.openxmlformats.org/officeDocument/2006/relationships/image" Target="../media/image32.png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31.png"/><Relationship Id="rId9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21: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Chap. 8 in Jackson – Wave Guides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Electromagnetic waves near an ideal conductor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Electromagnetic waves within an ideal rectangular wave guide</a:t>
            </a:r>
            <a:endParaRPr lang="en-US" sz="28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711407"/>
              </p:ext>
            </p:extLst>
          </p:nvPr>
        </p:nvGraphicFramePr>
        <p:xfrm>
          <a:off x="682625" y="766763"/>
          <a:ext cx="66421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0" name="Equation" r:id="rId3" imgW="3073320" imgH="1574640" progId="Equation.DSMT4">
                  <p:embed/>
                </p:oleObj>
              </mc:Choice>
              <mc:Fallback>
                <p:oleObj name="Equation" r:id="rId3" imgW="307332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766763"/>
                        <a:ext cx="6642100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r</a:t>
              </a:r>
              <a:r>
                <a:rPr lang="en-US" sz="2400" b="1" i="1" baseline="-25000" dirty="0" smtClean="0">
                  <a:latin typeface="+mj-lt"/>
                </a:rPr>
                <a:t>||</a:t>
              </a:r>
              <a:endParaRPr lang="en-US" sz="2400" b="1" i="1" dirty="0" smtClean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498409"/>
              </p:ext>
            </p:extLst>
          </p:nvPr>
        </p:nvGraphicFramePr>
        <p:xfrm>
          <a:off x="684213" y="4230688"/>
          <a:ext cx="7850187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1" name="Equation" r:id="rId5" imgW="3632040" imgH="952200" progId="Equation.DSMT4">
                  <p:embed/>
                </p:oleObj>
              </mc:Choice>
              <mc:Fallback>
                <p:oleObj name="Equation" r:id="rId5" imgW="36320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30688"/>
                        <a:ext cx="7850187" cy="207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At the boundary of an ideal conductor, the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0" name="数式" r:id="rId3" imgW="1815840" imgH="888840" progId="Equation.3">
                  <p:embed/>
                </p:oleObj>
              </mc:Choice>
              <mc:Fallback>
                <p:oleObj name="数式" r:id="rId3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551" name="数式" r:id="rId5" imgW="139680" imgH="203040" progId="Equation.3">
                    <p:embed/>
                  </p:oleObj>
                </mc:Choice>
                <mc:Fallback>
                  <p:oleObj name="数式" r:id="rId5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H</a:t>
              </a:r>
              <a:r>
                <a:rPr lang="en-US" sz="2400" b="1" baseline="-25000" dirty="0" smtClean="0">
                  <a:latin typeface="+mj-lt"/>
                </a:rPr>
                <a:t>0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552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3" name="Equation" r:id="rId9" imgW="2298600" imgH="558720" progId="Equation.DSMT4">
                  <p:embed/>
                </p:oleObj>
              </mc:Choice>
              <mc:Fallback>
                <p:oleObj name="Equation" r:id="rId9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8288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</a:t>
            </a:r>
            <a:r>
              <a:rPr lang="en-US" sz="2400" b="1" dirty="0" err="1" smtClean="0">
                <a:latin typeface="+mj-lt"/>
              </a:rPr>
              <a:t>E</a:t>
            </a:r>
            <a:r>
              <a:rPr lang="en-US" sz="2400" baseline="-25000" dirty="0" err="1" smtClean="0">
                <a:latin typeface="+mj-lt"/>
              </a:rPr>
              <a:t>tangential</a:t>
            </a:r>
            <a:r>
              <a:rPr lang="en-US" sz="2400" dirty="0" smtClean="0">
                <a:latin typeface="+mj-lt"/>
              </a:rPr>
              <a:t>=0,   </a:t>
            </a:r>
            <a:r>
              <a:rPr lang="en-US" sz="2400" b="1" dirty="0" err="1" smtClean="0">
                <a:latin typeface="+mj-lt"/>
              </a:rPr>
              <a:t>B</a:t>
            </a:r>
            <a:r>
              <a:rPr lang="en-US" sz="2400" baseline="-25000" dirty="0" err="1" smtClean="0">
                <a:latin typeface="+mj-lt"/>
              </a:rPr>
              <a:t>normal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0" name="数式" r:id="rId3" imgW="2882880" imgH="533160" progId="Equation.3">
                  <p:embed/>
                </p:oleObj>
              </mc:Choice>
              <mc:Fallback>
                <p:oleObj name="数式" r:id="rId3" imgW="2882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413878"/>
              </p:ext>
            </p:extLst>
          </p:nvPr>
        </p:nvGraphicFramePr>
        <p:xfrm>
          <a:off x="1835943" y="4783818"/>
          <a:ext cx="4862513" cy="174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1" name="Equation" r:id="rId5" imgW="3517560" imgH="1244520" progId="Equation.DSMT4">
                  <p:embed/>
                </p:oleObj>
              </mc:Choice>
              <mc:Fallback>
                <p:oleObj name="Equation" r:id="rId5" imgW="351756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943" y="4783818"/>
                        <a:ext cx="4862513" cy="174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95994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8" name="Equation" r:id="rId3" imgW="4241520" imgH="927000" progId="Equation.DSMT4">
                  <p:embed/>
                </p:oleObj>
              </mc:Choice>
              <mc:Fallback>
                <p:oleObj name="Equation" r:id="rId3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9" name="Equation" r:id="rId5" imgW="3911400" imgH="1422360" progId="Equation.DSMT4">
                  <p:embed/>
                </p:oleObj>
              </mc:Choice>
              <mc:Fallback>
                <p:oleObj name="Equation" r:id="rId5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5" name="Equation" r:id="rId3" imgW="1346040" imgH="914400" progId="Equation.DSMT4">
                  <p:embed/>
                </p:oleObj>
              </mc:Choice>
              <mc:Fallback>
                <p:oleObj name="Equation" r:id="rId3" imgW="13460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6" name="Equation" r:id="rId5" imgW="1168200" imgH="1295280" progId="Equation.DSMT4">
                  <p:embed/>
                </p:oleObj>
              </mc:Choice>
              <mc:Fallback>
                <p:oleObj name="Equation" r:id="rId5" imgW="11682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677" name="Equation" r:id="rId7" imgW="1422360" imgH="1295280" progId="Equation.DSMT4">
                  <p:embed/>
                </p:oleObj>
              </mc:Choice>
              <mc:Fallback>
                <p:oleObj name="Equation" r:id="rId7" imgW="142236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929560"/>
                </p:ext>
              </p:extLst>
            </p:nvPr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78" name="Equation" r:id="rId9" imgW="2349360" imgH="1536480" progId="Equation.DSMT4">
                    <p:embed/>
                  </p:oleObj>
                </mc:Choice>
                <mc:Fallback>
                  <p:oleObj name="Equation" r:id="rId9" imgW="23493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 modes for </a:t>
            </a:r>
            <a:r>
              <a:rPr lang="en-US" sz="2400" dirty="0" err="1" smtClean="0">
                <a:latin typeface="+mj-lt"/>
              </a:rPr>
              <a:t>retangular</a:t>
            </a:r>
            <a:r>
              <a:rPr lang="en-US" sz="2400" dirty="0" smtClean="0">
                <a:latin typeface="+mj-lt"/>
              </a:rPr>
              <a:t>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00" name="Equation" r:id="rId3" imgW="4952880" imgH="1917360" progId="Equation.DSMT4">
                  <p:embed/>
                </p:oleObj>
              </mc:Choice>
              <mc:Fallback>
                <p:oleObj name="Equation" r:id="rId3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4872213"/>
              </p:ext>
            </p:extLst>
          </p:nvPr>
        </p:nvGraphicFramePr>
        <p:xfrm>
          <a:off x="457200" y="4441825"/>
          <a:ext cx="5357813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01" name="Equation" r:id="rId5" imgW="3073320" imgH="939600" progId="Equation.DSMT4">
                  <p:embed/>
                </p:oleObj>
              </mc:Choice>
              <mc:Fallback>
                <p:oleObj name="Equation" r:id="rId5" imgW="307332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41825"/>
                        <a:ext cx="5357813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2" name="数式" r:id="rId6" imgW="3035160" imgH="1485720" progId="Equation.3">
                  <p:embed/>
                </p:oleObj>
              </mc:Choice>
              <mc:Fallback>
                <p:oleObj name="数式" r:id="rId6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3" name="数式" r:id="rId8" imgW="520560" imgH="215640" progId="Equation.3">
                  <p:embed/>
                </p:oleObj>
              </mc:Choice>
              <mc:Fallback>
                <p:oleObj name="数式" r:id="rId8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4" name="数式" r:id="rId10" imgW="558720" imgH="228600" progId="Equation.3">
                  <p:embed/>
                </p:oleObj>
              </mc:Choice>
              <mc:Fallback>
                <p:oleObj name="数式" r:id="rId10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5" name="数式" r:id="rId12" imgW="558720" imgH="241200" progId="Equation.3">
                  <p:embed/>
                </p:oleObj>
              </mc:Choice>
              <mc:Fallback>
                <p:oleObj name="数式" r:id="rId12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9" name="Equation" r:id="rId4" imgW="2298600" imgH="533160" progId="Equation.DSMT4">
                  <p:embed/>
                </p:oleObj>
              </mc:Choice>
              <mc:Fallback>
                <p:oleObj name="Equation" r:id="rId4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686" y="533400"/>
            <a:ext cx="8839200" cy="510662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0" y="289621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2718"/>
              </p:ext>
            </p:extLst>
          </p:nvPr>
        </p:nvGraphicFramePr>
        <p:xfrm>
          <a:off x="381001" y="3487666"/>
          <a:ext cx="8305799" cy="32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2" name="数式" r:id="rId3" imgW="3555720" imgH="1396800" progId="Equation.3">
                  <p:embed/>
                </p:oleObj>
              </mc:Choice>
              <mc:Fallback>
                <p:oleObj name="数式" r:id="rId3" imgW="35557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487666"/>
                        <a:ext cx="8305799" cy="329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Resonant cavity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10" name="Group 9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2" name="Cube 11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03397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3" name="数式" r:id="rId5" imgW="583920" imgH="634680" progId="Equation.3">
                  <p:embed/>
                </p:oleObj>
              </mc:Choice>
              <mc:Fallback>
                <p:oleObj name="数式" r:id="rId5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95462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6" name="数式" r:id="rId3" imgW="583920" imgH="634680" progId="Equation.3">
                  <p:embed/>
                </p:oleObj>
              </mc:Choice>
              <mc:Fallback>
                <p:oleObj name="数式" r:id="rId3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244183"/>
              </p:ext>
            </p:extLst>
          </p:nvPr>
        </p:nvGraphicFramePr>
        <p:xfrm>
          <a:off x="2232025" y="3624263"/>
          <a:ext cx="584517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7" name="数式" r:id="rId5" imgW="2501640" imgH="1015920" progId="Equation.3">
                  <p:embed/>
                </p:oleObj>
              </mc:Choice>
              <mc:Fallback>
                <p:oleObj name="数式" r:id="rId5" imgW="250164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3624263"/>
                        <a:ext cx="5845175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7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429" y="609600"/>
            <a:ext cx="8356741" cy="536733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867400" y="2590800"/>
            <a:ext cx="2971800" cy="1981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3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264314"/>
              </p:ext>
            </p:extLst>
          </p:nvPr>
        </p:nvGraphicFramePr>
        <p:xfrm>
          <a:off x="354013" y="650875"/>
          <a:ext cx="7646987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1" name="Equation" r:id="rId3" imgW="3416040" imgH="2489040" progId="Equation.DSMT4">
                  <p:embed/>
                </p:oleObj>
              </mc:Choice>
              <mc:Fallback>
                <p:oleObj name="Equation" r:id="rId3" imgW="3416040" imgH="248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650875"/>
                        <a:ext cx="7646987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017118"/>
              </p:ext>
            </p:extLst>
          </p:nvPr>
        </p:nvGraphicFramePr>
        <p:xfrm>
          <a:off x="152400" y="514350"/>
          <a:ext cx="819785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66" name="Equation" r:id="rId3" imgW="5333760" imgH="2273040" progId="Equation.DSMT4">
                  <p:embed/>
                </p:oleObj>
              </mc:Choice>
              <mc:Fallback>
                <p:oleObj name="Equation" r:id="rId3" imgW="5333760" imgH="227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14350"/>
                        <a:ext cx="819785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831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4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7864"/>
              </p:ext>
            </p:extLst>
          </p:nvPr>
        </p:nvGraphicFramePr>
        <p:xfrm>
          <a:off x="1003300" y="4897438"/>
          <a:ext cx="59848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5" name="Equation" r:id="rId5" imgW="2768400" imgH="761760" progId="Equation.DSMT4">
                  <p:embed/>
                </p:oleObj>
              </mc:Choice>
              <mc:Fallback>
                <p:oleObj name="Equation" r:id="rId5" imgW="27684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897438"/>
                        <a:ext cx="59848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Some representative values of skin depth</a:t>
            </a:r>
          </a:p>
          <a:p>
            <a:r>
              <a:rPr lang="en-US" sz="2400" dirty="0" smtClean="0">
                <a:latin typeface="+mj-lt"/>
              </a:rPr>
              <a:t>Ref: Lorrain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 and Corson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547399"/>
              </p:ext>
            </p:extLst>
          </p:nvPr>
        </p:nvGraphicFramePr>
        <p:xfrm>
          <a:off x="381000" y="1371602"/>
          <a:ext cx="83058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874520"/>
                <a:gridCol w="1661160"/>
                <a:gridCol w="1661160"/>
                <a:gridCol w="1661160"/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 (10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7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S/m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  <a:endParaRPr lang="en-US" sz="2400" dirty="0">
                        <a:solidFill>
                          <a:schemeClr val="tx1"/>
                        </a:solidFill>
                        <a:latin typeface="Symbol" panose="05050102010706020507" pitchFamily="18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m/m</a:t>
                      </a:r>
                      <a:r>
                        <a:rPr lang="en-US" sz="2400" baseline="-250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at 60 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at 1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3.54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84.6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5.80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8.5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10.0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Mumetal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0.16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2000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1.86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1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Relative energies associated with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757981"/>
              </p:ext>
            </p:extLst>
          </p:nvPr>
        </p:nvGraphicFramePr>
        <p:xfrm>
          <a:off x="333375" y="555625"/>
          <a:ext cx="8507413" cy="60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6" name="Equation" r:id="rId3" imgW="6019560" imgH="4254480" progId="Equation.DSMT4">
                  <p:embed/>
                </p:oleObj>
              </mc:Choice>
              <mc:Fallback>
                <p:oleObj name="Equation" r:id="rId3" imgW="6019560" imgH="4254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375" y="555625"/>
                        <a:ext cx="8507413" cy="60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5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03/01/2017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6" name="数式" r:id="rId3" imgW="3187440" imgH="939600" progId="Equation.3">
                  <p:embed/>
                </p:oleObj>
              </mc:Choice>
              <mc:Fallback>
                <p:oleObj name="数式" r:id="rId3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517447"/>
              </p:ext>
            </p:extLst>
          </p:nvPr>
        </p:nvGraphicFramePr>
        <p:xfrm>
          <a:off x="252413" y="3043238"/>
          <a:ext cx="66421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27" name="Equation" r:id="rId5" imgW="3073320" imgH="1574640" progId="Equation.DSMT4">
                  <p:embed/>
                </p:oleObj>
              </mc:Choice>
              <mc:Fallback>
                <p:oleObj name="Equation" r:id="rId5" imgW="307332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3043238"/>
                        <a:ext cx="6642100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  <a:r>
              <a:rPr lang="en-US" sz="2400" b="1" i="1" baseline="-25000" dirty="0" smtClean="0">
                <a:latin typeface="+mj-lt"/>
              </a:rPr>
              <a:t>||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15354</TotalTime>
  <Words>486</Words>
  <Application>Microsoft Office PowerPoint</Application>
  <PresentationFormat>On-screen Show (4:3)</PresentationFormat>
  <Paragraphs>152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918</cp:revision>
  <cp:lastPrinted>2017-03-01T02:36:59Z</cp:lastPrinted>
  <dcterms:created xsi:type="dcterms:W3CDTF">2012-01-10T18:32:24Z</dcterms:created>
  <dcterms:modified xsi:type="dcterms:W3CDTF">2017-03-01T14:56:01Z</dcterms:modified>
</cp:coreProperties>
</file>