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96" r:id="rId2"/>
    <p:sldId id="354" r:id="rId3"/>
    <p:sldId id="357" r:id="rId4"/>
    <p:sldId id="358" r:id="rId5"/>
    <p:sldId id="359" r:id="rId6"/>
    <p:sldId id="360" r:id="rId7"/>
    <p:sldId id="361" r:id="rId8"/>
    <p:sldId id="363" r:id="rId9"/>
    <p:sldId id="364" r:id="rId10"/>
    <p:sldId id="365" r:id="rId11"/>
    <p:sldId id="366" r:id="rId12"/>
    <p:sldId id="367" r:id="rId13"/>
    <p:sldId id="368" r:id="rId14"/>
    <p:sldId id="369" r:id="rId15"/>
    <p:sldId id="370" r:id="rId16"/>
    <p:sldId id="374" r:id="rId17"/>
    <p:sldId id="375" r:id="rId18"/>
    <p:sldId id="376" r:id="rId19"/>
    <p:sldId id="377" r:id="rId20"/>
    <p:sldId id="401" r:id="rId21"/>
    <p:sldId id="402" r:id="rId22"/>
    <p:sldId id="403" r:id="rId23"/>
    <p:sldId id="404" r:id="rId24"/>
    <p:sldId id="405" r:id="rId25"/>
    <p:sldId id="400" r:id="rId26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660"/>
  </p:normalViewPr>
  <p:slideViewPr>
    <p:cSldViewPr>
      <p:cViewPr>
        <p:scale>
          <a:sx n="39" d="100"/>
          <a:sy n="39" d="100"/>
        </p:scale>
        <p:origin x="1652" y="4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41" d="100"/>
        <a:sy n="41" d="100"/>
      </p:scale>
      <p:origin x="0" y="-10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4" Type="http://schemas.openxmlformats.org/officeDocument/2006/relationships/image" Target="../media/image23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4" Type="http://schemas.openxmlformats.org/officeDocument/2006/relationships/image" Target="../media/image25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2" Type="http://schemas.openxmlformats.org/officeDocument/2006/relationships/image" Target="../media/image45.wmf"/><Relationship Id="rId1" Type="http://schemas.openxmlformats.org/officeDocument/2006/relationships/image" Target="../media/image4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7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20.wmf"/><Relationship Id="rId4" Type="http://schemas.openxmlformats.org/officeDocument/2006/relationships/image" Target="../media/image2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2/16/2017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7" tIns="48324" rIns="96647" bIns="4832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47" tIns="48324" rIns="96647" bIns="4832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00518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02/17/2017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02/17/2017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02/17/2017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02/17/2017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02/17/2017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02/17/2017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02/17/2017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16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02/17/2017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02/17/2017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02/17/2017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02/17/2017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02/17/2017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712  Spring 2017 -- Lecture 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4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17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20.bin"/><Relationship Id="rId10" Type="http://schemas.openxmlformats.org/officeDocument/2006/relationships/image" Target="../media/image21.wmf"/><Relationship Id="rId4" Type="http://schemas.openxmlformats.org/officeDocument/2006/relationships/image" Target="../media/image20.wmf"/><Relationship Id="rId9" Type="http://schemas.openxmlformats.org/officeDocument/2006/relationships/oleObject" Target="../embeddings/oleObject22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24.bin"/><Relationship Id="rId10" Type="http://schemas.openxmlformats.org/officeDocument/2006/relationships/image" Target="../media/image23.wmf"/><Relationship Id="rId4" Type="http://schemas.openxmlformats.org/officeDocument/2006/relationships/image" Target="../media/image18.wmf"/><Relationship Id="rId9" Type="http://schemas.openxmlformats.org/officeDocument/2006/relationships/oleObject" Target="../embeddings/oleObject26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2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28.bin"/><Relationship Id="rId10" Type="http://schemas.openxmlformats.org/officeDocument/2006/relationships/image" Target="../media/image25.wmf"/><Relationship Id="rId4" Type="http://schemas.openxmlformats.org/officeDocument/2006/relationships/image" Target="../media/image18.wmf"/><Relationship Id="rId9" Type="http://schemas.openxmlformats.org/officeDocument/2006/relationships/oleObject" Target="../embeddings/oleObject30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oleObject" Target="../embeddings/oleObject31.bin"/><Relationship Id="rId7" Type="http://schemas.openxmlformats.org/officeDocument/2006/relationships/oleObject" Target="../embeddings/oleObject3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32.bin"/><Relationship Id="rId4" Type="http://schemas.openxmlformats.org/officeDocument/2006/relationships/image" Target="../media/image18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35.bin"/><Relationship Id="rId4" Type="http://schemas.openxmlformats.org/officeDocument/2006/relationships/image" Target="../media/image27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37.bin"/><Relationship Id="rId4" Type="http://schemas.openxmlformats.org/officeDocument/2006/relationships/image" Target="../media/image29.w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3" Type="http://schemas.openxmlformats.org/officeDocument/2006/relationships/oleObject" Target="../embeddings/oleObject38.bin"/><Relationship Id="rId7" Type="http://schemas.openxmlformats.org/officeDocument/2006/relationships/oleObject" Target="../embeddings/oleObject4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33.wmf"/><Relationship Id="rId5" Type="http://schemas.openxmlformats.org/officeDocument/2006/relationships/oleObject" Target="../embeddings/oleObject39.bin"/><Relationship Id="rId4" Type="http://schemas.openxmlformats.org/officeDocument/2006/relationships/image" Target="../media/image32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3" Type="http://schemas.openxmlformats.org/officeDocument/2006/relationships/oleObject" Target="../embeddings/oleObject41.bin"/><Relationship Id="rId7" Type="http://schemas.openxmlformats.org/officeDocument/2006/relationships/oleObject" Target="../embeddings/oleObject4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36.wmf"/><Relationship Id="rId5" Type="http://schemas.openxmlformats.org/officeDocument/2006/relationships/oleObject" Target="../embeddings/oleObject42.bin"/><Relationship Id="rId4" Type="http://schemas.openxmlformats.org/officeDocument/2006/relationships/image" Target="../media/image35.w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wmf"/><Relationship Id="rId3" Type="http://schemas.openxmlformats.org/officeDocument/2006/relationships/oleObject" Target="../embeddings/oleObject44.bin"/><Relationship Id="rId7" Type="http://schemas.openxmlformats.org/officeDocument/2006/relationships/oleObject" Target="../embeddings/oleObject4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39.wmf"/><Relationship Id="rId5" Type="http://schemas.openxmlformats.org/officeDocument/2006/relationships/oleObject" Target="../embeddings/oleObject45.bin"/><Relationship Id="rId4" Type="http://schemas.openxmlformats.org/officeDocument/2006/relationships/image" Target="../media/image38.w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wmf"/><Relationship Id="rId3" Type="http://schemas.openxmlformats.org/officeDocument/2006/relationships/oleObject" Target="../embeddings/oleObject47.bin"/><Relationship Id="rId7" Type="http://schemas.openxmlformats.org/officeDocument/2006/relationships/oleObject" Target="../embeddings/oleObject4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42.wmf"/><Relationship Id="rId5" Type="http://schemas.openxmlformats.org/officeDocument/2006/relationships/oleObject" Target="../embeddings/oleObject48.bin"/><Relationship Id="rId4" Type="http://schemas.openxmlformats.org/officeDocument/2006/relationships/image" Target="../media/image41.wmf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wmf"/><Relationship Id="rId3" Type="http://schemas.openxmlformats.org/officeDocument/2006/relationships/oleObject" Target="../embeddings/oleObject50.bin"/><Relationship Id="rId7" Type="http://schemas.openxmlformats.org/officeDocument/2006/relationships/oleObject" Target="../embeddings/oleObject5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45.wmf"/><Relationship Id="rId5" Type="http://schemas.openxmlformats.org/officeDocument/2006/relationships/oleObject" Target="../embeddings/oleObject51.bin"/><Relationship Id="rId4" Type="http://schemas.openxmlformats.org/officeDocument/2006/relationships/image" Target="../media/image44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4" Type="http://schemas.openxmlformats.org/officeDocument/2006/relationships/image" Target="../media/image47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8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0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02/17/2017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1920" y="518160"/>
            <a:ext cx="899160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712 Electrodynamics</a:t>
            </a:r>
          </a:p>
          <a:p>
            <a:pPr algn="ctr"/>
            <a:r>
              <a:rPr lang="en-US" sz="3200" b="1" dirty="0" smtClean="0"/>
              <a:t>9-9:50 AM  Olin 103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/>
              <a:t>Plan for Lecture 16:</a:t>
            </a:r>
          </a:p>
          <a:p>
            <a:pPr marL="457200" lvl="2" algn="ctr">
              <a:spcBef>
                <a:spcPct val="50000"/>
              </a:spcBef>
            </a:pPr>
            <a:r>
              <a:rPr lang="en-US" sz="3200" b="1" dirty="0" smtClean="0">
                <a:solidFill>
                  <a:schemeClr val="folHlink"/>
                </a:solidFill>
              </a:rPr>
              <a:t>Read Chapter 7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400" b="1" dirty="0" smtClean="0">
                <a:solidFill>
                  <a:schemeClr val="folHlink"/>
                </a:solidFill>
              </a:rPr>
              <a:t>Plane polarized electromagnetic waves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400" b="1" dirty="0">
                <a:solidFill>
                  <a:schemeClr val="folHlink"/>
                </a:solidFill>
              </a:rPr>
              <a:t>Reflectance and transmittance of electromagnetic waves – extension to anisotropy and </a:t>
            </a:r>
            <a:r>
              <a:rPr lang="en-US" sz="2400" b="1" dirty="0" smtClean="0">
                <a:solidFill>
                  <a:schemeClr val="folHlink"/>
                </a:solidFill>
              </a:rPr>
              <a:t>complexity</a:t>
            </a:r>
            <a:endParaRPr lang="en-US" sz="2400" b="1" dirty="0">
              <a:solidFill>
                <a:schemeClr val="folHlink"/>
              </a:solidFill>
            </a:endParaRPr>
          </a:p>
          <a:p>
            <a:pPr marL="514350" indent="-514350" algn="ctr">
              <a:buFont typeface="+mj-lt"/>
              <a:buAutoNum type="arabicPeriod"/>
            </a:pPr>
            <a:endParaRPr lang="en-US" sz="3200" b="1" dirty="0">
              <a:solidFill>
                <a:schemeClr val="fol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02/17/2017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304800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Reflection and refraction -- continued</a:t>
            </a:r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5097704"/>
              </p:ext>
            </p:extLst>
          </p:nvPr>
        </p:nvGraphicFramePr>
        <p:xfrm>
          <a:off x="785813" y="3352800"/>
          <a:ext cx="7496175" cy="311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42" name="数式" r:id="rId3" imgW="3466800" imgH="1422360" progId="Equation.3">
                  <p:embed/>
                </p:oleObj>
              </mc:Choice>
              <mc:Fallback>
                <p:oleObj name="数式" r:id="rId3" imgW="3466800" imgH="1422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5813" y="3352800"/>
                        <a:ext cx="7496175" cy="311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4" name="Group 23"/>
          <p:cNvGrpSpPr/>
          <p:nvPr/>
        </p:nvGrpSpPr>
        <p:grpSpPr>
          <a:xfrm>
            <a:off x="533400" y="838200"/>
            <a:ext cx="3009900" cy="2417763"/>
            <a:chOff x="533400" y="1011237"/>
            <a:chExt cx="3009900" cy="2417763"/>
          </a:xfrm>
        </p:grpSpPr>
        <p:grpSp>
          <p:nvGrpSpPr>
            <p:cNvPr id="6" name="Group 5"/>
            <p:cNvGrpSpPr>
              <a:grpSpLocks noChangeAspect="1"/>
            </p:cNvGrpSpPr>
            <p:nvPr/>
          </p:nvGrpSpPr>
          <p:grpSpPr>
            <a:xfrm>
              <a:off x="533400" y="1066800"/>
              <a:ext cx="3009900" cy="2362200"/>
              <a:chOff x="1447800" y="1524000"/>
              <a:chExt cx="6019800" cy="4724400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1447800" y="1524000"/>
                <a:ext cx="6019800" cy="2362200"/>
              </a:xfrm>
              <a:prstGeom prst="rect">
                <a:avLst/>
              </a:prstGeom>
              <a:solidFill>
                <a:schemeClr val="accent1">
                  <a:alpha val="39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1447800" y="3886200"/>
                <a:ext cx="6019800" cy="2362200"/>
              </a:xfrm>
              <a:prstGeom prst="rect">
                <a:avLst/>
              </a:prstGeom>
              <a:solidFill>
                <a:srgbClr val="DA32AA">
                  <a:alpha val="39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1752600" y="1905000"/>
                <a:ext cx="19812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Symbol" pitchFamily="18" charset="2"/>
                  </a:rPr>
                  <a:t>m</a:t>
                </a:r>
                <a:r>
                  <a:rPr lang="en-US" sz="2400" dirty="0" smtClean="0">
                    <a:latin typeface="+mj-lt"/>
                  </a:rPr>
                  <a:t>’</a:t>
                </a:r>
                <a:r>
                  <a:rPr lang="en-US" sz="2400" dirty="0" smtClean="0">
                    <a:latin typeface="Symbol" pitchFamily="18" charset="2"/>
                  </a:rPr>
                  <a:t> e</a:t>
                </a:r>
                <a:r>
                  <a:rPr lang="en-US" sz="2400" dirty="0" smtClean="0"/>
                  <a:t>’</a:t>
                </a:r>
                <a:endParaRPr lang="en-US" sz="2400" dirty="0" smtClean="0">
                  <a:latin typeface="Symbol" pitchFamily="18" charset="2"/>
                </a:endParaRP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1676400" y="4114800"/>
                <a:ext cx="1295400" cy="457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Symbol" pitchFamily="18" charset="2"/>
                  </a:rPr>
                  <a:t>m e</a:t>
                </a:r>
              </a:p>
            </p:txBody>
          </p:sp>
          <p:cxnSp>
            <p:nvCxnSpPr>
              <p:cNvPr id="11" name="Straight Arrow Connector 10"/>
              <p:cNvCxnSpPr/>
              <p:nvPr/>
            </p:nvCxnSpPr>
            <p:spPr>
              <a:xfrm flipV="1">
                <a:off x="2819400" y="3886200"/>
                <a:ext cx="1295400" cy="19812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Arrow Connector 11"/>
              <p:cNvCxnSpPr/>
              <p:nvPr/>
            </p:nvCxnSpPr>
            <p:spPr>
              <a:xfrm>
                <a:off x="4114800" y="3886200"/>
                <a:ext cx="1219200" cy="19812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4114800" y="1676400"/>
                <a:ext cx="0" cy="4191000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Arrow Connector 13"/>
              <p:cNvCxnSpPr/>
              <p:nvPr/>
            </p:nvCxnSpPr>
            <p:spPr>
              <a:xfrm flipV="1">
                <a:off x="4114800" y="2819400"/>
                <a:ext cx="2209800" cy="10668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TextBox 14"/>
              <p:cNvSpPr txBox="1"/>
              <p:nvPr/>
            </p:nvSpPr>
            <p:spPr>
              <a:xfrm>
                <a:off x="5029200" y="3121968"/>
                <a:ext cx="12954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+mj-lt"/>
                  </a:rPr>
                  <a:t>k’</a:t>
                </a: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2819400" y="3962400"/>
                <a:ext cx="15240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err="1" smtClean="0">
                    <a:latin typeface="+mj-lt"/>
                  </a:rPr>
                  <a:t>k</a:t>
                </a:r>
                <a:r>
                  <a:rPr lang="en-US" sz="2400" baseline="-25000" dirty="0" err="1" smtClean="0">
                    <a:latin typeface="+mj-lt"/>
                  </a:rPr>
                  <a:t>i</a:t>
                </a:r>
                <a:endParaRPr lang="en-US" sz="2400" b="1" dirty="0" smtClean="0">
                  <a:latin typeface="+mj-lt"/>
                </a:endParaRP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4648200" y="4186536"/>
                <a:ext cx="18288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err="1" smtClean="0">
                    <a:latin typeface="+mj-lt"/>
                  </a:rPr>
                  <a:t>k</a:t>
                </a:r>
                <a:r>
                  <a:rPr lang="en-US" sz="2400" baseline="-25000" dirty="0" err="1" smtClean="0">
                    <a:latin typeface="+mj-lt"/>
                  </a:rPr>
                  <a:t>R</a:t>
                </a:r>
                <a:endParaRPr lang="en-US" sz="2400" b="1" dirty="0" smtClean="0">
                  <a:latin typeface="+mj-lt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3581400" y="4419600"/>
                <a:ext cx="381000" cy="4616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 smtClean="0">
                    <a:latin typeface="+mj-lt"/>
                  </a:rPr>
                  <a:t>i</a:t>
                </a: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4038600" y="4419600"/>
                <a:ext cx="381000" cy="4616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 smtClean="0">
                    <a:latin typeface="+mj-lt"/>
                  </a:rPr>
                  <a:t>R</a:t>
                </a: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4038600" y="2895600"/>
                <a:ext cx="381000" cy="4616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 smtClean="0">
                    <a:latin typeface="Symbol" pitchFamily="18" charset="2"/>
                  </a:rPr>
                  <a:t>q</a:t>
                </a:r>
              </a:p>
            </p:txBody>
          </p:sp>
        </p:grpSp>
        <p:graphicFrame>
          <p:nvGraphicFramePr>
            <p:cNvPr id="22" name="Object 2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774626533"/>
                </p:ext>
              </p:extLst>
            </p:nvPr>
          </p:nvGraphicFramePr>
          <p:xfrm>
            <a:off x="1905000" y="1011237"/>
            <a:ext cx="274638" cy="3603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743" name="数式" r:id="rId5" imgW="126720" imgH="164880" progId="Equation.3">
                    <p:embed/>
                  </p:oleObj>
                </mc:Choice>
                <mc:Fallback>
                  <p:oleObj name="数式" r:id="rId5" imgW="12672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05000" y="1011237"/>
                          <a:ext cx="274638" cy="3603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3" name="Object 2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0787929"/>
                </p:ext>
              </p:extLst>
            </p:nvPr>
          </p:nvGraphicFramePr>
          <p:xfrm>
            <a:off x="3200400" y="2078037"/>
            <a:ext cx="274638" cy="3603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744" name="数式" r:id="rId7" imgW="126720" imgH="164880" progId="Equation.3">
                    <p:embed/>
                  </p:oleObj>
                </mc:Choice>
                <mc:Fallback>
                  <p:oleObj name="数式" r:id="rId7" imgW="12672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00400" y="2078037"/>
                          <a:ext cx="274638" cy="3603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921778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02/17/2017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304800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Reflection and refraction -- continued</a:t>
            </a:r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9274448"/>
              </p:ext>
            </p:extLst>
          </p:nvPr>
        </p:nvGraphicFramePr>
        <p:xfrm>
          <a:off x="1196975" y="3241675"/>
          <a:ext cx="6673850" cy="3333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66" name="数式" r:id="rId3" imgW="3085920" imgH="1523880" progId="Equation.3">
                  <p:embed/>
                </p:oleObj>
              </mc:Choice>
              <mc:Fallback>
                <p:oleObj name="数式" r:id="rId3" imgW="3085920" imgH="1523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6975" y="3241675"/>
                        <a:ext cx="6673850" cy="3333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4" name="Group 23"/>
          <p:cNvGrpSpPr/>
          <p:nvPr/>
        </p:nvGrpSpPr>
        <p:grpSpPr>
          <a:xfrm>
            <a:off x="533400" y="838200"/>
            <a:ext cx="3009900" cy="2417763"/>
            <a:chOff x="533400" y="1011237"/>
            <a:chExt cx="3009900" cy="2417763"/>
          </a:xfrm>
        </p:grpSpPr>
        <p:grpSp>
          <p:nvGrpSpPr>
            <p:cNvPr id="6" name="Group 5"/>
            <p:cNvGrpSpPr>
              <a:grpSpLocks noChangeAspect="1"/>
            </p:cNvGrpSpPr>
            <p:nvPr/>
          </p:nvGrpSpPr>
          <p:grpSpPr>
            <a:xfrm>
              <a:off x="533400" y="1066800"/>
              <a:ext cx="3009900" cy="2362200"/>
              <a:chOff x="1447800" y="1524000"/>
              <a:chExt cx="6019800" cy="4724400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1447800" y="1524000"/>
                <a:ext cx="6019800" cy="2362200"/>
              </a:xfrm>
              <a:prstGeom prst="rect">
                <a:avLst/>
              </a:prstGeom>
              <a:solidFill>
                <a:schemeClr val="accent1">
                  <a:alpha val="39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1447800" y="3886200"/>
                <a:ext cx="6019800" cy="2362200"/>
              </a:xfrm>
              <a:prstGeom prst="rect">
                <a:avLst/>
              </a:prstGeom>
              <a:solidFill>
                <a:srgbClr val="DA32AA">
                  <a:alpha val="39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1752600" y="1905000"/>
                <a:ext cx="19812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Symbol" pitchFamily="18" charset="2"/>
                  </a:rPr>
                  <a:t>m</a:t>
                </a:r>
                <a:r>
                  <a:rPr lang="en-US" sz="2400" dirty="0" smtClean="0">
                    <a:latin typeface="+mj-lt"/>
                  </a:rPr>
                  <a:t>’</a:t>
                </a:r>
                <a:r>
                  <a:rPr lang="en-US" sz="2400" dirty="0" smtClean="0">
                    <a:latin typeface="Symbol" pitchFamily="18" charset="2"/>
                  </a:rPr>
                  <a:t> e</a:t>
                </a:r>
                <a:r>
                  <a:rPr lang="en-US" sz="2400" dirty="0" smtClean="0"/>
                  <a:t>’</a:t>
                </a:r>
                <a:endParaRPr lang="en-US" sz="2400" dirty="0" smtClean="0">
                  <a:latin typeface="Symbol" pitchFamily="18" charset="2"/>
                </a:endParaRP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1676400" y="4114800"/>
                <a:ext cx="1295400" cy="457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Symbol" pitchFamily="18" charset="2"/>
                  </a:rPr>
                  <a:t>m e</a:t>
                </a:r>
              </a:p>
            </p:txBody>
          </p:sp>
          <p:cxnSp>
            <p:nvCxnSpPr>
              <p:cNvPr id="11" name="Straight Arrow Connector 10"/>
              <p:cNvCxnSpPr/>
              <p:nvPr/>
            </p:nvCxnSpPr>
            <p:spPr>
              <a:xfrm flipV="1">
                <a:off x="2819400" y="3886200"/>
                <a:ext cx="1295400" cy="19812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Arrow Connector 11"/>
              <p:cNvCxnSpPr/>
              <p:nvPr/>
            </p:nvCxnSpPr>
            <p:spPr>
              <a:xfrm>
                <a:off x="4114800" y="3886200"/>
                <a:ext cx="1219200" cy="19812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4114800" y="1676400"/>
                <a:ext cx="0" cy="4191000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Arrow Connector 13"/>
              <p:cNvCxnSpPr/>
              <p:nvPr/>
            </p:nvCxnSpPr>
            <p:spPr>
              <a:xfrm flipV="1">
                <a:off x="4114800" y="2819400"/>
                <a:ext cx="2209800" cy="10668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TextBox 14"/>
              <p:cNvSpPr txBox="1"/>
              <p:nvPr/>
            </p:nvSpPr>
            <p:spPr>
              <a:xfrm>
                <a:off x="5029200" y="3121968"/>
                <a:ext cx="12954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+mj-lt"/>
                  </a:rPr>
                  <a:t>k’</a:t>
                </a: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2819400" y="3962400"/>
                <a:ext cx="15240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err="1" smtClean="0">
                    <a:latin typeface="+mj-lt"/>
                  </a:rPr>
                  <a:t>k</a:t>
                </a:r>
                <a:r>
                  <a:rPr lang="en-US" sz="2400" baseline="-25000" dirty="0" err="1" smtClean="0">
                    <a:latin typeface="+mj-lt"/>
                  </a:rPr>
                  <a:t>i</a:t>
                </a:r>
                <a:endParaRPr lang="en-US" sz="2400" b="1" dirty="0" smtClean="0">
                  <a:latin typeface="+mj-lt"/>
                </a:endParaRP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4648200" y="4186536"/>
                <a:ext cx="18288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err="1" smtClean="0">
                    <a:latin typeface="+mj-lt"/>
                  </a:rPr>
                  <a:t>k</a:t>
                </a:r>
                <a:r>
                  <a:rPr lang="en-US" sz="2400" baseline="-25000" dirty="0" err="1" smtClean="0">
                    <a:latin typeface="+mj-lt"/>
                  </a:rPr>
                  <a:t>R</a:t>
                </a:r>
                <a:endParaRPr lang="en-US" sz="2400" b="1" dirty="0" smtClean="0">
                  <a:latin typeface="+mj-lt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3581400" y="4419600"/>
                <a:ext cx="381000" cy="4616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 smtClean="0">
                    <a:latin typeface="+mj-lt"/>
                  </a:rPr>
                  <a:t>i</a:t>
                </a: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4038600" y="4419600"/>
                <a:ext cx="381000" cy="4616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 smtClean="0">
                    <a:latin typeface="+mj-lt"/>
                  </a:rPr>
                  <a:t>R</a:t>
                </a: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4038600" y="2895600"/>
                <a:ext cx="381000" cy="4616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 smtClean="0">
                    <a:latin typeface="Symbol" pitchFamily="18" charset="2"/>
                  </a:rPr>
                  <a:t>q</a:t>
                </a:r>
              </a:p>
            </p:txBody>
          </p:sp>
        </p:grpSp>
        <p:graphicFrame>
          <p:nvGraphicFramePr>
            <p:cNvPr id="22" name="Object 2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938866343"/>
                </p:ext>
              </p:extLst>
            </p:nvPr>
          </p:nvGraphicFramePr>
          <p:xfrm>
            <a:off x="1905000" y="1011237"/>
            <a:ext cx="274638" cy="3603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767" name="数式" r:id="rId5" imgW="126720" imgH="164880" progId="Equation.3">
                    <p:embed/>
                  </p:oleObj>
                </mc:Choice>
                <mc:Fallback>
                  <p:oleObj name="数式" r:id="rId5" imgW="12672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05000" y="1011237"/>
                          <a:ext cx="274638" cy="3603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3" name="Object 2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33316511"/>
                </p:ext>
              </p:extLst>
            </p:nvPr>
          </p:nvGraphicFramePr>
          <p:xfrm>
            <a:off x="3200400" y="2078037"/>
            <a:ext cx="274638" cy="3603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768" name="数式" r:id="rId7" imgW="126720" imgH="164880" progId="Equation.3">
                    <p:embed/>
                  </p:oleObj>
                </mc:Choice>
                <mc:Fallback>
                  <p:oleObj name="数式" r:id="rId7" imgW="12672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00400" y="2078037"/>
                          <a:ext cx="274638" cy="3603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528596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02/17/2017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304800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Reflection and refraction -- continued</a:t>
            </a:r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1759438"/>
              </p:ext>
            </p:extLst>
          </p:nvPr>
        </p:nvGraphicFramePr>
        <p:xfrm>
          <a:off x="3124200" y="774700"/>
          <a:ext cx="6042025" cy="311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810" name="数式" r:id="rId3" imgW="2793960" imgH="1422360" progId="Equation.3">
                  <p:embed/>
                </p:oleObj>
              </mc:Choice>
              <mc:Fallback>
                <p:oleObj name="数式" r:id="rId3" imgW="2793960" imgH="1422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774700"/>
                        <a:ext cx="6042025" cy="311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4" name="Group 23"/>
          <p:cNvGrpSpPr/>
          <p:nvPr/>
        </p:nvGrpSpPr>
        <p:grpSpPr>
          <a:xfrm>
            <a:off x="167640" y="914400"/>
            <a:ext cx="3009900" cy="2417763"/>
            <a:chOff x="533400" y="1011237"/>
            <a:chExt cx="3009900" cy="2417763"/>
          </a:xfrm>
        </p:grpSpPr>
        <p:grpSp>
          <p:nvGrpSpPr>
            <p:cNvPr id="6" name="Group 5"/>
            <p:cNvGrpSpPr>
              <a:grpSpLocks noChangeAspect="1"/>
            </p:cNvGrpSpPr>
            <p:nvPr/>
          </p:nvGrpSpPr>
          <p:grpSpPr>
            <a:xfrm>
              <a:off x="533400" y="1066800"/>
              <a:ext cx="3009900" cy="2362200"/>
              <a:chOff x="1447800" y="1524000"/>
              <a:chExt cx="6019800" cy="4724400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1447800" y="1524000"/>
                <a:ext cx="6019800" cy="2362200"/>
              </a:xfrm>
              <a:prstGeom prst="rect">
                <a:avLst/>
              </a:prstGeom>
              <a:solidFill>
                <a:schemeClr val="accent1">
                  <a:alpha val="39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1447800" y="3886200"/>
                <a:ext cx="6019800" cy="2362200"/>
              </a:xfrm>
              <a:prstGeom prst="rect">
                <a:avLst/>
              </a:prstGeom>
              <a:solidFill>
                <a:srgbClr val="DA32AA">
                  <a:alpha val="39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1752600" y="1905000"/>
                <a:ext cx="19812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Symbol" pitchFamily="18" charset="2"/>
                  </a:rPr>
                  <a:t>m</a:t>
                </a:r>
                <a:r>
                  <a:rPr lang="en-US" sz="2400" dirty="0" smtClean="0">
                    <a:latin typeface="+mj-lt"/>
                  </a:rPr>
                  <a:t>’</a:t>
                </a:r>
                <a:r>
                  <a:rPr lang="en-US" sz="2400" dirty="0" smtClean="0">
                    <a:latin typeface="Symbol" pitchFamily="18" charset="2"/>
                  </a:rPr>
                  <a:t> e</a:t>
                </a:r>
                <a:r>
                  <a:rPr lang="en-US" sz="2400" dirty="0" smtClean="0"/>
                  <a:t>’</a:t>
                </a:r>
                <a:endParaRPr lang="en-US" sz="2400" dirty="0" smtClean="0">
                  <a:latin typeface="Symbol" pitchFamily="18" charset="2"/>
                </a:endParaRP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1676400" y="4114800"/>
                <a:ext cx="1295400" cy="457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Symbol" pitchFamily="18" charset="2"/>
                  </a:rPr>
                  <a:t>m e</a:t>
                </a:r>
              </a:p>
            </p:txBody>
          </p:sp>
          <p:cxnSp>
            <p:nvCxnSpPr>
              <p:cNvPr id="11" name="Straight Arrow Connector 10"/>
              <p:cNvCxnSpPr/>
              <p:nvPr/>
            </p:nvCxnSpPr>
            <p:spPr>
              <a:xfrm flipV="1">
                <a:off x="2819400" y="3886200"/>
                <a:ext cx="1295400" cy="19812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Arrow Connector 11"/>
              <p:cNvCxnSpPr/>
              <p:nvPr/>
            </p:nvCxnSpPr>
            <p:spPr>
              <a:xfrm>
                <a:off x="4114800" y="3886200"/>
                <a:ext cx="1219200" cy="19812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4114800" y="1676400"/>
                <a:ext cx="0" cy="4191000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Arrow Connector 13"/>
              <p:cNvCxnSpPr/>
              <p:nvPr/>
            </p:nvCxnSpPr>
            <p:spPr>
              <a:xfrm flipV="1">
                <a:off x="4114800" y="2819400"/>
                <a:ext cx="2209800" cy="10668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TextBox 14"/>
              <p:cNvSpPr txBox="1"/>
              <p:nvPr/>
            </p:nvSpPr>
            <p:spPr>
              <a:xfrm>
                <a:off x="5029200" y="3121968"/>
                <a:ext cx="12954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+mj-lt"/>
                  </a:rPr>
                  <a:t>k’</a:t>
                </a: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2819400" y="3962400"/>
                <a:ext cx="15240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err="1" smtClean="0">
                    <a:latin typeface="+mj-lt"/>
                  </a:rPr>
                  <a:t>k</a:t>
                </a:r>
                <a:r>
                  <a:rPr lang="en-US" sz="2400" baseline="-25000" dirty="0" err="1" smtClean="0">
                    <a:latin typeface="+mj-lt"/>
                  </a:rPr>
                  <a:t>i</a:t>
                </a:r>
                <a:endParaRPr lang="en-US" sz="2400" b="1" dirty="0" smtClean="0">
                  <a:latin typeface="+mj-lt"/>
                </a:endParaRP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4648200" y="4186536"/>
                <a:ext cx="18288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err="1" smtClean="0">
                    <a:latin typeface="+mj-lt"/>
                  </a:rPr>
                  <a:t>k</a:t>
                </a:r>
                <a:r>
                  <a:rPr lang="en-US" sz="2400" baseline="-25000" dirty="0" err="1" smtClean="0">
                    <a:latin typeface="+mj-lt"/>
                  </a:rPr>
                  <a:t>R</a:t>
                </a:r>
                <a:endParaRPr lang="en-US" sz="2400" b="1" dirty="0" smtClean="0">
                  <a:latin typeface="+mj-lt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3581400" y="4419600"/>
                <a:ext cx="381000" cy="4616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 smtClean="0">
                    <a:latin typeface="+mj-lt"/>
                  </a:rPr>
                  <a:t>i</a:t>
                </a: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4038600" y="4419600"/>
                <a:ext cx="381000" cy="4616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 smtClean="0">
                    <a:latin typeface="+mj-lt"/>
                  </a:rPr>
                  <a:t>R</a:t>
                </a: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4038600" y="2895600"/>
                <a:ext cx="381000" cy="4616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 smtClean="0">
                    <a:latin typeface="Symbol" pitchFamily="18" charset="2"/>
                  </a:rPr>
                  <a:t>q</a:t>
                </a:r>
              </a:p>
            </p:txBody>
          </p:sp>
        </p:grpSp>
        <p:graphicFrame>
          <p:nvGraphicFramePr>
            <p:cNvPr id="22" name="Object 2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6467209"/>
                </p:ext>
              </p:extLst>
            </p:nvPr>
          </p:nvGraphicFramePr>
          <p:xfrm>
            <a:off x="1905000" y="1011237"/>
            <a:ext cx="274638" cy="3603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3811" name="数式" r:id="rId5" imgW="126720" imgH="164880" progId="Equation.3">
                    <p:embed/>
                  </p:oleObj>
                </mc:Choice>
                <mc:Fallback>
                  <p:oleObj name="数式" r:id="rId5" imgW="12672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05000" y="1011237"/>
                          <a:ext cx="274638" cy="3603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3" name="Object 2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81497369"/>
                </p:ext>
              </p:extLst>
            </p:nvPr>
          </p:nvGraphicFramePr>
          <p:xfrm>
            <a:off x="3200400" y="2078037"/>
            <a:ext cx="274638" cy="3603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3812" name="数式" r:id="rId7" imgW="126720" imgH="164880" progId="Equation.3">
                    <p:embed/>
                  </p:oleObj>
                </mc:Choice>
                <mc:Fallback>
                  <p:oleObj name="数式" r:id="rId7" imgW="12672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00400" y="2078037"/>
                          <a:ext cx="274638" cy="3603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1791858"/>
              </p:ext>
            </p:extLst>
          </p:nvPr>
        </p:nvGraphicFramePr>
        <p:xfrm>
          <a:off x="1133475" y="3886200"/>
          <a:ext cx="5300663" cy="2444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813" name="数式" r:id="rId9" imgW="2450880" imgH="1117440" progId="Equation.3">
                  <p:embed/>
                </p:oleObj>
              </mc:Choice>
              <mc:Fallback>
                <p:oleObj name="数式" r:id="rId9" imgW="2450880" imgH="1117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3475" y="3886200"/>
                        <a:ext cx="5300663" cy="2444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08103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02/17/2017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82880" y="89207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Reflection and refraction -- continued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167640" y="914400"/>
            <a:ext cx="3009900" cy="2417763"/>
            <a:chOff x="533400" y="1011237"/>
            <a:chExt cx="3009900" cy="2417763"/>
          </a:xfrm>
        </p:grpSpPr>
        <p:grpSp>
          <p:nvGrpSpPr>
            <p:cNvPr id="6" name="Group 5"/>
            <p:cNvGrpSpPr>
              <a:grpSpLocks noChangeAspect="1"/>
            </p:cNvGrpSpPr>
            <p:nvPr/>
          </p:nvGrpSpPr>
          <p:grpSpPr>
            <a:xfrm>
              <a:off x="533400" y="1066800"/>
              <a:ext cx="3009900" cy="2362200"/>
              <a:chOff x="1447800" y="1524000"/>
              <a:chExt cx="6019800" cy="4724400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1447800" y="1524000"/>
                <a:ext cx="6019800" cy="2362200"/>
              </a:xfrm>
              <a:prstGeom prst="rect">
                <a:avLst/>
              </a:prstGeom>
              <a:solidFill>
                <a:schemeClr val="accent1">
                  <a:alpha val="39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1447800" y="3886200"/>
                <a:ext cx="6019800" cy="2362200"/>
              </a:xfrm>
              <a:prstGeom prst="rect">
                <a:avLst/>
              </a:prstGeom>
              <a:solidFill>
                <a:srgbClr val="DA32AA">
                  <a:alpha val="39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1752600" y="1905000"/>
                <a:ext cx="19812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Symbol" pitchFamily="18" charset="2"/>
                  </a:rPr>
                  <a:t>m</a:t>
                </a:r>
                <a:r>
                  <a:rPr lang="en-US" sz="2400" dirty="0" smtClean="0">
                    <a:latin typeface="+mj-lt"/>
                  </a:rPr>
                  <a:t>’</a:t>
                </a:r>
                <a:r>
                  <a:rPr lang="en-US" sz="2400" dirty="0" smtClean="0">
                    <a:latin typeface="Symbol" pitchFamily="18" charset="2"/>
                  </a:rPr>
                  <a:t> e</a:t>
                </a:r>
                <a:r>
                  <a:rPr lang="en-US" sz="2400" dirty="0" smtClean="0"/>
                  <a:t>’</a:t>
                </a:r>
                <a:endParaRPr lang="en-US" sz="2400" dirty="0" smtClean="0">
                  <a:latin typeface="Symbol" pitchFamily="18" charset="2"/>
                </a:endParaRP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1676400" y="4114800"/>
                <a:ext cx="1295400" cy="457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Symbol" pitchFamily="18" charset="2"/>
                  </a:rPr>
                  <a:t>m e</a:t>
                </a:r>
              </a:p>
            </p:txBody>
          </p:sp>
          <p:cxnSp>
            <p:nvCxnSpPr>
              <p:cNvPr id="11" name="Straight Arrow Connector 10"/>
              <p:cNvCxnSpPr/>
              <p:nvPr/>
            </p:nvCxnSpPr>
            <p:spPr>
              <a:xfrm flipV="1">
                <a:off x="2819400" y="3886200"/>
                <a:ext cx="1295400" cy="19812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Arrow Connector 11"/>
              <p:cNvCxnSpPr/>
              <p:nvPr/>
            </p:nvCxnSpPr>
            <p:spPr>
              <a:xfrm>
                <a:off x="4114800" y="3886200"/>
                <a:ext cx="1219200" cy="19812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4114800" y="1676400"/>
                <a:ext cx="0" cy="4191000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Arrow Connector 13"/>
              <p:cNvCxnSpPr/>
              <p:nvPr/>
            </p:nvCxnSpPr>
            <p:spPr>
              <a:xfrm flipV="1">
                <a:off x="4114800" y="2819400"/>
                <a:ext cx="2209800" cy="10668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TextBox 14"/>
              <p:cNvSpPr txBox="1"/>
              <p:nvPr/>
            </p:nvSpPr>
            <p:spPr>
              <a:xfrm>
                <a:off x="5029200" y="3121968"/>
                <a:ext cx="12954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+mj-lt"/>
                  </a:rPr>
                  <a:t>k’</a:t>
                </a: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2819400" y="3962400"/>
                <a:ext cx="15240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err="1" smtClean="0">
                    <a:latin typeface="+mj-lt"/>
                  </a:rPr>
                  <a:t>k</a:t>
                </a:r>
                <a:r>
                  <a:rPr lang="en-US" sz="2400" baseline="-25000" dirty="0" err="1" smtClean="0">
                    <a:latin typeface="+mj-lt"/>
                  </a:rPr>
                  <a:t>i</a:t>
                </a:r>
                <a:endParaRPr lang="en-US" sz="2400" b="1" dirty="0" smtClean="0">
                  <a:latin typeface="+mj-lt"/>
                </a:endParaRP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4648200" y="4186536"/>
                <a:ext cx="18288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err="1" smtClean="0">
                    <a:latin typeface="+mj-lt"/>
                  </a:rPr>
                  <a:t>k</a:t>
                </a:r>
                <a:r>
                  <a:rPr lang="en-US" sz="2400" baseline="-25000" dirty="0" err="1" smtClean="0">
                    <a:latin typeface="+mj-lt"/>
                  </a:rPr>
                  <a:t>R</a:t>
                </a:r>
                <a:endParaRPr lang="en-US" sz="2400" b="1" dirty="0" smtClean="0">
                  <a:latin typeface="+mj-lt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3581400" y="4419600"/>
                <a:ext cx="381000" cy="4616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 smtClean="0">
                    <a:latin typeface="+mj-lt"/>
                  </a:rPr>
                  <a:t>i</a:t>
                </a: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4038600" y="4419600"/>
                <a:ext cx="381000" cy="4616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 smtClean="0">
                    <a:latin typeface="+mj-lt"/>
                  </a:rPr>
                  <a:t>R</a:t>
                </a: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4038600" y="2895600"/>
                <a:ext cx="381000" cy="4616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 smtClean="0">
                    <a:latin typeface="Symbol" pitchFamily="18" charset="2"/>
                  </a:rPr>
                  <a:t>q</a:t>
                </a:r>
              </a:p>
            </p:txBody>
          </p:sp>
        </p:grpSp>
        <p:graphicFrame>
          <p:nvGraphicFramePr>
            <p:cNvPr id="22" name="Object 2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53952182"/>
                </p:ext>
              </p:extLst>
            </p:nvPr>
          </p:nvGraphicFramePr>
          <p:xfrm>
            <a:off x="1905000" y="1011237"/>
            <a:ext cx="274638" cy="3603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4834" name="数式" r:id="rId3" imgW="126720" imgH="164880" progId="Equation.3">
                    <p:embed/>
                  </p:oleObj>
                </mc:Choice>
                <mc:Fallback>
                  <p:oleObj name="数式" r:id="rId3" imgW="12672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05000" y="1011237"/>
                          <a:ext cx="274638" cy="3603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3" name="Object 2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149919296"/>
                </p:ext>
              </p:extLst>
            </p:nvPr>
          </p:nvGraphicFramePr>
          <p:xfrm>
            <a:off x="3200400" y="2078037"/>
            <a:ext cx="274638" cy="3603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4835" name="数式" r:id="rId5" imgW="126720" imgH="164880" progId="Equation.3">
                    <p:embed/>
                  </p:oleObj>
                </mc:Choice>
                <mc:Fallback>
                  <p:oleObj name="数式" r:id="rId5" imgW="12672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00400" y="2078037"/>
                          <a:ext cx="274638" cy="3603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6" name="TextBox 25"/>
          <p:cNvSpPr txBox="1"/>
          <p:nvPr/>
        </p:nvSpPr>
        <p:spPr>
          <a:xfrm>
            <a:off x="3406140" y="630664"/>
            <a:ext cx="502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s-polarization – </a:t>
            </a:r>
            <a:r>
              <a:rPr lang="en-US" sz="2400" b="1" dirty="0" smtClean="0">
                <a:latin typeface="+mj-lt"/>
              </a:rPr>
              <a:t>E</a:t>
            </a:r>
            <a:r>
              <a:rPr lang="en-US" sz="2400" dirty="0" smtClean="0">
                <a:latin typeface="+mj-lt"/>
              </a:rPr>
              <a:t> field “polarized” perpendicular to plane of incidence</a:t>
            </a:r>
          </a:p>
        </p:txBody>
      </p:sp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1960440"/>
              </p:ext>
            </p:extLst>
          </p:nvPr>
        </p:nvGraphicFramePr>
        <p:xfrm>
          <a:off x="3492817" y="1461661"/>
          <a:ext cx="5300663" cy="2444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836" name="数式" r:id="rId7" imgW="2450880" imgH="1117440" progId="Equation.3">
                  <p:embed/>
                </p:oleObj>
              </mc:Choice>
              <mc:Fallback>
                <p:oleObj name="数式" r:id="rId7" imgW="2450880" imgH="1117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2817" y="1461661"/>
                        <a:ext cx="5300663" cy="2444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2256188"/>
              </p:ext>
            </p:extLst>
          </p:nvPr>
        </p:nvGraphicFramePr>
        <p:xfrm>
          <a:off x="606425" y="3608388"/>
          <a:ext cx="7029450" cy="233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837" name="数式" r:id="rId9" imgW="3251160" imgH="1066680" progId="Equation.3">
                  <p:embed/>
                </p:oleObj>
              </mc:Choice>
              <mc:Fallback>
                <p:oleObj name="数式" r:id="rId9" imgW="3251160" imgH="1066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6425" y="3608388"/>
                        <a:ext cx="7029450" cy="2333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04853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02/17/2017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82880" y="89207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Reflection and refraction -- continued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167640" y="914400"/>
            <a:ext cx="3009900" cy="2417763"/>
            <a:chOff x="533400" y="1011237"/>
            <a:chExt cx="3009900" cy="2417763"/>
          </a:xfrm>
        </p:grpSpPr>
        <p:grpSp>
          <p:nvGrpSpPr>
            <p:cNvPr id="6" name="Group 5"/>
            <p:cNvGrpSpPr>
              <a:grpSpLocks noChangeAspect="1"/>
            </p:cNvGrpSpPr>
            <p:nvPr/>
          </p:nvGrpSpPr>
          <p:grpSpPr>
            <a:xfrm>
              <a:off x="533400" y="1066800"/>
              <a:ext cx="3009900" cy="2362200"/>
              <a:chOff x="1447800" y="1524000"/>
              <a:chExt cx="6019800" cy="4724400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1447800" y="1524000"/>
                <a:ext cx="6019800" cy="2362200"/>
              </a:xfrm>
              <a:prstGeom prst="rect">
                <a:avLst/>
              </a:prstGeom>
              <a:solidFill>
                <a:schemeClr val="accent1">
                  <a:alpha val="39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1447800" y="3886200"/>
                <a:ext cx="6019800" cy="2362200"/>
              </a:xfrm>
              <a:prstGeom prst="rect">
                <a:avLst/>
              </a:prstGeom>
              <a:solidFill>
                <a:srgbClr val="DA32AA">
                  <a:alpha val="39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1752600" y="1905000"/>
                <a:ext cx="19812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Symbol" pitchFamily="18" charset="2"/>
                  </a:rPr>
                  <a:t>m</a:t>
                </a:r>
                <a:r>
                  <a:rPr lang="en-US" sz="2400" dirty="0" smtClean="0">
                    <a:latin typeface="+mj-lt"/>
                  </a:rPr>
                  <a:t>’</a:t>
                </a:r>
                <a:r>
                  <a:rPr lang="en-US" sz="2400" dirty="0" smtClean="0">
                    <a:latin typeface="Symbol" pitchFamily="18" charset="2"/>
                  </a:rPr>
                  <a:t> e</a:t>
                </a:r>
                <a:r>
                  <a:rPr lang="en-US" sz="2400" dirty="0" smtClean="0"/>
                  <a:t>’</a:t>
                </a:r>
                <a:endParaRPr lang="en-US" sz="2400" dirty="0" smtClean="0">
                  <a:latin typeface="Symbol" pitchFamily="18" charset="2"/>
                </a:endParaRP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1676400" y="4114800"/>
                <a:ext cx="1295400" cy="457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Symbol" pitchFamily="18" charset="2"/>
                  </a:rPr>
                  <a:t>m e</a:t>
                </a:r>
              </a:p>
            </p:txBody>
          </p:sp>
          <p:cxnSp>
            <p:nvCxnSpPr>
              <p:cNvPr id="11" name="Straight Arrow Connector 10"/>
              <p:cNvCxnSpPr/>
              <p:nvPr/>
            </p:nvCxnSpPr>
            <p:spPr>
              <a:xfrm flipV="1">
                <a:off x="2819400" y="3886200"/>
                <a:ext cx="1295400" cy="19812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Arrow Connector 11"/>
              <p:cNvCxnSpPr/>
              <p:nvPr/>
            </p:nvCxnSpPr>
            <p:spPr>
              <a:xfrm>
                <a:off x="4114800" y="3886200"/>
                <a:ext cx="1219200" cy="19812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4114800" y="1676400"/>
                <a:ext cx="0" cy="4191000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Arrow Connector 13"/>
              <p:cNvCxnSpPr/>
              <p:nvPr/>
            </p:nvCxnSpPr>
            <p:spPr>
              <a:xfrm flipV="1">
                <a:off x="4114800" y="2819400"/>
                <a:ext cx="2209800" cy="10668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TextBox 14"/>
              <p:cNvSpPr txBox="1"/>
              <p:nvPr/>
            </p:nvSpPr>
            <p:spPr>
              <a:xfrm>
                <a:off x="5029200" y="3121968"/>
                <a:ext cx="12954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+mj-lt"/>
                  </a:rPr>
                  <a:t>k’</a:t>
                </a: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2819400" y="3962400"/>
                <a:ext cx="15240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err="1" smtClean="0">
                    <a:latin typeface="+mj-lt"/>
                  </a:rPr>
                  <a:t>k</a:t>
                </a:r>
                <a:r>
                  <a:rPr lang="en-US" sz="2400" baseline="-25000" dirty="0" err="1" smtClean="0">
                    <a:latin typeface="+mj-lt"/>
                  </a:rPr>
                  <a:t>i</a:t>
                </a:r>
                <a:endParaRPr lang="en-US" sz="2400" b="1" dirty="0" smtClean="0">
                  <a:latin typeface="+mj-lt"/>
                </a:endParaRP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4648200" y="4186536"/>
                <a:ext cx="18288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err="1" smtClean="0">
                    <a:latin typeface="+mj-lt"/>
                  </a:rPr>
                  <a:t>k</a:t>
                </a:r>
                <a:r>
                  <a:rPr lang="en-US" sz="2400" baseline="-25000" dirty="0" err="1" smtClean="0">
                    <a:latin typeface="+mj-lt"/>
                  </a:rPr>
                  <a:t>R</a:t>
                </a:r>
                <a:endParaRPr lang="en-US" sz="2400" b="1" dirty="0" smtClean="0">
                  <a:latin typeface="+mj-lt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3581400" y="4419600"/>
                <a:ext cx="381000" cy="4616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 smtClean="0">
                    <a:latin typeface="+mj-lt"/>
                  </a:rPr>
                  <a:t>i</a:t>
                </a: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4038600" y="4419600"/>
                <a:ext cx="381000" cy="4616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 smtClean="0">
                    <a:latin typeface="+mj-lt"/>
                  </a:rPr>
                  <a:t>R</a:t>
                </a: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4038600" y="2895600"/>
                <a:ext cx="381000" cy="4616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 smtClean="0">
                    <a:latin typeface="Symbol" pitchFamily="18" charset="2"/>
                  </a:rPr>
                  <a:t>q</a:t>
                </a:r>
              </a:p>
            </p:txBody>
          </p:sp>
        </p:grpSp>
        <p:graphicFrame>
          <p:nvGraphicFramePr>
            <p:cNvPr id="22" name="Object 2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36464886"/>
                </p:ext>
              </p:extLst>
            </p:nvPr>
          </p:nvGraphicFramePr>
          <p:xfrm>
            <a:off x="1905000" y="1011237"/>
            <a:ext cx="274638" cy="3603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5858" name="数式" r:id="rId3" imgW="126720" imgH="164880" progId="Equation.3">
                    <p:embed/>
                  </p:oleObj>
                </mc:Choice>
                <mc:Fallback>
                  <p:oleObj name="数式" r:id="rId3" imgW="12672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05000" y="1011237"/>
                          <a:ext cx="274638" cy="3603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3" name="Object 2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019491815"/>
                </p:ext>
              </p:extLst>
            </p:nvPr>
          </p:nvGraphicFramePr>
          <p:xfrm>
            <a:off x="3200400" y="2078037"/>
            <a:ext cx="274638" cy="3603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5859" name="数式" r:id="rId5" imgW="126720" imgH="164880" progId="Equation.3">
                    <p:embed/>
                  </p:oleObj>
                </mc:Choice>
                <mc:Fallback>
                  <p:oleObj name="数式" r:id="rId5" imgW="12672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00400" y="2078037"/>
                          <a:ext cx="274638" cy="3603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6" name="TextBox 25"/>
          <p:cNvSpPr txBox="1"/>
          <p:nvPr/>
        </p:nvSpPr>
        <p:spPr>
          <a:xfrm>
            <a:off x="3406140" y="541456"/>
            <a:ext cx="502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p-polarization – </a:t>
            </a:r>
            <a:r>
              <a:rPr lang="en-US" sz="2400" b="1" dirty="0" smtClean="0">
                <a:latin typeface="+mj-lt"/>
              </a:rPr>
              <a:t>E</a:t>
            </a:r>
            <a:r>
              <a:rPr lang="en-US" sz="2400" dirty="0" smtClean="0">
                <a:latin typeface="+mj-lt"/>
              </a:rPr>
              <a:t> field “polarized” parallel to plane of incidence</a:t>
            </a:r>
          </a:p>
        </p:txBody>
      </p:sp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5453234"/>
              </p:ext>
            </p:extLst>
          </p:nvPr>
        </p:nvGraphicFramePr>
        <p:xfrm>
          <a:off x="605790" y="3962400"/>
          <a:ext cx="7029450" cy="233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860" name="数式" r:id="rId7" imgW="3251160" imgH="1066680" progId="Equation.3">
                  <p:embed/>
                </p:oleObj>
              </mc:Choice>
              <mc:Fallback>
                <p:oleObj name="数式" r:id="rId7" imgW="3251160" imgH="1066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5790" y="3962400"/>
                        <a:ext cx="7029450" cy="2333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4169745"/>
              </p:ext>
            </p:extLst>
          </p:nvPr>
        </p:nvGraphicFramePr>
        <p:xfrm>
          <a:off x="3536950" y="1423988"/>
          <a:ext cx="5302250" cy="2446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861" name="数式" r:id="rId9" imgW="2450880" imgH="1117440" progId="Equation.3">
                  <p:embed/>
                </p:oleObj>
              </mc:Choice>
              <mc:Fallback>
                <p:oleObj name="数式" r:id="rId9" imgW="2450880" imgH="1117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36950" y="1423988"/>
                        <a:ext cx="5302250" cy="2446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02797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02/17/2017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82880" y="89207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Reflection and refraction -- continued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167640" y="914400"/>
            <a:ext cx="3009900" cy="2417763"/>
            <a:chOff x="533400" y="1011237"/>
            <a:chExt cx="3009900" cy="2417763"/>
          </a:xfrm>
        </p:grpSpPr>
        <p:grpSp>
          <p:nvGrpSpPr>
            <p:cNvPr id="6" name="Group 5"/>
            <p:cNvGrpSpPr>
              <a:grpSpLocks noChangeAspect="1"/>
            </p:cNvGrpSpPr>
            <p:nvPr/>
          </p:nvGrpSpPr>
          <p:grpSpPr>
            <a:xfrm>
              <a:off x="533400" y="1066800"/>
              <a:ext cx="3009900" cy="2362200"/>
              <a:chOff x="1447800" y="1524000"/>
              <a:chExt cx="6019800" cy="4724400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1447800" y="1524000"/>
                <a:ext cx="6019800" cy="2362200"/>
              </a:xfrm>
              <a:prstGeom prst="rect">
                <a:avLst/>
              </a:prstGeom>
              <a:solidFill>
                <a:schemeClr val="accent1">
                  <a:alpha val="39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1447800" y="3886200"/>
                <a:ext cx="6019800" cy="2362200"/>
              </a:xfrm>
              <a:prstGeom prst="rect">
                <a:avLst/>
              </a:prstGeom>
              <a:solidFill>
                <a:srgbClr val="DA32AA">
                  <a:alpha val="39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1752600" y="1905000"/>
                <a:ext cx="19812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Symbol" pitchFamily="18" charset="2"/>
                  </a:rPr>
                  <a:t>m</a:t>
                </a:r>
                <a:r>
                  <a:rPr lang="en-US" sz="2400" dirty="0" smtClean="0">
                    <a:latin typeface="+mj-lt"/>
                  </a:rPr>
                  <a:t>’</a:t>
                </a:r>
                <a:r>
                  <a:rPr lang="en-US" sz="2400" dirty="0" smtClean="0">
                    <a:latin typeface="Symbol" pitchFamily="18" charset="2"/>
                  </a:rPr>
                  <a:t> e</a:t>
                </a:r>
                <a:r>
                  <a:rPr lang="en-US" sz="2400" dirty="0" smtClean="0"/>
                  <a:t>’</a:t>
                </a:r>
                <a:endParaRPr lang="en-US" sz="2400" dirty="0" smtClean="0">
                  <a:latin typeface="Symbol" pitchFamily="18" charset="2"/>
                </a:endParaRP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1676400" y="4114800"/>
                <a:ext cx="1295400" cy="457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Symbol" pitchFamily="18" charset="2"/>
                  </a:rPr>
                  <a:t>m e</a:t>
                </a:r>
              </a:p>
            </p:txBody>
          </p:sp>
          <p:cxnSp>
            <p:nvCxnSpPr>
              <p:cNvPr id="11" name="Straight Arrow Connector 10"/>
              <p:cNvCxnSpPr/>
              <p:nvPr/>
            </p:nvCxnSpPr>
            <p:spPr>
              <a:xfrm flipV="1">
                <a:off x="2819400" y="3886200"/>
                <a:ext cx="1295400" cy="19812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Arrow Connector 11"/>
              <p:cNvCxnSpPr/>
              <p:nvPr/>
            </p:nvCxnSpPr>
            <p:spPr>
              <a:xfrm>
                <a:off x="4114800" y="3886200"/>
                <a:ext cx="1219200" cy="19812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4114800" y="1676400"/>
                <a:ext cx="0" cy="4191000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Arrow Connector 13"/>
              <p:cNvCxnSpPr/>
              <p:nvPr/>
            </p:nvCxnSpPr>
            <p:spPr>
              <a:xfrm flipV="1">
                <a:off x="4114800" y="2819400"/>
                <a:ext cx="2209800" cy="10668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TextBox 14"/>
              <p:cNvSpPr txBox="1"/>
              <p:nvPr/>
            </p:nvSpPr>
            <p:spPr>
              <a:xfrm>
                <a:off x="5029200" y="3121968"/>
                <a:ext cx="12954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+mj-lt"/>
                  </a:rPr>
                  <a:t>k’</a:t>
                </a: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2819400" y="3962400"/>
                <a:ext cx="15240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err="1" smtClean="0">
                    <a:latin typeface="+mj-lt"/>
                  </a:rPr>
                  <a:t>k</a:t>
                </a:r>
                <a:r>
                  <a:rPr lang="en-US" sz="2400" baseline="-25000" dirty="0" err="1" smtClean="0">
                    <a:latin typeface="+mj-lt"/>
                  </a:rPr>
                  <a:t>i</a:t>
                </a:r>
                <a:endParaRPr lang="en-US" sz="2400" b="1" dirty="0" smtClean="0">
                  <a:latin typeface="+mj-lt"/>
                </a:endParaRP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4648200" y="4186536"/>
                <a:ext cx="18288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err="1" smtClean="0">
                    <a:latin typeface="+mj-lt"/>
                  </a:rPr>
                  <a:t>k</a:t>
                </a:r>
                <a:r>
                  <a:rPr lang="en-US" sz="2400" baseline="-25000" dirty="0" err="1" smtClean="0">
                    <a:latin typeface="+mj-lt"/>
                  </a:rPr>
                  <a:t>R</a:t>
                </a:r>
                <a:endParaRPr lang="en-US" sz="2400" b="1" dirty="0" smtClean="0">
                  <a:latin typeface="+mj-lt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3581400" y="4419600"/>
                <a:ext cx="381000" cy="4616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 smtClean="0">
                    <a:latin typeface="+mj-lt"/>
                  </a:rPr>
                  <a:t>i</a:t>
                </a: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4038600" y="4419600"/>
                <a:ext cx="381000" cy="4616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 smtClean="0">
                    <a:latin typeface="+mj-lt"/>
                  </a:rPr>
                  <a:t>R</a:t>
                </a: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4038600" y="2895600"/>
                <a:ext cx="381000" cy="4616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 smtClean="0">
                    <a:latin typeface="Symbol" pitchFamily="18" charset="2"/>
                  </a:rPr>
                  <a:t>q</a:t>
                </a:r>
              </a:p>
            </p:txBody>
          </p:sp>
        </p:grpSp>
        <p:graphicFrame>
          <p:nvGraphicFramePr>
            <p:cNvPr id="22" name="Object 2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2222380"/>
                </p:ext>
              </p:extLst>
            </p:nvPr>
          </p:nvGraphicFramePr>
          <p:xfrm>
            <a:off x="1905000" y="1011237"/>
            <a:ext cx="274638" cy="3603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6862" name="数式" r:id="rId3" imgW="126720" imgH="164880" progId="Equation.3">
                    <p:embed/>
                  </p:oleObj>
                </mc:Choice>
                <mc:Fallback>
                  <p:oleObj name="数式" r:id="rId3" imgW="12672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05000" y="1011237"/>
                          <a:ext cx="274638" cy="3603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3" name="Object 2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63704738"/>
                </p:ext>
              </p:extLst>
            </p:nvPr>
          </p:nvGraphicFramePr>
          <p:xfrm>
            <a:off x="3200400" y="2078037"/>
            <a:ext cx="274638" cy="3603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6863" name="数式" r:id="rId5" imgW="126720" imgH="164880" progId="Equation.3">
                    <p:embed/>
                  </p:oleObj>
                </mc:Choice>
                <mc:Fallback>
                  <p:oleObj name="数式" r:id="rId5" imgW="12672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00400" y="2078037"/>
                          <a:ext cx="274638" cy="3603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9161443"/>
              </p:ext>
            </p:extLst>
          </p:nvPr>
        </p:nvGraphicFramePr>
        <p:xfrm>
          <a:off x="620713" y="4114800"/>
          <a:ext cx="7000875" cy="2028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64" name="数式" r:id="rId7" imgW="3238200" imgH="927000" progId="Equation.3">
                  <p:embed/>
                </p:oleObj>
              </mc:Choice>
              <mc:Fallback>
                <p:oleObj name="数式" r:id="rId7" imgW="3238200" imgH="927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0713" y="4114800"/>
                        <a:ext cx="7000875" cy="2028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34574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02/17/2017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308908"/>
              </p:ext>
            </p:extLst>
          </p:nvPr>
        </p:nvGraphicFramePr>
        <p:xfrm>
          <a:off x="320040" y="796945"/>
          <a:ext cx="7029450" cy="233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914" name="数式" r:id="rId3" imgW="3251160" imgH="1066680" progId="Equation.3">
                  <p:embed/>
                </p:oleObj>
              </mc:Choice>
              <mc:Fallback>
                <p:oleObj name="数式" r:id="rId3" imgW="3251160" imgH="1066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" y="796945"/>
                        <a:ext cx="7029450" cy="2333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04800" y="304800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For s-polarization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2808362"/>
              </p:ext>
            </p:extLst>
          </p:nvPr>
        </p:nvGraphicFramePr>
        <p:xfrm>
          <a:off x="533400" y="4038600"/>
          <a:ext cx="7029450" cy="233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915" name="数式" r:id="rId5" imgW="3251160" imgH="1066680" progId="Equation.3">
                  <p:embed/>
                </p:oleObj>
              </mc:Choice>
              <mc:Fallback>
                <p:oleObj name="数式" r:id="rId5" imgW="3251160" imgH="1066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4038600"/>
                        <a:ext cx="7029450" cy="2333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81000" y="3576935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For p-polarization</a:t>
            </a:r>
          </a:p>
        </p:txBody>
      </p:sp>
    </p:spTree>
    <p:extLst>
      <p:ext uri="{BB962C8B-B14F-4D97-AF65-F5344CB8AC3E}">
        <p14:creationId xmlns:p14="http://schemas.microsoft.com/office/powerpoint/2010/main" val="2180900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02/17/2017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89207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Special case:   normal incidence   (</a:t>
            </a:r>
            <a:r>
              <a:rPr lang="en-US" sz="2400" i="1" dirty="0" smtClean="0">
                <a:latin typeface="+mj-lt"/>
              </a:rPr>
              <a:t>i</a:t>
            </a:r>
            <a:r>
              <a:rPr lang="en-US" sz="2400" dirty="0" smtClean="0">
                <a:latin typeface="+mj-lt"/>
              </a:rPr>
              <a:t>=0, </a:t>
            </a:r>
            <a:r>
              <a:rPr lang="en-US" sz="2400" i="1" dirty="0" smtClean="0">
                <a:latin typeface="Symbol" pitchFamily="18" charset="2"/>
              </a:rPr>
              <a:t>q</a:t>
            </a:r>
            <a:r>
              <a:rPr lang="en-US" sz="2400" dirty="0" smtClean="0">
                <a:latin typeface="+mj-lt"/>
              </a:rPr>
              <a:t>=0)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870986"/>
              </p:ext>
            </p:extLst>
          </p:nvPr>
        </p:nvGraphicFramePr>
        <p:xfrm>
          <a:off x="1143000" y="584200"/>
          <a:ext cx="4200525" cy="177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38" name="数式" r:id="rId3" imgW="1942920" imgH="812520" progId="Equation.3">
                  <p:embed/>
                </p:oleObj>
              </mc:Choice>
              <mc:Fallback>
                <p:oleObj name="数式" r:id="rId3" imgW="1942920" imgH="8125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584200"/>
                        <a:ext cx="4200525" cy="177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5769379"/>
              </p:ext>
            </p:extLst>
          </p:nvPr>
        </p:nvGraphicFramePr>
        <p:xfrm>
          <a:off x="1066800" y="2286000"/>
          <a:ext cx="4308475" cy="4335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39" name="数式" r:id="rId5" imgW="1993680" imgH="1981080" progId="Equation.3">
                  <p:embed/>
                </p:oleObj>
              </mc:Choice>
              <mc:Fallback>
                <p:oleObj name="数式" r:id="rId5" imgW="1993680" imgH="1981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2286000"/>
                        <a:ext cx="4308475" cy="4335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74851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02/17/2017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381000"/>
            <a:ext cx="80772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Multilayer dielectrics     (Problem #7.2)</a:t>
            </a:r>
          </a:p>
        </p:txBody>
      </p:sp>
      <p:sp>
        <p:nvSpPr>
          <p:cNvPr id="6" name="Rectangle 5"/>
          <p:cNvSpPr/>
          <p:nvPr/>
        </p:nvSpPr>
        <p:spPr>
          <a:xfrm>
            <a:off x="533400" y="1371600"/>
            <a:ext cx="3048000" cy="3429000"/>
          </a:xfrm>
          <a:prstGeom prst="rect">
            <a:avLst/>
          </a:prstGeom>
          <a:solidFill>
            <a:schemeClr val="accent1">
              <a:alpha val="4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581400" y="1371600"/>
            <a:ext cx="1371600" cy="3429000"/>
          </a:xfrm>
          <a:prstGeom prst="rect">
            <a:avLst/>
          </a:prstGeom>
          <a:solidFill>
            <a:srgbClr val="92D050">
              <a:alpha val="4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953000" y="1371600"/>
            <a:ext cx="3657600" cy="3429000"/>
          </a:xfrm>
          <a:prstGeom prst="rect">
            <a:avLst/>
          </a:prstGeom>
          <a:solidFill>
            <a:srgbClr val="7030A0">
              <a:alpha val="4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1219200" y="2590800"/>
            <a:ext cx="22860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3581400" y="2438400"/>
            <a:ext cx="12954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3581400" y="2819400"/>
            <a:ext cx="1219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5029200" y="2590800"/>
            <a:ext cx="21336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6" idx="3"/>
          </p:cNvCxnSpPr>
          <p:nvPr/>
        </p:nvCxnSpPr>
        <p:spPr>
          <a:xfrm flipH="1">
            <a:off x="1219200" y="3086100"/>
            <a:ext cx="2362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524000" y="1524000"/>
            <a:ext cx="16764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n</a:t>
            </a:r>
            <a:r>
              <a:rPr lang="en-US" sz="2400" i="1" baseline="-25000" dirty="0" smtClean="0">
                <a:latin typeface="+mj-lt"/>
              </a:rPr>
              <a:t>1</a:t>
            </a:r>
            <a:endParaRPr lang="en-US" sz="2400" i="1" dirty="0" smtClean="0">
              <a:latin typeface="+mj-l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886200" y="1554480"/>
            <a:ext cx="16764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n</a:t>
            </a:r>
            <a:r>
              <a:rPr lang="en-US" sz="2400" i="1" baseline="-25000" dirty="0" smtClean="0">
                <a:latin typeface="+mj-lt"/>
              </a:rPr>
              <a:t>2</a:t>
            </a:r>
            <a:endParaRPr lang="en-US" sz="2400" i="1" dirty="0" smtClean="0">
              <a:latin typeface="+mj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324600" y="1524000"/>
            <a:ext cx="16764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n</a:t>
            </a:r>
            <a:r>
              <a:rPr lang="en-US" sz="2400" i="1" baseline="-25000" dirty="0" smtClean="0">
                <a:latin typeface="+mj-lt"/>
              </a:rPr>
              <a:t>3</a:t>
            </a:r>
            <a:endParaRPr lang="en-US" sz="2400" i="1" dirty="0" smtClean="0">
              <a:latin typeface="+mj-lt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828800" y="21336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+mj-lt"/>
              </a:rPr>
              <a:t>k</a:t>
            </a:r>
            <a:r>
              <a:rPr lang="en-US" sz="2400" baseline="-25000" dirty="0" err="1" smtClean="0">
                <a:latin typeface="+mj-lt"/>
              </a:rPr>
              <a:t>i</a:t>
            </a:r>
            <a:endParaRPr lang="en-US" sz="2400" b="1" dirty="0" smtClean="0">
              <a:latin typeface="+mj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905000" y="3119735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+mj-lt"/>
              </a:rPr>
              <a:t>k</a:t>
            </a:r>
            <a:r>
              <a:rPr lang="en-US" sz="2400" baseline="-25000" dirty="0" err="1" smtClean="0">
                <a:latin typeface="+mj-lt"/>
              </a:rPr>
              <a:t>R</a:t>
            </a:r>
            <a:endParaRPr lang="en-US" sz="2400" b="1" dirty="0" smtClean="0">
              <a:latin typeface="+mj-l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867400" y="25908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+mj-lt"/>
              </a:rPr>
              <a:t>k</a:t>
            </a:r>
            <a:r>
              <a:rPr lang="en-US" sz="2400" baseline="-25000" dirty="0" err="1" smtClean="0">
                <a:latin typeface="+mj-lt"/>
              </a:rPr>
              <a:t>t</a:t>
            </a:r>
            <a:endParaRPr lang="en-US" sz="2400" b="1" dirty="0" smtClean="0">
              <a:latin typeface="+mj-lt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038600" y="2814935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k</a:t>
            </a:r>
            <a:r>
              <a:rPr lang="en-US" sz="2400" baseline="-25000" dirty="0" smtClean="0">
                <a:latin typeface="+mj-lt"/>
              </a:rPr>
              <a:t>b</a:t>
            </a:r>
            <a:endParaRPr lang="en-US" sz="2400" b="1" dirty="0" smtClean="0">
              <a:latin typeface="+mj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038600" y="19812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+mj-lt"/>
              </a:rPr>
              <a:t>k</a:t>
            </a:r>
            <a:r>
              <a:rPr lang="en-US" sz="2400" baseline="-25000" dirty="0" err="1" smtClean="0">
                <a:latin typeface="+mj-lt"/>
              </a:rPr>
              <a:t>a</a:t>
            </a:r>
            <a:endParaRPr lang="en-US" sz="2400" b="1" dirty="0" smtClean="0">
              <a:latin typeface="+mj-lt"/>
            </a:endParaRPr>
          </a:p>
        </p:txBody>
      </p:sp>
      <p:sp>
        <p:nvSpPr>
          <p:cNvPr id="29" name="Right Brace 28"/>
          <p:cNvSpPr/>
          <p:nvPr/>
        </p:nvSpPr>
        <p:spPr>
          <a:xfrm rot="5400000">
            <a:off x="4076700" y="4381500"/>
            <a:ext cx="381000" cy="1371600"/>
          </a:xfrm>
          <a:prstGeom prst="righ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4114800" y="52578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911130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02/17/2017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457200"/>
            <a:ext cx="746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Extension of analysis to anisotropic media --</a:t>
            </a:r>
          </a:p>
        </p:txBody>
      </p:sp>
      <p:pic>
        <p:nvPicPr>
          <p:cNvPr id="81924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263" t="19425" r="27983" b="15041"/>
          <a:stretch/>
        </p:blipFill>
        <p:spPr bwMode="auto">
          <a:xfrm>
            <a:off x="1409054" y="1032574"/>
            <a:ext cx="6058546" cy="53682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18603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374410"/>
            <a:ext cx="8558213" cy="5730519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02/17/2017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228600" y="2286000"/>
            <a:ext cx="457200" cy="3810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02/17/2017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04800"/>
            <a:ext cx="81534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Consider the problem of determining the reflectance from </a:t>
            </a:r>
            <a:r>
              <a:rPr lang="en-US" sz="2400" dirty="0" smtClean="0"/>
              <a:t>an anisotropic medium with isotropic </a:t>
            </a:r>
            <a:r>
              <a:rPr lang="en-US" sz="2400" dirty="0"/>
              <a:t>permeability </a:t>
            </a:r>
            <a:r>
              <a:rPr lang="en-US" sz="2400" dirty="0" smtClean="0">
                <a:latin typeface="Symbol" pitchFamily="18" charset="2"/>
              </a:rPr>
              <a:t>m</a:t>
            </a:r>
            <a:r>
              <a:rPr lang="en-US" sz="2400" baseline="-25000" dirty="0" smtClean="0">
                <a:latin typeface="Symbol" pitchFamily="18" charset="2"/>
              </a:rPr>
              <a:t>0 </a:t>
            </a:r>
            <a:r>
              <a:rPr lang="en-US" sz="2400" dirty="0" smtClean="0"/>
              <a:t>and anisotropic permittivity </a:t>
            </a:r>
            <a:r>
              <a:rPr lang="en-US" sz="2400" dirty="0" smtClean="0">
                <a:latin typeface="Symbol" pitchFamily="18" charset="2"/>
              </a:rPr>
              <a:t>e</a:t>
            </a:r>
            <a:r>
              <a:rPr lang="en-US" sz="2400" baseline="-25000" dirty="0" smtClean="0">
                <a:latin typeface="Symbol" pitchFamily="18" charset="2"/>
              </a:rPr>
              <a:t>0 </a:t>
            </a:r>
            <a:r>
              <a:rPr lang="en-US" sz="2400" b="1" dirty="0" smtClean="0">
                <a:latin typeface="Symbol" pitchFamily="18" charset="2"/>
              </a:rPr>
              <a:t>k </a:t>
            </a:r>
            <a:r>
              <a:rPr lang="en-US" sz="2400" dirty="0" smtClean="0"/>
              <a:t>where:</a:t>
            </a:r>
          </a:p>
          <a:p>
            <a:endParaRPr lang="en-US" sz="2400" b="1" baseline="-25000" dirty="0"/>
          </a:p>
          <a:p>
            <a:endParaRPr lang="en-US" sz="2400" b="1" baseline="-25000" dirty="0" smtClean="0"/>
          </a:p>
          <a:p>
            <a:endParaRPr lang="en-US" sz="2400" b="1" baseline="-25000" dirty="0"/>
          </a:p>
          <a:p>
            <a:endParaRPr lang="en-US" sz="2400" b="1" baseline="-25000" dirty="0" smtClean="0"/>
          </a:p>
          <a:p>
            <a:endParaRPr lang="en-US" sz="2400" b="1" baseline="-25000" dirty="0"/>
          </a:p>
          <a:p>
            <a:endParaRPr lang="en-US" sz="2400" b="1" baseline="-25000" dirty="0"/>
          </a:p>
          <a:p>
            <a:endParaRPr lang="en-US" sz="2400" dirty="0" smtClean="0"/>
          </a:p>
          <a:p>
            <a:r>
              <a:rPr lang="en-US" sz="2400" dirty="0" smtClean="0"/>
              <a:t>By assumption, the </a:t>
            </a:r>
            <a:r>
              <a:rPr lang="en-US" sz="2400" dirty="0"/>
              <a:t>wave vector in the medium is</a:t>
            </a:r>
          </a:p>
          <a:p>
            <a:r>
              <a:rPr lang="en-US" sz="2400" dirty="0"/>
              <a:t>confined to the </a:t>
            </a:r>
            <a:r>
              <a:rPr lang="en-US" sz="2400" i="1" dirty="0" smtClean="0"/>
              <a:t>x-y</a:t>
            </a:r>
            <a:r>
              <a:rPr lang="en-US" sz="2400" dirty="0" smtClean="0"/>
              <a:t> </a:t>
            </a:r>
            <a:r>
              <a:rPr lang="en-US" sz="2400" dirty="0"/>
              <a:t>plane and will be denoted </a:t>
            </a:r>
            <a:r>
              <a:rPr lang="en-US" sz="2400" dirty="0" smtClean="0"/>
              <a:t>by</a:t>
            </a:r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The electric field inside the medium is given by:</a:t>
            </a:r>
            <a:endParaRPr lang="en-US" sz="2400" dirty="0"/>
          </a:p>
          <a:p>
            <a:endParaRPr lang="en-US" sz="2400" dirty="0" smtClean="0">
              <a:latin typeface="+mj-lt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6998647"/>
              </p:ext>
            </p:extLst>
          </p:nvPr>
        </p:nvGraphicFramePr>
        <p:xfrm>
          <a:off x="2147973" y="1524000"/>
          <a:ext cx="3160940" cy="175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87" name="Equation" r:id="rId3" imgW="1282680" imgH="711000" progId="Equation.DSMT4">
                  <p:embed/>
                </p:oleObj>
              </mc:Choice>
              <mc:Fallback>
                <p:oleObj name="Equation" r:id="rId3" imgW="1282680" imgH="711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47973" y="1524000"/>
                        <a:ext cx="3160940" cy="1752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0695085"/>
              </p:ext>
            </p:extLst>
          </p:nvPr>
        </p:nvGraphicFramePr>
        <p:xfrm>
          <a:off x="352424" y="3962400"/>
          <a:ext cx="8639176" cy="969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88" name="Equation" r:id="rId5" imgW="3504960" imgH="393480" progId="Equation.DSMT4">
                  <p:embed/>
                </p:oleObj>
              </mc:Choice>
              <mc:Fallback>
                <p:oleObj name="Equation" r:id="rId5" imgW="3504960" imgH="39348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2424" y="3962400"/>
                        <a:ext cx="8639176" cy="969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4175200"/>
              </p:ext>
            </p:extLst>
          </p:nvPr>
        </p:nvGraphicFramePr>
        <p:xfrm>
          <a:off x="2130425" y="5476875"/>
          <a:ext cx="5291138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89" name="Equation" r:id="rId7" imgW="2145960" imgH="355320" progId="Equation.DSMT4">
                  <p:embed/>
                </p:oleObj>
              </mc:Choice>
              <mc:Fallback>
                <p:oleObj name="Equation" r:id="rId7" imgW="2145960" imgH="35532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0425" y="5476875"/>
                        <a:ext cx="5291138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996680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02/17/2017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04800"/>
            <a:ext cx="85344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Inside the anisotropic medium, Maxwell’s equations are:</a:t>
            </a:r>
          </a:p>
          <a:p>
            <a:endParaRPr lang="en-US" sz="2400" dirty="0">
              <a:latin typeface="+mj-lt"/>
            </a:endParaRPr>
          </a:p>
          <a:p>
            <a:endParaRPr lang="en-US" sz="2400" dirty="0" smtClean="0">
              <a:latin typeface="+mj-lt"/>
            </a:endParaRPr>
          </a:p>
          <a:p>
            <a:endParaRPr lang="en-US" sz="2400" dirty="0">
              <a:latin typeface="+mj-lt"/>
            </a:endParaRPr>
          </a:p>
          <a:p>
            <a:endParaRPr lang="en-US" sz="2400" dirty="0" smtClean="0">
              <a:latin typeface="+mj-lt"/>
            </a:endParaRPr>
          </a:p>
          <a:p>
            <a:r>
              <a:rPr lang="en-US" sz="2400" dirty="0" smtClean="0">
                <a:latin typeface="+mj-lt"/>
              </a:rPr>
              <a:t>After some algebra, the equation for </a:t>
            </a:r>
            <a:r>
              <a:rPr lang="en-US" sz="2400" b="1" dirty="0" smtClean="0">
                <a:latin typeface="+mj-lt"/>
              </a:rPr>
              <a:t>E</a:t>
            </a:r>
            <a:r>
              <a:rPr lang="en-US" sz="2400" dirty="0" smtClean="0">
                <a:latin typeface="+mj-lt"/>
              </a:rPr>
              <a:t> is:</a:t>
            </a:r>
          </a:p>
          <a:p>
            <a:endParaRPr lang="en-US" sz="2400" dirty="0">
              <a:latin typeface="+mj-lt"/>
            </a:endParaRPr>
          </a:p>
          <a:p>
            <a:endParaRPr lang="en-US" sz="2400" dirty="0" smtClean="0">
              <a:latin typeface="+mj-lt"/>
            </a:endParaRPr>
          </a:p>
          <a:p>
            <a:endParaRPr lang="en-US" sz="2400" dirty="0">
              <a:latin typeface="+mj-lt"/>
            </a:endParaRPr>
          </a:p>
          <a:p>
            <a:endParaRPr lang="en-US" sz="2400" dirty="0" smtClean="0">
              <a:latin typeface="+mj-lt"/>
            </a:endParaRPr>
          </a:p>
          <a:p>
            <a:endParaRPr lang="en-US" sz="2400" dirty="0">
              <a:latin typeface="+mj-lt"/>
            </a:endParaRPr>
          </a:p>
          <a:p>
            <a:endParaRPr lang="en-US" sz="2400" dirty="0" smtClean="0">
              <a:latin typeface="+mj-lt"/>
            </a:endParaRPr>
          </a:p>
          <a:p>
            <a:r>
              <a:rPr lang="en-US" sz="2400" dirty="0" smtClean="0">
                <a:latin typeface="+mj-lt"/>
              </a:rPr>
              <a:t>From </a:t>
            </a:r>
            <a:r>
              <a:rPr lang="en-US" sz="2400" b="1" dirty="0" smtClean="0"/>
              <a:t>E,</a:t>
            </a:r>
            <a:r>
              <a:rPr lang="en-US" sz="2400" dirty="0" smtClean="0"/>
              <a:t> </a:t>
            </a:r>
            <a:r>
              <a:rPr lang="en-US" sz="2400" b="1" dirty="0" smtClean="0"/>
              <a:t>H</a:t>
            </a:r>
            <a:r>
              <a:rPr lang="en-US" sz="2400" dirty="0" smtClean="0"/>
              <a:t> can be determined from</a:t>
            </a:r>
            <a:r>
              <a:rPr lang="en-US" sz="2400" dirty="0" smtClean="0">
                <a:latin typeface="+mj-lt"/>
              </a:rPr>
              <a:t> 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3130763"/>
              </p:ext>
            </p:extLst>
          </p:nvPr>
        </p:nvGraphicFramePr>
        <p:xfrm>
          <a:off x="904875" y="841375"/>
          <a:ext cx="6638925" cy="106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06" name="Equation" r:id="rId3" imgW="2692080" imgH="431640" progId="Equation.DSMT4">
                  <p:embed/>
                </p:oleObj>
              </mc:Choice>
              <mc:Fallback>
                <p:oleObj name="Equation" r:id="rId3" imgW="2692080" imgH="43164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4875" y="841375"/>
                        <a:ext cx="6638925" cy="1063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7285975"/>
              </p:ext>
            </p:extLst>
          </p:nvPr>
        </p:nvGraphicFramePr>
        <p:xfrm>
          <a:off x="838200" y="2628364"/>
          <a:ext cx="7015163" cy="1814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07" name="Equation" r:id="rId5" imgW="2844720" imgH="736560" progId="Equation.DSMT4">
                  <p:embed/>
                </p:oleObj>
              </mc:Choice>
              <mc:Fallback>
                <p:oleObj name="Equation" r:id="rId5" imgW="2844720" imgH="73656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628364"/>
                        <a:ext cx="7015163" cy="1814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9801433"/>
              </p:ext>
            </p:extLst>
          </p:nvPr>
        </p:nvGraphicFramePr>
        <p:xfrm>
          <a:off x="647700" y="5275262"/>
          <a:ext cx="8267700" cy="1125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08" name="Equation" r:id="rId7" imgW="3352680" imgH="457200" progId="Equation.DSMT4">
                  <p:embed/>
                </p:oleObj>
              </mc:Choice>
              <mc:Fallback>
                <p:oleObj name="Equation" r:id="rId7" imgW="3352680" imgH="4572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" y="5275262"/>
                        <a:ext cx="8267700" cy="1125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0059012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02/17/2017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81000"/>
            <a:ext cx="80010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The fields for the incident and reflected waves are the same as for the isotropic case.</a:t>
            </a:r>
          </a:p>
          <a:p>
            <a:endParaRPr lang="en-US" sz="2400" dirty="0">
              <a:latin typeface="+mj-lt"/>
            </a:endParaRPr>
          </a:p>
          <a:p>
            <a:endParaRPr lang="en-US" sz="2400" dirty="0" smtClean="0">
              <a:latin typeface="+mj-lt"/>
            </a:endParaRPr>
          </a:p>
          <a:p>
            <a:endParaRPr lang="en-US" sz="2400" dirty="0">
              <a:latin typeface="+mj-lt"/>
            </a:endParaRPr>
          </a:p>
          <a:p>
            <a:endParaRPr lang="en-US" sz="2400" dirty="0" smtClean="0">
              <a:latin typeface="+mj-lt"/>
            </a:endParaRPr>
          </a:p>
          <a:p>
            <a:endParaRPr lang="en-US" sz="2400" dirty="0">
              <a:latin typeface="+mj-lt"/>
            </a:endParaRPr>
          </a:p>
          <a:p>
            <a:endParaRPr lang="en-US" sz="2400" dirty="0" smtClean="0">
              <a:latin typeface="+mj-lt"/>
            </a:endParaRPr>
          </a:p>
          <a:p>
            <a:r>
              <a:rPr lang="en-US" sz="2400" dirty="0" smtClean="0">
                <a:latin typeface="+mj-lt"/>
              </a:rPr>
              <a:t>Note that, consistent with Snell’s law:</a:t>
            </a:r>
          </a:p>
          <a:p>
            <a:r>
              <a:rPr lang="en-US" sz="2400" dirty="0" smtClean="0">
                <a:latin typeface="+mj-lt"/>
              </a:rPr>
              <a:t>Continuity conditions at the </a:t>
            </a:r>
            <a:r>
              <a:rPr lang="en-US" sz="2400" i="1" dirty="0" smtClean="0">
                <a:latin typeface="+mj-lt"/>
              </a:rPr>
              <a:t>y=0</a:t>
            </a:r>
            <a:r>
              <a:rPr lang="en-US" sz="2400" dirty="0" smtClean="0">
                <a:latin typeface="+mj-lt"/>
              </a:rPr>
              <a:t> plane must be applied for the following fields:</a:t>
            </a:r>
          </a:p>
          <a:p>
            <a:endParaRPr lang="en-US" sz="2400" dirty="0">
              <a:latin typeface="+mj-lt"/>
            </a:endParaRPr>
          </a:p>
          <a:p>
            <a:endParaRPr lang="en-US" sz="2400" dirty="0" smtClean="0">
              <a:latin typeface="+mj-lt"/>
            </a:endParaRPr>
          </a:p>
          <a:p>
            <a:r>
              <a:rPr lang="en-US" sz="2400" dirty="0" smtClean="0">
                <a:latin typeface="+mj-lt"/>
              </a:rPr>
              <a:t>There will be two different solutions, depending of the polarization of the incident field.</a:t>
            </a:r>
            <a:endParaRPr lang="en-US" sz="2400" dirty="0">
              <a:latin typeface="+mj-lt"/>
            </a:endParaRPr>
          </a:p>
          <a:p>
            <a:r>
              <a:rPr lang="en-US" sz="2400" dirty="0" smtClean="0">
                <a:latin typeface="+mj-lt"/>
              </a:rPr>
              <a:t> 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7050234"/>
              </p:ext>
            </p:extLst>
          </p:nvPr>
        </p:nvGraphicFramePr>
        <p:xfrm>
          <a:off x="1066800" y="1181517"/>
          <a:ext cx="3570287" cy="2001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21" name="Equation" r:id="rId3" imgW="1447560" imgH="812520" progId="Equation.DSMT4">
                  <p:embed/>
                </p:oleObj>
              </mc:Choice>
              <mc:Fallback>
                <p:oleObj name="Equation" r:id="rId3" imgW="1447560" imgH="81252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1181517"/>
                        <a:ext cx="3570287" cy="2001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4506495"/>
              </p:ext>
            </p:extLst>
          </p:nvPr>
        </p:nvGraphicFramePr>
        <p:xfrm>
          <a:off x="5791200" y="3233757"/>
          <a:ext cx="1439863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22" name="Equation" r:id="rId5" imgW="583920" imgH="228600" progId="Equation.DSMT4">
                  <p:embed/>
                </p:oleObj>
              </mc:Choice>
              <mc:Fallback>
                <p:oleObj name="Equation" r:id="rId5" imgW="583920" imgH="2286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3233757"/>
                        <a:ext cx="1439863" cy="563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0216658"/>
              </p:ext>
            </p:extLst>
          </p:nvPr>
        </p:nvGraphicFramePr>
        <p:xfrm>
          <a:off x="242888" y="4624388"/>
          <a:ext cx="8639175" cy="595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23" name="Equation" r:id="rId7" imgW="3504960" imgH="241200" progId="Equation.DSMT4">
                  <p:embed/>
                </p:oleObj>
              </mc:Choice>
              <mc:Fallback>
                <p:oleObj name="Equation" r:id="rId7" imgW="3504960" imgH="2412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888" y="4624388"/>
                        <a:ext cx="8639175" cy="595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131103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02/17/2017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304800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Solution for s-polarization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1126512"/>
              </p:ext>
            </p:extLst>
          </p:nvPr>
        </p:nvGraphicFramePr>
        <p:xfrm>
          <a:off x="609600" y="914400"/>
          <a:ext cx="8237538" cy="1611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39" name="Equation" r:id="rId3" imgW="3809880" imgH="736560" progId="Equation.DSMT4">
                  <p:embed/>
                </p:oleObj>
              </mc:Choice>
              <mc:Fallback>
                <p:oleObj name="Equation" r:id="rId3" imgW="3809880" imgH="73656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914400"/>
                        <a:ext cx="8237538" cy="1611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9140366"/>
              </p:ext>
            </p:extLst>
          </p:nvPr>
        </p:nvGraphicFramePr>
        <p:xfrm>
          <a:off x="533400" y="2514600"/>
          <a:ext cx="8128000" cy="1055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40" name="Equation" r:id="rId5" imgW="3759120" imgH="482400" progId="Equation.DSMT4">
                  <p:embed/>
                </p:oleObj>
              </mc:Choice>
              <mc:Fallback>
                <p:oleObj name="Equation" r:id="rId5" imgW="3759120" imgH="4824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514600"/>
                        <a:ext cx="8128000" cy="1055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0216366"/>
              </p:ext>
            </p:extLst>
          </p:nvPr>
        </p:nvGraphicFramePr>
        <p:xfrm>
          <a:off x="1763395" y="3962400"/>
          <a:ext cx="2168525" cy="102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41" name="Equation" r:id="rId7" imgW="1002960" imgH="469800" progId="Equation.DSMT4">
                  <p:embed/>
                </p:oleObj>
              </mc:Choice>
              <mc:Fallback>
                <p:oleObj name="Equation" r:id="rId7" imgW="1002960" imgH="4698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395" y="3962400"/>
                        <a:ext cx="2168525" cy="10287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2865544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02/17/2017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304800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Solution for p-polarization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5822218"/>
              </p:ext>
            </p:extLst>
          </p:nvPr>
        </p:nvGraphicFramePr>
        <p:xfrm>
          <a:off x="2462213" y="511175"/>
          <a:ext cx="4530725" cy="322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55" name="Equation" r:id="rId3" imgW="2095200" imgH="1473120" progId="Equation.DSMT4">
                  <p:embed/>
                </p:oleObj>
              </mc:Choice>
              <mc:Fallback>
                <p:oleObj name="Equation" r:id="rId3" imgW="2095200" imgH="1473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2213" y="511175"/>
                        <a:ext cx="4530725" cy="3222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8549334"/>
              </p:ext>
            </p:extLst>
          </p:nvPr>
        </p:nvGraphicFramePr>
        <p:xfrm>
          <a:off x="228600" y="3747511"/>
          <a:ext cx="8610600" cy="14340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56" name="Equation" r:id="rId5" imgW="4165560" imgH="685800" progId="Equation.DSMT4">
                  <p:embed/>
                </p:oleObj>
              </mc:Choice>
              <mc:Fallback>
                <p:oleObj name="Equation" r:id="rId5" imgW="4165560" imgH="685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3747511"/>
                        <a:ext cx="8610600" cy="143408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3351228"/>
              </p:ext>
            </p:extLst>
          </p:nvPr>
        </p:nvGraphicFramePr>
        <p:xfrm>
          <a:off x="2346325" y="5295900"/>
          <a:ext cx="2606675" cy="102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57" name="Equation" r:id="rId7" imgW="1206360" imgH="469800" progId="Equation.DSMT4">
                  <p:embed/>
                </p:oleObj>
              </mc:Choice>
              <mc:Fallback>
                <p:oleObj name="Equation" r:id="rId7" imgW="1206360" imgH="469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46325" y="5295900"/>
                        <a:ext cx="2606675" cy="10287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2060544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02/17/2017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25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28600" y="304800"/>
            <a:ext cx="746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Extension of analysis to complex dielectric functions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2160652"/>
              </p:ext>
            </p:extLst>
          </p:nvPr>
        </p:nvGraphicFramePr>
        <p:xfrm>
          <a:off x="685800" y="1447800"/>
          <a:ext cx="6891338" cy="3889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22" name="数式" r:id="rId3" imgW="3187440" imgH="1777680" progId="Equation.3">
                  <p:embed/>
                </p:oleObj>
              </mc:Choice>
              <mc:Fallback>
                <p:oleObj name="数式" r:id="rId3" imgW="3187440" imgH="1777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447800"/>
                        <a:ext cx="6891338" cy="3889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20218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02/17/2017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500062" y="457200"/>
            <a:ext cx="8262938" cy="4953000"/>
            <a:chOff x="-322929" y="137692"/>
            <a:chExt cx="10295233" cy="5459143"/>
          </a:xfrm>
        </p:grpSpPr>
        <p:graphicFrame>
          <p:nvGraphicFramePr>
            <p:cNvPr id="8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70540501"/>
                </p:ext>
              </p:extLst>
            </p:nvPr>
          </p:nvGraphicFramePr>
          <p:xfrm>
            <a:off x="-322929" y="1608207"/>
            <a:ext cx="10295233" cy="39886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4535" name="Equation" r:id="rId3" imgW="3809880" imgH="1473120" progId="Equation.DSMT4">
                    <p:embed/>
                  </p:oleObj>
                </mc:Choice>
                <mc:Fallback>
                  <p:oleObj name="Equation" r:id="rId3" imgW="3809880" imgH="147312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-322929" y="1608207"/>
                          <a:ext cx="10295233" cy="398862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" name="Rectangle 8"/>
            <p:cNvSpPr/>
            <p:nvPr/>
          </p:nvSpPr>
          <p:spPr>
            <a:xfrm>
              <a:off x="681086" y="137692"/>
              <a:ext cx="6974923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en-US" sz="5400" b="1" cap="none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+mj-lt"/>
                </a:rPr>
                <a:t>Maxwell’s equations</a:t>
              </a:r>
              <a:endParaRPr lang="en-US" sz="5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45287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02/17/2017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5113984"/>
              </p:ext>
            </p:extLst>
          </p:nvPr>
        </p:nvGraphicFramePr>
        <p:xfrm>
          <a:off x="762000" y="2895600"/>
          <a:ext cx="5083175" cy="169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98" name="数式" r:id="rId3" imgW="2628720" imgH="863280" progId="Equation.3">
                  <p:embed/>
                </p:oleObj>
              </mc:Choice>
              <mc:Fallback>
                <p:oleObj name="数式" r:id="rId3" imgW="2628720" imgH="863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895600"/>
                        <a:ext cx="5083175" cy="1690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52400" y="73967"/>
            <a:ext cx="883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Analysis of Maxwell’s equations without sources  -- continued: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7703202"/>
              </p:ext>
            </p:extLst>
          </p:nvPr>
        </p:nvGraphicFramePr>
        <p:xfrm>
          <a:off x="762000" y="609600"/>
          <a:ext cx="5162550" cy="23260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99" name="数式" r:id="rId5" imgW="2793960" imgH="1244520" progId="Equation.3">
                  <p:embed/>
                </p:oleObj>
              </mc:Choice>
              <mc:Fallback>
                <p:oleObj name="数式" r:id="rId5" imgW="2793960" imgH="12445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609600"/>
                        <a:ext cx="5162550" cy="232604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3381327"/>
              </p:ext>
            </p:extLst>
          </p:nvPr>
        </p:nvGraphicFramePr>
        <p:xfrm>
          <a:off x="1025525" y="4800600"/>
          <a:ext cx="4433888" cy="1614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600" name="数式" r:id="rId7" imgW="2400120" imgH="863280" progId="Equation.3">
                  <p:embed/>
                </p:oleObj>
              </mc:Choice>
              <mc:Fallback>
                <p:oleObj name="数式" r:id="rId7" imgW="2400120" imgH="863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5525" y="4800600"/>
                        <a:ext cx="4433888" cy="1614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86997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02/17/2017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8998856"/>
              </p:ext>
            </p:extLst>
          </p:nvPr>
        </p:nvGraphicFramePr>
        <p:xfrm>
          <a:off x="1479550" y="1006475"/>
          <a:ext cx="4859338" cy="3929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602" name="数式" r:id="rId3" imgW="1638000" imgH="1307880" progId="Equation.3">
                  <p:embed/>
                </p:oleObj>
              </mc:Choice>
              <mc:Fallback>
                <p:oleObj name="数式" r:id="rId3" imgW="1638000" imgH="1307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9550" y="1006475"/>
                        <a:ext cx="4859338" cy="3929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52400" y="76200"/>
            <a:ext cx="883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Analysis of Maxwell’s equations without sources  -- continued:</a:t>
            </a:r>
          </a:p>
          <a:p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   Both E and B fields are solutions to a wave equation: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7327500"/>
              </p:ext>
            </p:extLst>
          </p:nvPr>
        </p:nvGraphicFramePr>
        <p:xfrm>
          <a:off x="304800" y="4953000"/>
          <a:ext cx="8701088" cy="1373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603" name="数式" r:id="rId5" imgW="2933640" imgH="457200" progId="Equation.3">
                  <p:embed/>
                </p:oleObj>
              </mc:Choice>
              <mc:Fallback>
                <p:oleObj name="数式" r:id="rId5" imgW="293364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4953000"/>
                        <a:ext cx="8701088" cy="1373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87617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02/17/2017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52400" y="76200"/>
            <a:ext cx="883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Analysis of Maxwell’s equations without sources  -- continued: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8684398"/>
              </p:ext>
            </p:extLst>
          </p:nvPr>
        </p:nvGraphicFramePr>
        <p:xfrm>
          <a:off x="290512" y="515092"/>
          <a:ext cx="8167688" cy="26853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26" name="数式" r:id="rId3" imgW="2933640" imgH="952200" progId="Equation.3">
                  <p:embed/>
                </p:oleObj>
              </mc:Choice>
              <mc:Fallback>
                <p:oleObj name="数式" r:id="rId3" imgW="2933640" imgH="952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0512" y="515092"/>
                        <a:ext cx="8167688" cy="268530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52400" y="3131403"/>
            <a:ext cx="883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Note:  </a:t>
            </a:r>
            <a:r>
              <a:rPr lang="en-US" sz="2400" i="1" dirty="0" smtClean="0">
                <a:latin typeface="Symbol" pitchFamily="18" charset="2"/>
              </a:rPr>
              <a:t>e, m</a:t>
            </a:r>
            <a:r>
              <a:rPr lang="en-US" sz="2400" i="1" dirty="0" smtClean="0">
                <a:latin typeface="+mj-lt"/>
              </a:rPr>
              <a:t>, n, k</a:t>
            </a:r>
            <a:r>
              <a:rPr lang="en-US" sz="2400" dirty="0" smtClean="0">
                <a:latin typeface="+mj-lt"/>
              </a:rPr>
              <a:t> can all be complex; for the moment we will assume that they are all real (no dissipation).</a:t>
            </a:r>
            <a:r>
              <a:rPr lang="en-US" sz="2400" i="1" dirty="0" smtClean="0">
                <a:latin typeface="+mj-lt"/>
              </a:rPr>
              <a:t> 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6990852"/>
              </p:ext>
            </p:extLst>
          </p:nvPr>
        </p:nvGraphicFramePr>
        <p:xfrm>
          <a:off x="995363" y="4038600"/>
          <a:ext cx="4694237" cy="2514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27" name="数式" r:id="rId5" imgW="2539800" imgH="1346040" progId="Equation.3">
                  <p:embed/>
                </p:oleObj>
              </mc:Choice>
              <mc:Fallback>
                <p:oleObj name="数式" r:id="rId5" imgW="2539800" imgH="1346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5363" y="4038600"/>
                        <a:ext cx="4694237" cy="2514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9598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02/17/2017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52400" y="76200"/>
            <a:ext cx="883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Analysis of Maxwell’s equations without sources  -- continued: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6447944"/>
              </p:ext>
            </p:extLst>
          </p:nvPr>
        </p:nvGraphicFramePr>
        <p:xfrm>
          <a:off x="595733" y="537865"/>
          <a:ext cx="7329067" cy="26685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52" name="数式" r:id="rId3" imgW="3390840" imgH="1218960" progId="Equation.3">
                  <p:embed/>
                </p:oleObj>
              </mc:Choice>
              <mc:Fallback>
                <p:oleObj name="数式" r:id="rId3" imgW="3390840" imgH="1218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5733" y="537865"/>
                        <a:ext cx="7329067" cy="266858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5049802"/>
              </p:ext>
            </p:extLst>
          </p:nvPr>
        </p:nvGraphicFramePr>
        <p:xfrm>
          <a:off x="1562100" y="3349625"/>
          <a:ext cx="5211763" cy="2654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53" name="Equation" r:id="rId5" imgW="2222280" imgH="1117440" progId="Equation.DSMT4">
                  <p:embed/>
                </p:oleObj>
              </mc:Choice>
              <mc:Fallback>
                <p:oleObj name="Equation" r:id="rId5" imgW="2222280" imgH="1117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2100" y="3349625"/>
                        <a:ext cx="5211763" cy="2654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Straight Arrow Connector 7"/>
          <p:cNvCxnSpPr/>
          <p:nvPr/>
        </p:nvCxnSpPr>
        <p:spPr>
          <a:xfrm flipV="1">
            <a:off x="7010400" y="4572000"/>
            <a:ext cx="0" cy="11430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6096000" y="5715000"/>
            <a:ext cx="914400" cy="4572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7010400" y="5715000"/>
            <a:ext cx="1371600" cy="4572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162800" y="45720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E</a:t>
            </a:r>
            <a:r>
              <a:rPr lang="en-US" sz="2400" b="1" baseline="-25000" dirty="0" smtClean="0">
                <a:latin typeface="+mj-lt"/>
              </a:rPr>
              <a:t>0</a:t>
            </a:r>
            <a:endParaRPr lang="en-US" sz="2400" b="1" dirty="0" smtClean="0">
              <a:latin typeface="+mj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943600" y="55626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B</a:t>
            </a:r>
            <a:r>
              <a:rPr lang="en-US" sz="2400" b="1" baseline="-25000" dirty="0" smtClean="0">
                <a:latin typeface="+mj-lt"/>
              </a:rPr>
              <a:t>0</a:t>
            </a:r>
            <a:endParaRPr lang="en-US" sz="2400" b="1" dirty="0" smtClean="0">
              <a:latin typeface="+mj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620000" y="5939135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k</a:t>
            </a:r>
          </a:p>
        </p:txBody>
      </p:sp>
    </p:spTree>
    <p:extLst>
      <p:ext uri="{BB962C8B-B14F-4D97-AF65-F5344CB8AC3E}">
        <p14:creationId xmlns:p14="http://schemas.microsoft.com/office/powerpoint/2010/main" val="1134094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02/17/2017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304800"/>
            <a:ext cx="861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Reflection and refraction of plane electromagnetic waves at a plane interface between dielectrics (assumed to be lossless)</a:t>
            </a:r>
          </a:p>
        </p:txBody>
      </p:sp>
      <p:grpSp>
        <p:nvGrpSpPr>
          <p:cNvPr id="27" name="Group 26"/>
          <p:cNvGrpSpPr/>
          <p:nvPr/>
        </p:nvGrpSpPr>
        <p:grpSpPr>
          <a:xfrm>
            <a:off x="1447800" y="1524000"/>
            <a:ext cx="6019800" cy="4724400"/>
            <a:chOff x="1447800" y="1524000"/>
            <a:chExt cx="6019800" cy="4724400"/>
          </a:xfrm>
        </p:grpSpPr>
        <p:sp>
          <p:nvSpPr>
            <p:cNvPr id="6" name="Rectangle 5"/>
            <p:cNvSpPr/>
            <p:nvPr/>
          </p:nvSpPr>
          <p:spPr>
            <a:xfrm>
              <a:off x="1447800" y="1524000"/>
              <a:ext cx="6019800" cy="2362200"/>
            </a:xfrm>
            <a:prstGeom prst="rect">
              <a:avLst/>
            </a:prstGeom>
            <a:solidFill>
              <a:schemeClr val="accent1">
                <a:alpha val="3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447800" y="3886200"/>
              <a:ext cx="6019800" cy="2362200"/>
            </a:xfrm>
            <a:prstGeom prst="rect">
              <a:avLst/>
            </a:prstGeom>
            <a:solidFill>
              <a:srgbClr val="DA32AA">
                <a:alpha val="39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752600" y="1905000"/>
              <a:ext cx="129540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Symbol" pitchFamily="18" charset="2"/>
                </a:rPr>
                <a:t>m</a:t>
              </a:r>
              <a:r>
                <a:rPr lang="en-US" sz="2400" dirty="0" smtClean="0">
                  <a:latin typeface="+mj-lt"/>
                </a:rPr>
                <a:t>’</a:t>
              </a:r>
              <a:r>
                <a:rPr lang="en-US" sz="2400" dirty="0" smtClean="0">
                  <a:latin typeface="Symbol" pitchFamily="18" charset="2"/>
                </a:rPr>
                <a:t> e</a:t>
              </a:r>
              <a:r>
                <a:rPr lang="en-US" sz="2400" dirty="0" smtClean="0"/>
                <a:t>’</a:t>
              </a:r>
              <a:endParaRPr lang="en-US" sz="2400" dirty="0" smtClean="0">
                <a:latin typeface="Symbol" pitchFamily="18" charset="2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676400" y="4114800"/>
              <a:ext cx="129540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Symbol" pitchFamily="18" charset="2"/>
                </a:rPr>
                <a:t>m e</a:t>
              </a:r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 flipV="1">
              <a:off x="2819400" y="3886200"/>
              <a:ext cx="1295400" cy="19812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>
              <a:off x="4114800" y="3886200"/>
              <a:ext cx="1219200" cy="19812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4114800" y="1676400"/>
              <a:ext cx="0" cy="4191000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 flipV="1">
              <a:off x="4114800" y="2819400"/>
              <a:ext cx="2209800" cy="10668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5029200" y="2891135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+mj-lt"/>
                </a:rPr>
                <a:t>k’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124200" y="4341167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err="1" smtClean="0">
                  <a:latin typeface="+mj-lt"/>
                </a:rPr>
                <a:t>k</a:t>
              </a:r>
              <a:r>
                <a:rPr lang="en-US" sz="2400" baseline="-25000" dirty="0" err="1" smtClean="0">
                  <a:latin typeface="+mj-lt"/>
                </a:rPr>
                <a:t>i</a:t>
              </a:r>
              <a:endParaRPr lang="en-US" sz="2400" b="1" dirty="0" smtClean="0">
                <a:latin typeface="+mj-lt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495800" y="4186535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err="1" smtClean="0">
                  <a:latin typeface="+mj-lt"/>
                </a:rPr>
                <a:t>k</a:t>
              </a:r>
              <a:r>
                <a:rPr lang="en-US" sz="2400" baseline="-25000" dirty="0" err="1" smtClean="0">
                  <a:latin typeface="+mj-lt"/>
                </a:rPr>
                <a:t>R</a:t>
              </a:r>
              <a:endParaRPr lang="en-US" sz="2400" b="1" dirty="0" smtClean="0">
                <a:latin typeface="+mj-lt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733800" y="45720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+mj-lt"/>
                </a:rPr>
                <a:t>i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191000" y="45720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+mj-lt"/>
                </a:rPr>
                <a:t>R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114800" y="3195935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Symbol" pitchFamily="18" charset="2"/>
                </a:rPr>
                <a:t>q</a:t>
              </a:r>
            </a:p>
          </p:txBody>
        </p:sp>
        <p:sp>
          <p:nvSpPr>
            <p:cNvPr id="24" name="Arc 23"/>
            <p:cNvSpPr/>
            <p:nvPr/>
          </p:nvSpPr>
          <p:spPr>
            <a:xfrm>
              <a:off x="3733800" y="3200400"/>
              <a:ext cx="914400" cy="685800"/>
            </a:xfrm>
            <a:prstGeom prst="arc">
              <a:avLst/>
            </a:prstGeom>
            <a:ln w="254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Arc 24"/>
            <p:cNvSpPr/>
            <p:nvPr/>
          </p:nvSpPr>
          <p:spPr>
            <a:xfrm rot="10388273">
              <a:off x="3607134" y="4414369"/>
              <a:ext cx="914400" cy="685800"/>
            </a:xfrm>
            <a:prstGeom prst="arc">
              <a:avLst/>
            </a:prstGeom>
            <a:ln w="254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Arc 25"/>
            <p:cNvSpPr/>
            <p:nvPr/>
          </p:nvSpPr>
          <p:spPr>
            <a:xfrm rot="7066266">
              <a:off x="3903168" y="4350591"/>
              <a:ext cx="914400" cy="685800"/>
            </a:xfrm>
            <a:prstGeom prst="arc">
              <a:avLst/>
            </a:prstGeom>
            <a:ln w="254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501363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02/17/2017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304800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Reflection and refraction -- continued</a:t>
            </a:r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>
          <a:xfrm>
            <a:off x="533400" y="1066800"/>
            <a:ext cx="3009900" cy="2362200"/>
            <a:chOff x="1447800" y="1524000"/>
            <a:chExt cx="6019800" cy="4724400"/>
          </a:xfrm>
        </p:grpSpPr>
        <p:sp>
          <p:nvSpPr>
            <p:cNvPr id="7" name="Rectangle 6"/>
            <p:cNvSpPr/>
            <p:nvPr/>
          </p:nvSpPr>
          <p:spPr>
            <a:xfrm>
              <a:off x="1447800" y="1524000"/>
              <a:ext cx="6019800" cy="2362200"/>
            </a:xfrm>
            <a:prstGeom prst="rect">
              <a:avLst/>
            </a:prstGeom>
            <a:solidFill>
              <a:schemeClr val="accent1">
                <a:alpha val="3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447800" y="3886200"/>
              <a:ext cx="6019800" cy="2362200"/>
            </a:xfrm>
            <a:prstGeom prst="rect">
              <a:avLst/>
            </a:prstGeom>
            <a:solidFill>
              <a:srgbClr val="DA32AA">
                <a:alpha val="39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752600" y="1905000"/>
              <a:ext cx="19812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Symbol" pitchFamily="18" charset="2"/>
                </a:rPr>
                <a:t>m</a:t>
              </a:r>
              <a:r>
                <a:rPr lang="en-US" sz="2400" dirty="0" smtClean="0">
                  <a:latin typeface="+mj-lt"/>
                </a:rPr>
                <a:t>’</a:t>
              </a:r>
              <a:r>
                <a:rPr lang="en-US" sz="2400" dirty="0" smtClean="0">
                  <a:latin typeface="Symbol" pitchFamily="18" charset="2"/>
                </a:rPr>
                <a:t> e</a:t>
              </a:r>
              <a:r>
                <a:rPr lang="en-US" sz="2400" dirty="0" smtClean="0"/>
                <a:t>’</a:t>
              </a:r>
              <a:endParaRPr lang="en-US" sz="2400" dirty="0" smtClean="0">
                <a:latin typeface="Symbol" pitchFamily="18" charset="2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676400" y="4114800"/>
              <a:ext cx="129540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Symbol" pitchFamily="18" charset="2"/>
                </a:rPr>
                <a:t>m e</a:t>
              </a:r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 flipV="1">
              <a:off x="2819400" y="3886200"/>
              <a:ext cx="1295400" cy="19812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>
              <a:off x="4114800" y="3886200"/>
              <a:ext cx="1219200" cy="19812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4114800" y="1676400"/>
              <a:ext cx="0" cy="4191000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 flipV="1">
              <a:off x="4114800" y="2819400"/>
              <a:ext cx="2209800" cy="10668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5029200" y="3121968"/>
              <a:ext cx="12954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+mj-lt"/>
                </a:rPr>
                <a:t>k’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819400" y="3962400"/>
              <a:ext cx="15240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err="1" smtClean="0">
                  <a:latin typeface="+mj-lt"/>
                </a:rPr>
                <a:t>k</a:t>
              </a:r>
              <a:r>
                <a:rPr lang="en-US" sz="2400" baseline="-25000" dirty="0" err="1" smtClean="0">
                  <a:latin typeface="+mj-lt"/>
                </a:rPr>
                <a:t>i</a:t>
              </a:r>
              <a:endParaRPr lang="en-US" sz="2400" b="1" dirty="0" smtClean="0">
                <a:latin typeface="+mj-lt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648200" y="4186536"/>
              <a:ext cx="18288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err="1" smtClean="0">
                  <a:latin typeface="+mj-lt"/>
                </a:rPr>
                <a:t>k</a:t>
              </a:r>
              <a:r>
                <a:rPr lang="en-US" sz="2400" baseline="-25000" dirty="0" err="1" smtClean="0">
                  <a:latin typeface="+mj-lt"/>
                </a:rPr>
                <a:t>R</a:t>
              </a:r>
              <a:endParaRPr lang="en-US" sz="2400" b="1" dirty="0" smtClean="0">
                <a:latin typeface="+mj-lt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581400" y="4419600"/>
              <a:ext cx="381000" cy="461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+mj-lt"/>
                </a:rPr>
                <a:t>i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038600" y="4419600"/>
              <a:ext cx="381000" cy="461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+mj-lt"/>
                </a:rPr>
                <a:t>R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038600" y="2895600"/>
              <a:ext cx="381000" cy="461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Symbol" pitchFamily="18" charset="2"/>
                </a:rPr>
                <a:t>q</a:t>
              </a:r>
            </a:p>
          </p:txBody>
        </p:sp>
      </p:grpSp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1904906"/>
              </p:ext>
            </p:extLst>
          </p:nvPr>
        </p:nvGraphicFramePr>
        <p:xfrm>
          <a:off x="3197225" y="3051175"/>
          <a:ext cx="5794375" cy="3502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98" name="数式" r:id="rId3" imgW="2679480" imgH="1600200" progId="Equation.3">
                  <p:embed/>
                </p:oleObj>
              </mc:Choice>
              <mc:Fallback>
                <p:oleObj name="数式" r:id="rId3" imgW="2679480" imgH="1600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97225" y="3051175"/>
                        <a:ext cx="5794375" cy="3502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5621482"/>
              </p:ext>
            </p:extLst>
          </p:nvPr>
        </p:nvGraphicFramePr>
        <p:xfrm>
          <a:off x="3632712" y="777106"/>
          <a:ext cx="5218112" cy="1973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99" name="数式" r:id="rId5" imgW="2412720" imgH="901440" progId="Equation.3">
                  <p:embed/>
                </p:oleObj>
              </mc:Choice>
              <mc:Fallback>
                <p:oleObj name="数式" r:id="rId5" imgW="2412720" imgH="901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2712" y="777106"/>
                        <a:ext cx="5218112" cy="1973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97301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14440</TotalTime>
  <Words>708</Words>
  <Application>Microsoft Office PowerPoint</Application>
  <PresentationFormat>On-screen Show (4:3)</PresentationFormat>
  <Paragraphs>225</Paragraphs>
  <Slides>25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Arial</vt:lpstr>
      <vt:lpstr>Calibri</vt:lpstr>
      <vt:lpstr>Symbol</vt:lpstr>
      <vt:lpstr>Office Theme</vt:lpstr>
      <vt:lpstr>Equation</vt:lpstr>
      <vt:lpstr>数式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856</cp:revision>
  <cp:lastPrinted>2017-02-16T07:50:57Z</cp:lastPrinted>
  <dcterms:created xsi:type="dcterms:W3CDTF">2012-01-10T18:32:24Z</dcterms:created>
  <dcterms:modified xsi:type="dcterms:W3CDTF">2017-02-16T07:52:45Z</dcterms:modified>
</cp:coreProperties>
</file>