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6" r:id="rId2"/>
    <p:sldId id="299" r:id="rId3"/>
    <p:sldId id="300" r:id="rId4"/>
    <p:sldId id="301" r:id="rId5"/>
    <p:sldId id="302" r:id="rId6"/>
    <p:sldId id="303" r:id="rId7"/>
    <p:sldId id="305" r:id="rId8"/>
    <p:sldId id="304" r:id="rId9"/>
    <p:sldId id="306" r:id="rId10"/>
    <p:sldId id="308" r:id="rId11"/>
    <p:sldId id="307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8" d="100"/>
          <a:sy n="68" d="100"/>
        </p:scale>
        <p:origin x="83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2017 --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76962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rgbClr val="DA32AA"/>
                </a:solidFill>
              </a:rPr>
              <a:t>Reading: Chapter 1 in JDJ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rgbClr val="DA32AA"/>
                </a:solidFill>
              </a:rPr>
              <a:t>Review of electrostatics with one-dimensional examples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rgbClr val="DA32AA"/>
                </a:solidFill>
              </a:rPr>
              <a:t>Poisson and Laplace </a:t>
            </a:r>
            <a:r>
              <a:rPr lang="en-US" sz="2800" b="1" dirty="0" smtClean="0">
                <a:solidFill>
                  <a:srgbClr val="DA32AA"/>
                </a:solidFill>
              </a:rPr>
              <a:t>Equations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rgbClr val="DA32AA"/>
                </a:solidFill>
              </a:rPr>
              <a:t>Green’s Theorem and their use in electrostatics</a:t>
            </a:r>
            <a:r>
              <a:rPr lang="en-US" sz="2800" b="1" dirty="0">
                <a:solidFill>
                  <a:srgbClr val="DA32AA"/>
                </a:solidFill>
              </a:rPr>
              <a:t/>
            </a:r>
            <a:br>
              <a:rPr lang="en-US" sz="2800" b="1" dirty="0">
                <a:solidFill>
                  <a:srgbClr val="DA32AA"/>
                </a:solidFill>
              </a:rPr>
            </a:br>
            <a:endParaRPr lang="en-US" sz="2800" b="1" dirty="0" smtClean="0">
              <a:solidFill>
                <a:srgbClr val="DA3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04800"/>
            <a:ext cx="5057775" cy="581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48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772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Comment about the example and solution</a:t>
            </a:r>
          </a:p>
          <a:p>
            <a:pPr algn="ctr"/>
            <a:endParaRPr lang="en-US" sz="2400" b="1" dirty="0">
              <a:latin typeface="+mj-lt"/>
            </a:endParaRPr>
          </a:p>
          <a:p>
            <a:r>
              <a:rPr lang="en-US" sz="2400" dirty="0"/>
              <a:t>This particular example is one that is used to model semiconductor </a:t>
            </a:r>
            <a:r>
              <a:rPr lang="en-US" sz="2400" dirty="0" smtClean="0"/>
              <a:t>junctions where </a:t>
            </a:r>
            <a:r>
              <a:rPr lang="en-US" sz="2400" dirty="0"/>
              <a:t>the charge density is controlled by introducing charged impurities near</a:t>
            </a:r>
          </a:p>
          <a:p>
            <a:r>
              <a:rPr lang="en-US" sz="2400" dirty="0"/>
              <a:t>the junction. </a:t>
            </a:r>
            <a:endParaRPr lang="en-US" sz="2400" dirty="0" smtClean="0"/>
          </a:p>
          <a:p>
            <a:endParaRPr lang="en-US" sz="2400" dirty="0">
              <a:latin typeface="+mj-lt"/>
            </a:endParaRPr>
          </a:p>
          <a:p>
            <a:r>
              <a:rPr lang="en-US" sz="2400" dirty="0"/>
              <a:t>The solution of the Poisson equation for this case </a:t>
            </a:r>
            <a:r>
              <a:rPr lang="en-US" sz="2400" dirty="0" smtClean="0"/>
              <a:t>can </a:t>
            </a:r>
            <a:r>
              <a:rPr lang="en-US" sz="2400" dirty="0"/>
              <a:t>be determined by </a:t>
            </a:r>
            <a:r>
              <a:rPr lang="en-US" sz="2400" dirty="0" smtClean="0"/>
              <a:t>piecewise solution </a:t>
            </a:r>
            <a:r>
              <a:rPr lang="en-US" sz="2400" dirty="0"/>
              <a:t>within each of the four regions.   Alternatively, from Green's </a:t>
            </a:r>
            <a:r>
              <a:rPr lang="en-US" sz="2400" dirty="0" smtClean="0"/>
              <a:t>theorem </a:t>
            </a:r>
            <a:r>
              <a:rPr lang="en-US" sz="2400" dirty="0"/>
              <a:t>in one-dimension, one can  use  the </a:t>
            </a:r>
            <a:r>
              <a:rPr lang="en-US" sz="2400" dirty="0" smtClean="0"/>
              <a:t>Green's function 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889556"/>
              </p:ext>
            </p:extLst>
          </p:nvPr>
        </p:nvGraphicFramePr>
        <p:xfrm>
          <a:off x="838200" y="4793688"/>
          <a:ext cx="7086600" cy="1302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4" name="Equation" r:id="rId3" imgW="5321160" imgH="977760" progId="Equation.DSMT4">
                  <p:embed/>
                </p:oleObj>
              </mc:Choice>
              <mc:Fallback>
                <p:oleObj name="Equation" r:id="rId3" imgW="532116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4793688"/>
                        <a:ext cx="7086600" cy="13023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910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Notes on the one-dimensional Green’s function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016042"/>
              </p:ext>
            </p:extLst>
          </p:nvPr>
        </p:nvGraphicFramePr>
        <p:xfrm>
          <a:off x="349250" y="1295400"/>
          <a:ext cx="8642350" cy="4470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5" name="Equation" r:id="rId3" imgW="5232240" imgH="2705040" progId="Equation.DSMT4">
                  <p:embed/>
                </p:oleObj>
              </mc:Choice>
              <mc:Fallback>
                <p:oleObj name="Equation" r:id="rId3" imgW="5232240" imgH="2705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9250" y="1295400"/>
                        <a:ext cx="8642350" cy="44704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676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Construction of a Green’s function in one dimension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63775"/>
              </p:ext>
            </p:extLst>
          </p:nvPr>
        </p:nvGraphicFramePr>
        <p:xfrm>
          <a:off x="625282" y="914400"/>
          <a:ext cx="8213918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0" name="Equation" r:id="rId3" imgW="6070320" imgH="2323800" progId="Equation.DSMT4">
                  <p:embed/>
                </p:oleObj>
              </mc:Choice>
              <mc:Fallback>
                <p:oleObj name="Equation" r:id="rId3" imgW="6070320" imgH="232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5282" y="914400"/>
                        <a:ext cx="8213918" cy="304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99239"/>
              </p:ext>
            </p:extLst>
          </p:nvPr>
        </p:nvGraphicFramePr>
        <p:xfrm>
          <a:off x="633908" y="4186535"/>
          <a:ext cx="4457700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1" name="Equation" r:id="rId5" imgW="2971800" imgH="901440" progId="Equation.DSMT4">
                  <p:embed/>
                </p:oleObj>
              </mc:Choice>
              <mc:Fallback>
                <p:oleObj name="Equation" r:id="rId5" imgW="297180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3908" y="4186535"/>
                        <a:ext cx="4457700" cy="1352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73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81000"/>
            <a:ext cx="6705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Summary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775363"/>
              </p:ext>
            </p:extLst>
          </p:nvPr>
        </p:nvGraphicFramePr>
        <p:xfrm>
          <a:off x="1658938" y="1695450"/>
          <a:ext cx="6021387" cy="367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0" name="Equation" r:id="rId3" imgW="3644640" imgH="2222280" progId="Equation.DSMT4">
                  <p:embed/>
                </p:oleObj>
              </mc:Choice>
              <mc:Fallback>
                <p:oleObj name="Equation" r:id="rId3" imgW="3644640" imgH="222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58938" y="1695450"/>
                        <a:ext cx="6021387" cy="3671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11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One dimensional Green’s function in practice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470281"/>
              </p:ext>
            </p:extLst>
          </p:nvPr>
        </p:nvGraphicFramePr>
        <p:xfrm>
          <a:off x="2159000" y="14986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4" name="Equation" r:id="rId3" imgW="914400" imgH="250560" progId="Equation.DSMT4">
                  <p:embed/>
                </p:oleObj>
              </mc:Choice>
              <mc:Fallback>
                <p:oleObj name="Equation" r:id="rId3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59000" y="14986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76542"/>
              </p:ext>
            </p:extLst>
          </p:nvPr>
        </p:nvGraphicFramePr>
        <p:xfrm>
          <a:off x="990600" y="1385887"/>
          <a:ext cx="7831138" cy="356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5" name="Equation" r:id="rId5" imgW="5879880" imgH="2679480" progId="Equation.DSMT4">
                  <p:embed/>
                </p:oleObj>
              </mc:Choice>
              <mc:Fallback>
                <p:oleObj name="Equation" r:id="rId5" imgW="5879880" imgH="267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0600" y="1385887"/>
                        <a:ext cx="7831138" cy="3567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91369" y="5004523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This expression gives the same result as previously obtained for the example </a:t>
            </a:r>
            <a:r>
              <a:rPr lang="en-US" sz="2400" i="1" dirty="0" smtClean="0">
                <a:latin typeface="Symbol" panose="05050102010706020507" pitchFamily="18" charset="2"/>
              </a:rPr>
              <a:t>r</a:t>
            </a:r>
            <a:r>
              <a:rPr lang="en-US" sz="2400" i="1" dirty="0" smtClean="0">
                <a:latin typeface="+mj-lt"/>
              </a:rPr>
              <a:t>(x) </a:t>
            </a:r>
            <a:r>
              <a:rPr lang="en-US" sz="2400" dirty="0" smtClean="0">
                <a:latin typeface="+mj-lt"/>
              </a:rPr>
              <a:t>and more generally is appropriate  for any neutral charge distribution.</a:t>
            </a:r>
            <a:r>
              <a:rPr lang="en-US" sz="2400" i="1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090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2" y="409575"/>
            <a:ext cx="8601075" cy="603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55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5" y="1490662"/>
            <a:ext cx="8553450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36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641" y="381000"/>
            <a:ext cx="8513559" cy="585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47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887" y="0"/>
            <a:ext cx="7896225" cy="636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17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154906"/>
            <a:ext cx="8217971" cy="454818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49530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57" y="381000"/>
            <a:ext cx="7650485" cy="538162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425442" y="2095500"/>
            <a:ext cx="2971800" cy="2667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5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Poisson and Laplace </a:t>
            </a:r>
            <a:r>
              <a:rPr lang="en-US" sz="2400" b="1" dirty="0" smtClean="0"/>
              <a:t>Equations</a:t>
            </a:r>
            <a:endParaRPr lang="en-US" sz="2400" dirty="0"/>
          </a:p>
          <a:p>
            <a:r>
              <a:rPr lang="en-US" sz="2400" dirty="0"/>
              <a:t>We are concerned with finding solutions to the Poisson equation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and </a:t>
            </a:r>
            <a:r>
              <a:rPr lang="en-US" sz="2400" dirty="0"/>
              <a:t>the Laplace equation: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Laplace equation is the </a:t>
            </a:r>
            <a:r>
              <a:rPr lang="en-US" sz="2400" dirty="0" smtClean="0"/>
              <a:t>“homogeneous” </a:t>
            </a:r>
            <a:r>
              <a:rPr lang="en-US" sz="2400" dirty="0"/>
              <a:t>version of the Poisson </a:t>
            </a:r>
            <a:r>
              <a:rPr lang="en-US" sz="2400" dirty="0" smtClean="0"/>
              <a:t>equation</a:t>
            </a:r>
            <a:r>
              <a:rPr lang="en-US" sz="2400" dirty="0"/>
              <a:t>.  </a:t>
            </a:r>
            <a:r>
              <a:rPr lang="en-US" sz="2400" dirty="0" smtClean="0"/>
              <a:t>The </a:t>
            </a:r>
            <a:r>
              <a:rPr lang="en-US" sz="2400" dirty="0"/>
              <a:t>Green's theorem allows us to determine the electrostatic </a:t>
            </a:r>
            <a:r>
              <a:rPr lang="en-US" sz="2400" dirty="0" smtClean="0"/>
              <a:t>potential  </a:t>
            </a:r>
            <a:r>
              <a:rPr lang="en-US" sz="2400" dirty="0"/>
              <a:t>from volume and surface integrals:</a:t>
            </a:r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68569"/>
              </p:ext>
            </p:extLst>
          </p:nvPr>
        </p:nvGraphicFramePr>
        <p:xfrm>
          <a:off x="2819400" y="1219200"/>
          <a:ext cx="2971800" cy="1117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2" name="Equation" r:id="rId3" imgW="1688760" imgH="634680" progId="Equation.DSMT4">
                  <p:embed/>
                </p:oleObj>
              </mc:Choice>
              <mc:Fallback>
                <p:oleObj name="Equation" r:id="rId3" imgW="168876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19400" y="1219200"/>
                        <a:ext cx="2971800" cy="11172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1816873"/>
              </p:ext>
            </p:extLst>
          </p:nvPr>
        </p:nvGraphicFramePr>
        <p:xfrm>
          <a:off x="3048000" y="2553590"/>
          <a:ext cx="2078037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3" name="Equation" r:id="rId5" imgW="1180800" imgH="330120" progId="Equation.DSMT4">
                  <p:embed/>
                </p:oleObj>
              </mc:Choice>
              <mc:Fallback>
                <p:oleObj name="Equation" r:id="rId5" imgW="11808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0" y="2553590"/>
                        <a:ext cx="2078037" cy="581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276081"/>
              </p:ext>
            </p:extLst>
          </p:nvPr>
        </p:nvGraphicFramePr>
        <p:xfrm>
          <a:off x="1316104" y="4521200"/>
          <a:ext cx="7142096" cy="183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4" name="Equation" r:id="rId7" imgW="4889160" imgH="1257120" progId="Equation.DSMT4">
                  <p:embed/>
                </p:oleObj>
              </mc:Choice>
              <mc:Fallback>
                <p:oleObj name="Equation" r:id="rId7" imgW="488916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16104" y="4521200"/>
                        <a:ext cx="7142096" cy="183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919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comments on Green’s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8870"/>
              </p:ext>
            </p:extLst>
          </p:nvPr>
        </p:nvGraphicFramePr>
        <p:xfrm>
          <a:off x="1295400" y="918865"/>
          <a:ext cx="7142096" cy="183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4" name="Equation" r:id="rId3" imgW="4889160" imgH="1257120" progId="Equation.DSMT4">
                  <p:embed/>
                </p:oleObj>
              </mc:Choice>
              <mc:Fallback>
                <p:oleObj name="Equation" r:id="rId3" imgW="488916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918865"/>
                        <a:ext cx="7142096" cy="183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3124200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general form can be used in 1, 2, or 3 dimensions.   In general, </a:t>
            </a:r>
            <a:r>
              <a:rPr lang="en-US" sz="2400" dirty="0" smtClean="0"/>
              <a:t>the Green's </a:t>
            </a:r>
            <a:r>
              <a:rPr lang="en-US" sz="2400" dirty="0"/>
              <a:t>function must be constructed to satisfy the </a:t>
            </a:r>
            <a:r>
              <a:rPr lang="en-US" sz="2400" dirty="0" smtClean="0"/>
              <a:t>appropriate (</a:t>
            </a:r>
            <a:r>
              <a:rPr lang="en-US" sz="2400" dirty="0" err="1"/>
              <a:t>Dirichlet</a:t>
            </a:r>
            <a:r>
              <a:rPr lang="en-US" sz="2400" dirty="0"/>
              <a:t> or Neumann) boundary conditions.  Alternatively or in addition</a:t>
            </a:r>
            <a:r>
              <a:rPr lang="en-US" sz="2400" dirty="0" smtClean="0"/>
              <a:t>, boundary </a:t>
            </a:r>
            <a:r>
              <a:rPr lang="en-US" sz="2400" dirty="0"/>
              <a:t>conditions can be adjusted using the fact that for any </a:t>
            </a:r>
            <a:r>
              <a:rPr lang="en-US" sz="2400" dirty="0" smtClean="0"/>
              <a:t>solution to </a:t>
            </a:r>
            <a:r>
              <a:rPr lang="en-US" sz="2400" dirty="0"/>
              <a:t>the Poisson equation, </a:t>
            </a:r>
            <a:r>
              <a:rPr lang="en-US" sz="2400" dirty="0" smtClean="0"/>
              <a:t>                other </a:t>
            </a:r>
            <a:r>
              <a:rPr lang="en-US" sz="2400" dirty="0"/>
              <a:t>solutions may </a:t>
            </a:r>
            <a:r>
              <a:rPr lang="en-US" sz="2400" dirty="0" smtClean="0"/>
              <a:t>be generated </a:t>
            </a:r>
            <a:r>
              <a:rPr lang="en-US" sz="2400" dirty="0"/>
              <a:t>by use of solutions of the Laplace equation</a:t>
            </a:r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193432"/>
              </p:ext>
            </p:extLst>
          </p:nvPr>
        </p:nvGraphicFramePr>
        <p:xfrm>
          <a:off x="1976437" y="4949825"/>
          <a:ext cx="107156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5" name="Equation" r:id="rId5" imgW="609480" imgH="291960" progId="Equation.DSMT4">
                  <p:embed/>
                </p:oleObj>
              </mc:Choice>
              <mc:Fallback>
                <p:oleObj name="Equation" r:id="rId5" imgW="6094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76437" y="4949825"/>
                        <a:ext cx="1071563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998320"/>
              </p:ext>
            </p:extLst>
          </p:nvPr>
        </p:nvGraphicFramePr>
        <p:xfrm>
          <a:off x="1066800" y="5810250"/>
          <a:ext cx="703103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6" name="Equation" r:id="rId7" imgW="4000320" imgH="291960" progId="Equation.DSMT4">
                  <p:embed/>
                </p:oleObj>
              </mc:Choice>
              <mc:Fallback>
                <p:oleObj name="Equation" r:id="rId7" imgW="40003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6800" y="5810250"/>
                        <a:ext cx="7031038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029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1524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“Derivation” of  Green’s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374871"/>
              </p:ext>
            </p:extLst>
          </p:nvPr>
        </p:nvGraphicFramePr>
        <p:xfrm>
          <a:off x="914400" y="533400"/>
          <a:ext cx="6477000" cy="1560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8" name="Equation" r:id="rId3" imgW="4165560" imgH="1002960" progId="Equation.DSMT4">
                  <p:embed/>
                </p:oleObj>
              </mc:Choice>
              <mc:Fallback>
                <p:oleObj name="Equation" r:id="rId3" imgW="416556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533400"/>
                        <a:ext cx="6477000" cy="15600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862201"/>
              </p:ext>
            </p:extLst>
          </p:nvPr>
        </p:nvGraphicFramePr>
        <p:xfrm>
          <a:off x="258538" y="2291119"/>
          <a:ext cx="8733062" cy="1899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9" name="Equation" r:id="rId5" imgW="6946560" imgH="1511280" progId="Equation.DSMT4">
                  <p:embed/>
                </p:oleObj>
              </mc:Choice>
              <mc:Fallback>
                <p:oleObj name="Equation" r:id="rId5" imgW="6946560" imgH="1511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8538" y="2291119"/>
                        <a:ext cx="8733062" cy="1899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396696"/>
              </p:ext>
            </p:extLst>
          </p:nvPr>
        </p:nvGraphicFramePr>
        <p:xfrm>
          <a:off x="454325" y="5029853"/>
          <a:ext cx="533508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0" name="Equation" r:id="rId7" imgW="3390840" imgH="533160" progId="Equation.DSMT4">
                  <p:embed/>
                </p:oleObj>
              </mc:Choice>
              <mc:Fallback>
                <p:oleObj name="Equation" r:id="rId7" imgW="339084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4325" y="5029853"/>
                        <a:ext cx="5335083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own Arrow 8"/>
          <p:cNvSpPr/>
          <p:nvPr/>
        </p:nvSpPr>
        <p:spPr>
          <a:xfrm>
            <a:off x="2743200" y="4281325"/>
            <a:ext cx="1028700" cy="6635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6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1524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“Derivation” of  Green’s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374871"/>
              </p:ext>
            </p:extLst>
          </p:nvPr>
        </p:nvGraphicFramePr>
        <p:xfrm>
          <a:off x="914400" y="533400"/>
          <a:ext cx="6477000" cy="1560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9" name="Equation" r:id="rId3" imgW="4165560" imgH="1002960" progId="Equation.DSMT4">
                  <p:embed/>
                </p:oleObj>
              </mc:Choice>
              <mc:Fallback>
                <p:oleObj name="Equation" r:id="rId3" imgW="416556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533400"/>
                        <a:ext cx="6477000" cy="15600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3929163"/>
              </p:ext>
            </p:extLst>
          </p:nvPr>
        </p:nvGraphicFramePr>
        <p:xfrm>
          <a:off x="158750" y="2819400"/>
          <a:ext cx="8701088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0" name="Equation" r:id="rId5" imgW="6921360" imgH="533160" progId="Equation.DSMT4">
                  <p:embed/>
                </p:oleObj>
              </mc:Choice>
              <mc:Fallback>
                <p:oleObj name="Equation" r:id="rId5" imgW="692136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750" y="2819400"/>
                        <a:ext cx="8701088" cy="671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546191"/>
              </p:ext>
            </p:extLst>
          </p:nvPr>
        </p:nvGraphicFramePr>
        <p:xfrm>
          <a:off x="1066800" y="3886200"/>
          <a:ext cx="7142163" cy="237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1" name="Equation" r:id="rId7" imgW="4889160" imgH="1625400" progId="Equation.DSMT4">
                  <p:embed/>
                </p:oleObj>
              </mc:Choice>
              <mc:Fallback>
                <p:oleObj name="Equation" r:id="rId7" imgW="488916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6800" y="3886200"/>
                        <a:ext cx="7142163" cy="2373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488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923925"/>
            <a:ext cx="8420100" cy="501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98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04800"/>
            <a:ext cx="7667625" cy="569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40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12084</TotalTime>
  <Words>431</Words>
  <Application>Microsoft Office PowerPoint</Application>
  <PresentationFormat>On-screen Show (4:3)</PresentationFormat>
  <Paragraphs>88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Symbol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692</cp:revision>
  <cp:lastPrinted>2015-01-21T04:35:18Z</cp:lastPrinted>
  <dcterms:created xsi:type="dcterms:W3CDTF">2012-01-10T18:32:24Z</dcterms:created>
  <dcterms:modified xsi:type="dcterms:W3CDTF">2017-01-18T14:55:36Z</dcterms:modified>
</cp:coreProperties>
</file>