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96" r:id="rId2"/>
    <p:sldId id="354" r:id="rId3"/>
    <p:sldId id="407" r:id="rId4"/>
    <p:sldId id="415" r:id="rId5"/>
    <p:sldId id="417" r:id="rId6"/>
    <p:sldId id="418" r:id="rId7"/>
    <p:sldId id="416" r:id="rId8"/>
    <p:sldId id="419" r:id="rId9"/>
    <p:sldId id="420" r:id="rId10"/>
    <p:sldId id="422" r:id="rId11"/>
    <p:sldId id="421" r:id="rId12"/>
    <p:sldId id="423" r:id="rId13"/>
    <p:sldId id="424" r:id="rId14"/>
    <p:sldId id="425" r:id="rId15"/>
    <p:sldId id="426" r:id="rId1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56" d="100"/>
          <a:sy n="56" d="100"/>
        </p:scale>
        <p:origin x="117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6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2/3/2017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0502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02/03/2017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02/03/2017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02/03/2017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02/03/2017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02/03/2017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02/03/2017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02/03/2017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10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02/03/2017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02/03/2017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02/03/2017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02/03/2017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712  Spring 2017 -- Lecture 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5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6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8.png"/><Relationship Id="rId4" Type="http://schemas.openxmlformats.org/officeDocument/2006/relationships/image" Target="../media/image17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52400"/>
            <a:ext cx="82296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712 Electrodynamics</a:t>
            </a:r>
          </a:p>
          <a:p>
            <a:pPr algn="ctr"/>
            <a:r>
              <a:rPr lang="en-US" sz="3200" b="1" dirty="0" smtClean="0"/>
              <a:t>9-9:50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10: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Complete reading  of Chapter 4</a:t>
            </a:r>
          </a:p>
          <a:p>
            <a:pPr marL="1885950" lvl="4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 smtClean="0">
                <a:solidFill>
                  <a:schemeClr val="folHlink"/>
                </a:solidFill>
              </a:rPr>
              <a:t>Microscopic </a:t>
            </a:r>
            <a:r>
              <a:rPr lang="en-US" sz="3200" b="1" dirty="0" smtClean="0">
                <a:solidFill>
                  <a:schemeClr val="folHlink"/>
                </a:solidFill>
                <a:sym typeface="Wingdings" pitchFamily="2" charset="2"/>
              </a:rPr>
              <a:t>macroscopic </a:t>
            </a:r>
            <a:r>
              <a:rPr lang="en-US" sz="3200" b="1" dirty="0" err="1" smtClean="0">
                <a:solidFill>
                  <a:schemeClr val="folHlink"/>
                </a:solidFill>
                <a:sym typeface="Wingdings" pitchFamily="2" charset="2"/>
              </a:rPr>
              <a:t>polarizability</a:t>
            </a:r>
            <a:endParaRPr lang="en-US" sz="3200" b="1" dirty="0" smtClean="0">
              <a:solidFill>
                <a:schemeClr val="folHlink"/>
              </a:solidFill>
            </a:endParaRPr>
          </a:p>
          <a:p>
            <a:pPr marL="1885950" lvl="4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 err="1" smtClean="0">
                <a:solidFill>
                  <a:schemeClr val="folHlink"/>
                </a:solidFill>
              </a:rPr>
              <a:t>Clausius-Mossotti</a:t>
            </a:r>
            <a:r>
              <a:rPr lang="en-US" sz="3200" b="1" dirty="0" smtClean="0">
                <a:solidFill>
                  <a:schemeClr val="folHlink"/>
                </a:solidFill>
              </a:rPr>
              <a:t> equation</a:t>
            </a:r>
          </a:p>
          <a:p>
            <a:pPr marL="1885950" lvl="4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 smtClean="0">
                <a:solidFill>
                  <a:schemeClr val="folHlink"/>
                </a:solidFill>
              </a:rPr>
              <a:t>Electrostatic </a:t>
            </a:r>
            <a:r>
              <a:rPr lang="en-US" sz="3200" b="1" dirty="0" smtClean="0">
                <a:solidFill>
                  <a:schemeClr val="folHlink"/>
                </a:solidFill>
              </a:rPr>
              <a:t>energy in dielectric media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457200"/>
            <a:ext cx="777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of the </a:t>
            </a:r>
            <a:r>
              <a:rPr lang="en-US" sz="2400" dirty="0" err="1" smtClean="0">
                <a:latin typeface="+mj-lt"/>
              </a:rPr>
              <a:t>Clausius-Mossotti</a:t>
            </a:r>
            <a:r>
              <a:rPr lang="en-US" sz="2400" dirty="0" smtClean="0">
                <a:latin typeface="+mj-lt"/>
              </a:rPr>
              <a:t> equation –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        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       Pentane (C</a:t>
            </a:r>
            <a:r>
              <a:rPr lang="en-US" sz="2400" baseline="-25000" dirty="0" smtClean="0">
                <a:latin typeface="+mj-lt"/>
              </a:rPr>
              <a:t>5</a:t>
            </a:r>
            <a:r>
              <a:rPr lang="en-US" sz="2400" dirty="0" smtClean="0">
                <a:latin typeface="+mj-lt"/>
              </a:rPr>
              <a:t>H</a:t>
            </a:r>
            <a:r>
              <a:rPr lang="en-US" sz="2400" baseline="-25000" dirty="0" smtClean="0">
                <a:latin typeface="+mj-lt"/>
              </a:rPr>
              <a:t>12</a:t>
            </a:r>
            <a:r>
              <a:rPr lang="en-US" sz="2400" dirty="0" smtClean="0">
                <a:latin typeface="+mj-lt"/>
              </a:rPr>
              <a:t>) at various densities</a:t>
            </a:r>
          </a:p>
        </p:txBody>
      </p:sp>
      <p:graphicFrame>
        <p:nvGraphicFramePr>
          <p:cNvPr id="7" name="Table 6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893754226"/>
              </p:ext>
            </p:extLst>
          </p:nvPr>
        </p:nvGraphicFramePr>
        <p:xfrm>
          <a:off x="1047750" y="2209800"/>
          <a:ext cx="6438899" cy="23637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93078"/>
                <a:gridCol w="1664160"/>
                <a:gridCol w="1129012"/>
                <a:gridCol w="2152649"/>
              </a:tblGrid>
              <a:tr h="6449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Density (g/cm3)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Mol/m3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Symbol" panose="05050102010706020507" pitchFamily="18" charset="2"/>
                        </a:rPr>
                        <a:t>e</a:t>
                      </a:r>
                      <a:r>
                        <a:rPr lang="en-US" sz="1400" b="1" u="none" strike="noStrike" dirty="0">
                          <a:effectLst/>
                        </a:rPr>
                        <a:t>/</a:t>
                      </a:r>
                      <a:r>
                        <a:rPr lang="en-US" sz="1400" b="1" u="none" strike="noStrike" dirty="0">
                          <a:effectLst/>
                          <a:latin typeface="Symbol" panose="05050102010706020507" pitchFamily="18" charset="2"/>
                        </a:rPr>
                        <a:t>e</a:t>
                      </a:r>
                      <a:r>
                        <a:rPr lang="en-US" sz="1400" b="1" u="none" strike="noStrike" dirty="0">
                          <a:effectLst/>
                        </a:rPr>
                        <a:t>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3V*(</a:t>
                      </a:r>
                      <a:r>
                        <a:rPr lang="en-US" sz="1400" b="1" u="none" strike="noStrike" dirty="0">
                          <a:effectLst/>
                          <a:latin typeface="Symbol" panose="05050102010706020507" pitchFamily="18" charset="2"/>
                        </a:rPr>
                        <a:t>e</a:t>
                      </a:r>
                      <a:r>
                        <a:rPr lang="en-US" sz="1400" b="1" u="none" strike="noStrike" dirty="0">
                          <a:effectLst/>
                        </a:rPr>
                        <a:t>/</a:t>
                      </a:r>
                      <a:r>
                        <a:rPr lang="en-US" sz="1400" b="1" u="none" strike="noStrike" dirty="0">
                          <a:effectLst/>
                          <a:latin typeface="Symbol" panose="05050102010706020507" pitchFamily="18" charset="2"/>
                        </a:rPr>
                        <a:t>e</a:t>
                      </a:r>
                      <a:r>
                        <a:rPr lang="en-US" sz="1400" b="1" u="none" strike="noStrike" dirty="0">
                          <a:effectLst/>
                        </a:rPr>
                        <a:t>0-1)/(</a:t>
                      </a:r>
                      <a:r>
                        <a:rPr lang="en-US" sz="1400" b="1" u="none" strike="noStrike" dirty="0">
                          <a:effectLst/>
                          <a:latin typeface="Symbol" panose="05050102010706020507" pitchFamily="18" charset="2"/>
                        </a:rPr>
                        <a:t>e</a:t>
                      </a:r>
                      <a:r>
                        <a:rPr lang="en-US" sz="1400" b="1" u="none" strike="noStrike" dirty="0">
                          <a:effectLst/>
                        </a:rPr>
                        <a:t>/</a:t>
                      </a:r>
                      <a:r>
                        <a:rPr lang="en-US" sz="1400" b="1" u="none" strike="noStrike" dirty="0">
                          <a:effectLst/>
                          <a:latin typeface="Symbol" panose="05050102010706020507" pitchFamily="18" charset="2"/>
                        </a:rPr>
                        <a:t>e</a:t>
                      </a:r>
                      <a:r>
                        <a:rPr lang="en-US" sz="1400" b="1" u="none" strike="noStrike" dirty="0">
                          <a:effectLst/>
                        </a:rPr>
                        <a:t>0+2)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43764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0.613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5.12536E+27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1.82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1.25646E-28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43764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0.701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5.86114E+27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1.96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1.24084E-28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43764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0.796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6.65544E+27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2.12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1.22536E-28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43764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0.865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7.23236E+27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2.24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1.2131E-28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43764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0.907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7.58353E+27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2.33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1.2151E-28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590800" y="5105400"/>
            <a:ext cx="449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Symbol" panose="05050102010706020507" pitchFamily="18" charset="2"/>
              </a:rPr>
              <a:t>g</a:t>
            </a:r>
            <a:r>
              <a:rPr lang="en-US" sz="2400" baseline="-25000" dirty="0" err="1" smtClean="0">
                <a:latin typeface="+mj-lt"/>
              </a:rPr>
              <a:t>mol</a:t>
            </a:r>
            <a:r>
              <a:rPr lang="en-US" sz="2400" dirty="0" smtClean="0">
                <a:latin typeface="+mj-lt"/>
              </a:rPr>
              <a:t> = 1.2 x 10</a:t>
            </a:r>
            <a:r>
              <a:rPr lang="en-US" sz="2400" baseline="30000" dirty="0" smtClean="0">
                <a:latin typeface="+mj-lt"/>
              </a:rPr>
              <a:t>-28 </a:t>
            </a:r>
            <a:r>
              <a:rPr lang="en-US" sz="2400" dirty="0" smtClean="0">
                <a:latin typeface="+mj-lt"/>
              </a:rPr>
              <a:t>m</a:t>
            </a:r>
            <a:r>
              <a:rPr lang="en-US" sz="2400" baseline="30000" dirty="0" smtClean="0">
                <a:latin typeface="+mj-lt"/>
              </a:rPr>
              <a:t>3</a:t>
            </a:r>
            <a:r>
              <a:rPr lang="en-US" sz="2400" dirty="0" smtClean="0">
                <a:latin typeface="+mj-lt"/>
              </a:rPr>
              <a:t>= 0.12 nm</a:t>
            </a:r>
            <a:r>
              <a:rPr lang="en-US" sz="2400" baseline="30000" dirty="0" smtClean="0">
                <a:latin typeface="+mj-lt"/>
              </a:rPr>
              <a:t>3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31732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4572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Re-examination of electrostatic energy in dielectric media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7554254"/>
              </p:ext>
            </p:extLst>
          </p:nvPr>
        </p:nvGraphicFramePr>
        <p:xfrm>
          <a:off x="228600" y="1447800"/>
          <a:ext cx="8683626" cy="427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68" name="数式" r:id="rId3" imgW="4241520" imgH="2082600" progId="Equation.3">
                  <p:embed/>
                </p:oleObj>
              </mc:Choice>
              <mc:Fallback>
                <p:oleObj name="数式" r:id="rId3" imgW="4241520" imgH="2082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447800"/>
                        <a:ext cx="8683626" cy="4271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04978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52400"/>
            <a:ext cx="8077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Comment on the “Modern Theory of Polarization”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Some references:</a:t>
            </a:r>
          </a:p>
          <a:p>
            <a:pPr marL="1257300" lvl="2" indent="-342900">
              <a:buFont typeface="Wingdings" pitchFamily="2" charset="2"/>
              <a:buChar char="§"/>
            </a:pPr>
            <a:r>
              <a:rPr lang="en-US" sz="2400" dirty="0" smtClean="0">
                <a:latin typeface="+mj-lt"/>
              </a:rPr>
              <a:t>R. </a:t>
            </a:r>
            <a:r>
              <a:rPr lang="en-US" sz="2400" dirty="0" err="1" smtClean="0">
                <a:latin typeface="+mj-lt"/>
              </a:rPr>
              <a:t>D.King</a:t>
            </a:r>
            <a:r>
              <a:rPr lang="en-US" sz="2400" dirty="0" smtClean="0">
                <a:latin typeface="+mj-lt"/>
              </a:rPr>
              <a:t>-Smith and D. Vanderbilt, Phys. Rev. B   47, 1651 (1993)</a:t>
            </a:r>
          </a:p>
          <a:p>
            <a:pPr marL="1257300" lvl="2" indent="-342900">
              <a:buFont typeface="Wingdings" pitchFamily="2" charset="2"/>
              <a:buChar char="§"/>
            </a:pPr>
            <a:r>
              <a:rPr lang="en-US" sz="2400" dirty="0"/>
              <a:t>R. </a:t>
            </a:r>
            <a:r>
              <a:rPr lang="en-US" sz="2400" dirty="0" err="1"/>
              <a:t>Resta</a:t>
            </a:r>
            <a:r>
              <a:rPr lang="en-US" sz="2400" dirty="0"/>
              <a:t>, Rev. Mod. Physics </a:t>
            </a:r>
            <a:r>
              <a:rPr lang="en-US" sz="2400" b="1" dirty="0"/>
              <a:t>66</a:t>
            </a:r>
            <a:r>
              <a:rPr lang="en-US" sz="2400" dirty="0"/>
              <a:t>, 699 (1994</a:t>
            </a:r>
            <a:r>
              <a:rPr lang="en-US" sz="2400" dirty="0" smtClean="0"/>
              <a:t>)</a:t>
            </a:r>
          </a:p>
          <a:p>
            <a:pPr marL="1257300" lvl="2" indent="-342900">
              <a:buFont typeface="Wingdings" pitchFamily="2" charset="2"/>
              <a:buChar char="§"/>
            </a:pPr>
            <a:r>
              <a:rPr lang="en-US" sz="2400" dirty="0" smtClean="0"/>
              <a:t>R. </a:t>
            </a:r>
            <a:r>
              <a:rPr lang="en-US" sz="2400" dirty="0" err="1" smtClean="0"/>
              <a:t>Resta</a:t>
            </a:r>
            <a:r>
              <a:rPr lang="en-US" sz="2400" dirty="0" smtClean="0"/>
              <a:t>, J. Phys. </a:t>
            </a:r>
            <a:r>
              <a:rPr lang="en-US" sz="2400" dirty="0" err="1" smtClean="0"/>
              <a:t>Condens</a:t>
            </a:r>
            <a:r>
              <a:rPr lang="en-US" sz="2400" dirty="0" smtClean="0"/>
              <a:t>. Matter 23, 123201 (2010)</a:t>
            </a:r>
          </a:p>
          <a:p>
            <a:pPr marL="1257300" lvl="2" indent="-342900">
              <a:buFont typeface="Wingdings" pitchFamily="2" charset="2"/>
              <a:buChar char="§"/>
            </a:pPr>
            <a:r>
              <a:rPr lang="en-US" sz="2400" dirty="0" smtClean="0"/>
              <a:t>N. </a:t>
            </a:r>
            <a:r>
              <a:rPr lang="en-US" sz="2400" dirty="0"/>
              <a:t>A</a:t>
            </a:r>
            <a:r>
              <a:rPr lang="en-US" sz="2400" dirty="0" smtClean="0"/>
              <a:t>.  </a:t>
            </a:r>
            <a:r>
              <a:rPr lang="en-US" sz="2400" dirty="0" err="1" smtClean="0"/>
              <a:t>Spaldin</a:t>
            </a:r>
            <a:r>
              <a:rPr lang="en-US" sz="2400" dirty="0" smtClean="0"/>
              <a:t>, J. Solid State Chem. </a:t>
            </a:r>
            <a:r>
              <a:rPr lang="en-US" sz="2400" b="1" dirty="0" smtClean="0"/>
              <a:t>195</a:t>
            </a:r>
            <a:r>
              <a:rPr lang="en-US" sz="2400" dirty="0" smtClean="0"/>
              <a:t>, 2 (2012)</a:t>
            </a:r>
            <a:endParaRPr lang="en-US" sz="2400" dirty="0"/>
          </a:p>
          <a:p>
            <a:pPr lvl="2"/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9947462"/>
              </p:ext>
            </p:extLst>
          </p:nvPr>
        </p:nvGraphicFramePr>
        <p:xfrm>
          <a:off x="3200400" y="3198776"/>
          <a:ext cx="4081462" cy="231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6" name="数式" r:id="rId3" imgW="1993680" imgH="1130040" progId="Equation.3">
                  <p:embed/>
                </p:oleObj>
              </mc:Choice>
              <mc:Fallback>
                <p:oleObj name="数式" r:id="rId3" imgW="1993680" imgH="1130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3198776"/>
                        <a:ext cx="4081462" cy="2317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2400" y="5486400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Note:  In general </a:t>
            </a:r>
            <a:r>
              <a:rPr lang="en-US" sz="2400" b="1" dirty="0" smtClean="0">
                <a:latin typeface="+mj-lt"/>
              </a:rPr>
              <a:t>P</a:t>
            </a:r>
            <a:r>
              <a:rPr lang="en-US" sz="2400" dirty="0" smtClean="0">
                <a:latin typeface="+mj-lt"/>
              </a:rPr>
              <a:t> is highly dependent on the boundary values;   often it is more convenient/meaningful to calculate </a:t>
            </a:r>
            <a:r>
              <a:rPr lang="en-US" sz="2400" b="1" dirty="0" smtClean="0">
                <a:latin typeface="Symbol" pitchFamily="18" charset="2"/>
              </a:rPr>
              <a:t>D</a:t>
            </a:r>
            <a:r>
              <a:rPr lang="en-US" sz="2400" b="1" dirty="0" smtClean="0">
                <a:latin typeface="+mj-lt"/>
              </a:rPr>
              <a:t>P</a:t>
            </a:r>
            <a:r>
              <a:rPr lang="en-US" sz="2400" dirty="0" smtClean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6874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52400"/>
            <a:ext cx="754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Comment on the “Modern Theory of Polarization” 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     -- continued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6073405"/>
              </p:ext>
            </p:extLst>
          </p:nvPr>
        </p:nvGraphicFramePr>
        <p:xfrm>
          <a:off x="1752600" y="1828800"/>
          <a:ext cx="4783137" cy="1509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08" name="数式" r:id="rId3" imgW="2336760" imgH="736560" progId="Equation.3">
                  <p:embed/>
                </p:oleObj>
              </mc:Choice>
              <mc:Fallback>
                <p:oleObj name="数式" r:id="rId3" imgW="2336760" imgH="7365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1828800"/>
                        <a:ext cx="4783137" cy="1509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2303" y="4370566"/>
            <a:ext cx="8274497" cy="160893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8600" y="3578213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By contrast, the concept of the polarization of a periodic solid is not unique:</a:t>
            </a:r>
          </a:p>
        </p:txBody>
      </p:sp>
    </p:spTree>
    <p:extLst>
      <p:ext uri="{BB962C8B-B14F-4D97-AF65-F5344CB8AC3E}">
        <p14:creationId xmlns:p14="http://schemas.microsoft.com/office/powerpoint/2010/main" val="329710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4962" y="290512"/>
            <a:ext cx="5934075" cy="6276975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52400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Symbol" panose="05050102010706020507" pitchFamily="18" charset="2"/>
              </a:rPr>
              <a:t>D</a:t>
            </a:r>
            <a:r>
              <a:rPr lang="en-US" sz="2400" i="1" dirty="0" smtClean="0">
                <a:latin typeface="+mj-lt"/>
              </a:rPr>
              <a:t>P</a:t>
            </a:r>
            <a:r>
              <a:rPr lang="en-US" sz="2400" dirty="0" smtClean="0">
                <a:latin typeface="+mj-lt"/>
              </a:rPr>
              <a:t> example</a:t>
            </a:r>
          </a:p>
        </p:txBody>
      </p:sp>
    </p:spTree>
    <p:extLst>
      <p:ext uri="{BB962C8B-B14F-4D97-AF65-F5344CB8AC3E}">
        <p14:creationId xmlns:p14="http://schemas.microsoft.com/office/powerpoint/2010/main" val="3329653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52400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Symbol" panose="05050102010706020507" pitchFamily="18" charset="2"/>
              </a:rPr>
              <a:t>D</a:t>
            </a:r>
            <a:r>
              <a:rPr lang="en-US" sz="2400" i="1" dirty="0" smtClean="0">
                <a:latin typeface="+mj-lt"/>
              </a:rPr>
              <a:t>P</a:t>
            </a:r>
            <a:r>
              <a:rPr lang="en-US" sz="2400" dirty="0" smtClean="0">
                <a:latin typeface="+mj-lt"/>
              </a:rPr>
              <a:t> example   -- linear visualization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838200"/>
            <a:ext cx="6505575" cy="21812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3733800"/>
            <a:ext cx="7010400" cy="1600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3400" y="3243560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Effects on the electronic distribution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66800" y="567055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Na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05000" y="5670549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Cl</a:t>
            </a:r>
          </a:p>
        </p:txBody>
      </p:sp>
    </p:spTree>
    <p:extLst>
      <p:ext uri="{BB962C8B-B14F-4D97-AF65-F5344CB8AC3E}">
        <p14:creationId xmlns:p14="http://schemas.microsoft.com/office/powerpoint/2010/main" val="65198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166687" y="40386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887" y="457200"/>
            <a:ext cx="8520113" cy="4925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6392526"/>
              </p:ext>
            </p:extLst>
          </p:nvPr>
        </p:nvGraphicFramePr>
        <p:xfrm>
          <a:off x="1495425" y="1008063"/>
          <a:ext cx="5226050" cy="440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40" name="数式" r:id="rId3" imgW="2552400" imgH="2145960" progId="Equation.3">
                  <p:embed/>
                </p:oleObj>
              </mc:Choice>
              <mc:Fallback>
                <p:oleObj name="数式" r:id="rId3" imgW="2552400" imgH="2145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5425" y="1008063"/>
                        <a:ext cx="5226050" cy="440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4572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Focus on dipolar fields:</a:t>
            </a:r>
          </a:p>
        </p:txBody>
      </p:sp>
    </p:spTree>
    <p:extLst>
      <p:ext uri="{BB962C8B-B14F-4D97-AF65-F5344CB8AC3E}">
        <p14:creationId xmlns:p14="http://schemas.microsoft.com/office/powerpoint/2010/main" val="936884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533400"/>
            <a:ext cx="708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Microscopic origin of dipole moments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sz="2400" dirty="0" smtClean="0">
                <a:latin typeface="+mj-lt"/>
              </a:rPr>
              <a:t>Polarizable isotropic atoms/molecules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sz="2400" dirty="0" smtClean="0">
                <a:latin typeface="+mj-lt"/>
              </a:rPr>
              <a:t>Charge anisotropic molecules</a:t>
            </a:r>
          </a:p>
        </p:txBody>
      </p:sp>
      <p:pic>
        <p:nvPicPr>
          <p:cNvPr id="54274" name="Picture 2" descr="http://dapmotors.com/shop/images/Coil%20Spring%20Stee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615709">
            <a:off x="1936001" y="3387839"/>
            <a:ext cx="1991360" cy="1991360"/>
          </a:xfrm>
          <a:prstGeom prst="rect">
            <a:avLst/>
          </a:prstGeom>
          <a:solidFill>
            <a:srgbClr val="DA32AA"/>
          </a:solidFill>
        </p:spPr>
      </p:pic>
      <p:sp>
        <p:nvSpPr>
          <p:cNvPr id="6" name="TextBox 5"/>
          <p:cNvSpPr txBox="1"/>
          <p:nvPr/>
        </p:nvSpPr>
        <p:spPr>
          <a:xfrm>
            <a:off x="685800" y="23622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Polarizable isotropic atoms/molecules</a:t>
            </a:r>
          </a:p>
        </p:txBody>
      </p:sp>
      <p:sp>
        <p:nvSpPr>
          <p:cNvPr id="7" name="Oval 6"/>
          <p:cNvSpPr/>
          <p:nvPr/>
        </p:nvSpPr>
        <p:spPr>
          <a:xfrm>
            <a:off x="609600" y="3657600"/>
            <a:ext cx="1371600" cy="1371600"/>
          </a:xfrm>
          <a:prstGeom prst="ellipse">
            <a:avLst/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657600" y="3733800"/>
            <a:ext cx="1371600" cy="13716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962400" y="3969603"/>
            <a:ext cx="137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+mj-lt"/>
              </a:rPr>
              <a:t>+</a:t>
            </a:r>
            <a:r>
              <a:rPr lang="en-US" sz="4800" b="1" i="1" dirty="0" smtClean="0">
                <a:latin typeface="+mj-lt"/>
              </a:rPr>
              <a:t>q</a:t>
            </a:r>
            <a:endParaRPr lang="en-US" sz="4800" b="1" dirty="0" smtClean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2000" y="3893403"/>
            <a:ext cx="137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+mj-lt"/>
              </a:rPr>
              <a:t> 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4343400" y="5334000"/>
            <a:ext cx="5334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029200" y="53340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x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6324600" y="3657600"/>
            <a:ext cx="1524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6324600" y="3810000"/>
            <a:ext cx="1524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6324600" y="3962400"/>
            <a:ext cx="1524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6324600" y="4114800"/>
            <a:ext cx="1524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6324600" y="4267200"/>
            <a:ext cx="1524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553200" y="2826603"/>
            <a:ext cx="137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+mj-lt"/>
              </a:rPr>
              <a:t>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981200" y="50292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k=m</a:t>
            </a:r>
            <a:r>
              <a:rPr lang="en-US" sz="2400" i="1" dirty="0" smtClean="0">
                <a:latin typeface="Symbol" pitchFamily="18" charset="2"/>
              </a:rPr>
              <a:t>w</a:t>
            </a:r>
            <a:r>
              <a:rPr lang="en-US" sz="2400" i="1" baseline="-25000" dirty="0" smtClean="0">
                <a:latin typeface="Symbol" pitchFamily="18" charset="2"/>
              </a:rPr>
              <a:t>0</a:t>
            </a:r>
            <a:r>
              <a:rPr lang="en-US" sz="2400" i="1" baseline="30000" dirty="0" smtClean="0">
                <a:latin typeface="+mj-lt"/>
              </a:rPr>
              <a:t>2</a:t>
            </a: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5149618"/>
              </p:ext>
            </p:extLst>
          </p:nvPr>
        </p:nvGraphicFramePr>
        <p:xfrm>
          <a:off x="5832475" y="4473575"/>
          <a:ext cx="2703513" cy="185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32" name="数式" r:id="rId4" imgW="1320480" imgH="901440" progId="Equation.3">
                  <p:embed/>
                </p:oleObj>
              </mc:Choice>
              <mc:Fallback>
                <p:oleObj name="数式" r:id="rId4" imgW="1320480" imgH="9014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32475" y="4473575"/>
                        <a:ext cx="2703513" cy="185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157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>
            <a:off x="6324600" y="1524000"/>
            <a:ext cx="1600200" cy="1440597"/>
            <a:chOff x="6324600" y="2826603"/>
            <a:chExt cx="1600200" cy="1440597"/>
          </a:xfrm>
        </p:grpSpPr>
        <p:cxnSp>
          <p:nvCxnSpPr>
            <p:cNvPr id="14" name="Straight Arrow Connector 13"/>
            <p:cNvCxnSpPr/>
            <p:nvPr/>
          </p:nvCxnSpPr>
          <p:spPr>
            <a:xfrm>
              <a:off x="6324600" y="36576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6324600" y="38100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6324600" y="39624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6324600" y="41148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6324600" y="42672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6553200" y="2826603"/>
              <a:ext cx="13716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 smtClean="0">
                  <a:latin typeface="+mj-lt"/>
                </a:rPr>
                <a:t>E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17081" y="838200"/>
            <a:ext cx="5029200" cy="2407826"/>
            <a:chOff x="609600" y="3387839"/>
            <a:chExt cx="5029200" cy="2407826"/>
          </a:xfrm>
        </p:grpSpPr>
        <p:pic>
          <p:nvPicPr>
            <p:cNvPr id="54274" name="Picture 2" descr="http://dapmotors.com/shop/images/Coil%20Spring%20Steel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615709">
              <a:off x="1936001" y="3387839"/>
              <a:ext cx="1991360" cy="1991360"/>
            </a:xfrm>
            <a:prstGeom prst="rect">
              <a:avLst/>
            </a:prstGeom>
            <a:solidFill>
              <a:srgbClr val="DA32AA"/>
            </a:solidFill>
          </p:spPr>
        </p:pic>
        <p:sp>
          <p:nvSpPr>
            <p:cNvPr id="7" name="Oval 6"/>
            <p:cNvSpPr/>
            <p:nvPr/>
          </p:nvSpPr>
          <p:spPr>
            <a:xfrm>
              <a:off x="609600" y="3657600"/>
              <a:ext cx="1371600" cy="1371600"/>
            </a:xfrm>
            <a:prstGeom prst="ellipse">
              <a:avLst/>
            </a:prstGeom>
            <a:solidFill>
              <a:srgbClr val="DA32A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3657600" y="3733800"/>
              <a:ext cx="1371600" cy="1371600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962400" y="3969603"/>
              <a:ext cx="13716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 smtClean="0">
                  <a:latin typeface="+mj-lt"/>
                </a:rPr>
                <a:t>+</a:t>
              </a:r>
              <a:r>
                <a:rPr lang="en-US" sz="4800" b="1" i="1" dirty="0" smtClean="0">
                  <a:latin typeface="+mj-lt"/>
                </a:rPr>
                <a:t>q</a:t>
              </a:r>
              <a:endParaRPr lang="en-US" sz="4800" b="1" dirty="0" smtClean="0">
                <a:latin typeface="+mj-lt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62000" y="3893403"/>
              <a:ext cx="13716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 smtClean="0">
                  <a:latin typeface="+mj-lt"/>
                </a:rPr>
                <a:t> </a:t>
              </a:r>
            </a:p>
          </p:txBody>
        </p:sp>
        <p:sp>
          <p:nvSpPr>
            <p:cNvPr id="10" name="Right Arrow 9"/>
            <p:cNvSpPr/>
            <p:nvPr/>
          </p:nvSpPr>
          <p:spPr>
            <a:xfrm>
              <a:off x="4343400" y="5334000"/>
              <a:ext cx="533400" cy="3810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029200" y="5334000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Symbol" pitchFamily="18" charset="2"/>
                </a:rPr>
                <a:t>d</a:t>
              </a:r>
              <a:r>
                <a:rPr lang="en-US" sz="2400" dirty="0" smtClean="0">
                  <a:latin typeface="+mj-lt"/>
                </a:rPr>
                <a:t>x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981200" y="5029200"/>
              <a:ext cx="1676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k=m</a:t>
              </a:r>
              <a:r>
                <a:rPr lang="en-US" sz="2400" i="1" dirty="0" smtClean="0">
                  <a:latin typeface="Symbol" pitchFamily="18" charset="2"/>
                </a:rPr>
                <a:t>w</a:t>
              </a:r>
              <a:r>
                <a:rPr lang="en-US" sz="2400" i="1" baseline="-25000" dirty="0" smtClean="0">
                  <a:latin typeface="Symbol" pitchFamily="18" charset="2"/>
                </a:rPr>
                <a:t>0</a:t>
              </a:r>
              <a:r>
                <a:rPr lang="en-US" sz="2400" i="1" baseline="30000" dirty="0" smtClean="0">
                  <a:latin typeface="+mj-lt"/>
                </a:rPr>
                <a:t>2</a:t>
              </a:r>
            </a:p>
          </p:txBody>
        </p:sp>
      </p:grp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082748"/>
              </p:ext>
            </p:extLst>
          </p:nvPr>
        </p:nvGraphicFramePr>
        <p:xfrm>
          <a:off x="395288" y="3200400"/>
          <a:ext cx="4183062" cy="328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70" name="Equation" r:id="rId4" imgW="2044440" imgH="1600200" progId="Equation.DSMT4">
                  <p:embed/>
                </p:oleObj>
              </mc:Choice>
              <mc:Fallback>
                <p:oleObj name="Equation" r:id="rId4" imgW="2044440" imgH="1600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3200400"/>
                        <a:ext cx="4183062" cy="3284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79120" y="4572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Polarizable isotropic atoms/molecules – continued:</a:t>
            </a:r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5057161"/>
              </p:ext>
            </p:extLst>
          </p:nvPr>
        </p:nvGraphicFramePr>
        <p:xfrm>
          <a:off x="4994275" y="5129213"/>
          <a:ext cx="3117850" cy="1355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71" name="Equation" r:id="rId6" imgW="1523880" imgH="660240" progId="Equation.DSMT4">
                  <p:embed/>
                </p:oleObj>
              </mc:Choice>
              <mc:Fallback>
                <p:oleObj name="Equation" r:id="rId6" imgW="1523880" imgH="660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4275" y="5129213"/>
                        <a:ext cx="3117850" cy="1355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1044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79120" y="4572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Alignment of molecules with permanent dipoles </a:t>
            </a:r>
            <a:r>
              <a:rPr lang="en-US" sz="2400" b="1" dirty="0" smtClean="0">
                <a:latin typeface="+mj-lt"/>
              </a:rPr>
              <a:t>p</a:t>
            </a:r>
            <a:r>
              <a:rPr lang="en-US" sz="2400" baseline="-25000" dirty="0" smtClean="0">
                <a:latin typeface="+mj-lt"/>
              </a:rPr>
              <a:t>0</a:t>
            </a:r>
            <a:r>
              <a:rPr lang="en-US" sz="2400" dirty="0" smtClean="0">
                <a:latin typeface="+mj-lt"/>
              </a:rPr>
              <a:t>:</a:t>
            </a:r>
          </a:p>
        </p:txBody>
      </p:sp>
      <p:grpSp>
        <p:nvGrpSpPr>
          <p:cNvPr id="11" name="Group 10"/>
          <p:cNvGrpSpPr/>
          <p:nvPr/>
        </p:nvGrpSpPr>
        <p:grpSpPr>
          <a:xfrm rot="2545315">
            <a:off x="1920240" y="1420475"/>
            <a:ext cx="1051560" cy="1496407"/>
            <a:chOff x="1920240" y="1420475"/>
            <a:chExt cx="1051560" cy="1496407"/>
          </a:xfrm>
        </p:grpSpPr>
        <p:sp>
          <p:nvSpPr>
            <p:cNvPr id="6" name="Can 5"/>
            <p:cNvSpPr/>
            <p:nvPr/>
          </p:nvSpPr>
          <p:spPr>
            <a:xfrm>
              <a:off x="2057400" y="1752600"/>
              <a:ext cx="152400" cy="838200"/>
            </a:xfrm>
            <a:prstGeom prst="can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1950720" y="2476500"/>
              <a:ext cx="381000" cy="4191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1920240" y="1447800"/>
              <a:ext cx="381000" cy="419100"/>
            </a:xfrm>
            <a:prstGeom prst="ellipse">
              <a:avLst/>
            </a:prstGeom>
            <a:solidFill>
              <a:srgbClr val="DA32A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981200" y="1420475"/>
              <a:ext cx="990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+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981200" y="2455217"/>
              <a:ext cx="990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-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733800" y="990600"/>
            <a:ext cx="1600200" cy="1440597"/>
            <a:chOff x="6324600" y="2826603"/>
            <a:chExt cx="1600200" cy="1440597"/>
          </a:xfrm>
        </p:grpSpPr>
        <p:cxnSp>
          <p:nvCxnSpPr>
            <p:cNvPr id="13" name="Straight Arrow Connector 12"/>
            <p:cNvCxnSpPr/>
            <p:nvPr/>
          </p:nvCxnSpPr>
          <p:spPr>
            <a:xfrm>
              <a:off x="6324600" y="36576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6324600" y="38100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6324600" y="39624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6324600" y="41148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6324600" y="42672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6553200" y="2826603"/>
              <a:ext cx="13716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 smtClean="0">
                  <a:latin typeface="+mj-lt"/>
                </a:rPr>
                <a:t>E</a:t>
              </a: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1661091" y="1512332"/>
            <a:ext cx="6350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p</a:t>
            </a:r>
            <a:r>
              <a:rPr lang="en-US" sz="2400" b="1" baseline="-25000" dirty="0" smtClean="0">
                <a:latin typeface="+mj-lt"/>
              </a:rPr>
              <a:t>0</a:t>
            </a:r>
            <a:endParaRPr lang="en-US" sz="2400" b="1" dirty="0" smtClean="0">
              <a:latin typeface="+mj-lt"/>
            </a:endParaRP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5206667"/>
              </p:ext>
            </p:extLst>
          </p:nvPr>
        </p:nvGraphicFramePr>
        <p:xfrm>
          <a:off x="228600" y="3075685"/>
          <a:ext cx="8772129" cy="30427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88" name="Equation" r:id="rId3" imgW="6134040" imgH="2120760" progId="Equation.DSMT4">
                  <p:embed/>
                </p:oleObj>
              </mc:Choice>
              <mc:Fallback>
                <p:oleObj name="Equation" r:id="rId3" imgW="6134040" imgH="212076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075685"/>
                        <a:ext cx="8772129" cy="30427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2805678"/>
              </p:ext>
            </p:extLst>
          </p:nvPr>
        </p:nvGraphicFramePr>
        <p:xfrm>
          <a:off x="4635500" y="4832350"/>
          <a:ext cx="3144838" cy="1355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89" name="Equation" r:id="rId5" imgW="1536480" imgH="660240" progId="Equation.DSMT4">
                  <p:embed/>
                </p:oleObj>
              </mc:Choice>
              <mc:Fallback>
                <p:oleObj name="Equation" r:id="rId5" imgW="1536480" imgH="660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5500" y="4832350"/>
                        <a:ext cx="3144838" cy="1355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723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66800" y="6096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Field due to collection of induced dipoles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76200" y="1219200"/>
            <a:ext cx="5943600" cy="3771900"/>
            <a:chOff x="76200" y="1219200"/>
            <a:chExt cx="5943600" cy="3771900"/>
          </a:xfrm>
        </p:grpSpPr>
        <p:sp>
          <p:nvSpPr>
            <p:cNvPr id="7" name="Oval 6"/>
            <p:cNvSpPr/>
            <p:nvPr/>
          </p:nvSpPr>
          <p:spPr>
            <a:xfrm>
              <a:off x="76200" y="2095500"/>
              <a:ext cx="1219200" cy="1143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6" name="Group 35"/>
            <p:cNvGrpSpPr/>
            <p:nvPr/>
          </p:nvGrpSpPr>
          <p:grpSpPr>
            <a:xfrm>
              <a:off x="266700" y="1219200"/>
              <a:ext cx="5753100" cy="3771900"/>
              <a:chOff x="266700" y="1219200"/>
              <a:chExt cx="5753100" cy="3771900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4587240" y="3532936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1295400" y="152400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1752600" y="266700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3124200" y="252984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2819400" y="384810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762000" y="342138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4587240" y="188214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2971800" y="121920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ight Arrow 14"/>
              <p:cNvSpPr/>
              <p:nvPr/>
            </p:nvSpPr>
            <p:spPr>
              <a:xfrm rot="19102624">
                <a:off x="3070012" y="1684019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ight Arrow 15"/>
              <p:cNvSpPr/>
              <p:nvPr/>
            </p:nvSpPr>
            <p:spPr>
              <a:xfrm rot="19102624">
                <a:off x="1409698" y="1988820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ight Arrow 16"/>
              <p:cNvSpPr/>
              <p:nvPr/>
            </p:nvSpPr>
            <p:spPr>
              <a:xfrm rot="19102624">
                <a:off x="266700" y="2527097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ight Arrow 17"/>
              <p:cNvSpPr/>
              <p:nvPr/>
            </p:nvSpPr>
            <p:spPr>
              <a:xfrm rot="19102624">
                <a:off x="876300" y="3891077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ight Arrow 18"/>
              <p:cNvSpPr/>
              <p:nvPr/>
            </p:nvSpPr>
            <p:spPr>
              <a:xfrm rot="19102624">
                <a:off x="1896532" y="3111096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ight Arrow 19"/>
              <p:cNvSpPr/>
              <p:nvPr/>
            </p:nvSpPr>
            <p:spPr>
              <a:xfrm rot="19102624">
                <a:off x="2949787" y="4299815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ight Arrow 20"/>
              <p:cNvSpPr/>
              <p:nvPr/>
            </p:nvSpPr>
            <p:spPr>
              <a:xfrm rot="19102624">
                <a:off x="3254588" y="2935836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ight Arrow 21"/>
              <p:cNvSpPr/>
              <p:nvPr/>
            </p:nvSpPr>
            <p:spPr>
              <a:xfrm rot="19102624">
                <a:off x="4671906" y="3973687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ight Arrow 22"/>
              <p:cNvSpPr/>
              <p:nvPr/>
            </p:nvSpPr>
            <p:spPr>
              <a:xfrm rot="19102624">
                <a:off x="4702387" y="2359458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3216488" y="1534361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1</a:t>
                </a: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4953000" y="1981200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7</a:t>
                </a: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274320" y="2235305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3</a:t>
                </a: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1600200" y="1717653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2</a:t>
                </a: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2057400" y="2776421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5</a:t>
                </a: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930485" y="3579167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4</a:t>
                </a: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3398520" y="2633777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6</a:t>
                </a: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4876800" y="3618702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9</a:t>
                </a: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3048000" y="4034135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8</a:t>
                </a:r>
              </a:p>
            </p:txBody>
          </p:sp>
        </p:grpSp>
      </p:grpSp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0687187"/>
              </p:ext>
            </p:extLst>
          </p:nvPr>
        </p:nvGraphicFramePr>
        <p:xfrm>
          <a:off x="6113463" y="1555750"/>
          <a:ext cx="2779712" cy="2058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54" name="数式" r:id="rId3" imgW="1358640" imgH="1002960" progId="Equation.3">
                  <p:embed/>
                </p:oleObj>
              </mc:Choice>
              <mc:Fallback>
                <p:oleObj name="数式" r:id="rId3" imgW="1358640" imgH="100296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3463" y="1555750"/>
                        <a:ext cx="2779712" cy="2058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9908293"/>
              </p:ext>
            </p:extLst>
          </p:nvPr>
        </p:nvGraphicFramePr>
        <p:xfrm>
          <a:off x="663943" y="4905538"/>
          <a:ext cx="6684963" cy="17104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55" name="Equation" r:id="rId5" imgW="4127400" imgH="1054080" progId="Equation.DSMT4">
                  <p:embed/>
                </p:oleObj>
              </mc:Choice>
              <mc:Fallback>
                <p:oleObj name="Equation" r:id="rId5" imgW="4127400" imgH="10540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943" y="4905538"/>
                        <a:ext cx="6684963" cy="171048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4122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6096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Field due to collection of induced dipoles -- continued</a:t>
            </a:r>
          </a:p>
        </p:txBody>
      </p:sp>
      <p:grpSp>
        <p:nvGrpSpPr>
          <p:cNvPr id="33" name="Group 32"/>
          <p:cNvGrpSpPr>
            <a:grpSpLocks noChangeAspect="1"/>
          </p:cNvGrpSpPr>
          <p:nvPr/>
        </p:nvGrpSpPr>
        <p:grpSpPr>
          <a:xfrm>
            <a:off x="716280" y="1219200"/>
            <a:ext cx="3566160" cy="2263140"/>
            <a:chOff x="76200" y="1219200"/>
            <a:chExt cx="5943600" cy="3771900"/>
          </a:xfrm>
        </p:grpSpPr>
        <p:sp>
          <p:nvSpPr>
            <p:cNvPr id="34" name="Oval 33"/>
            <p:cNvSpPr/>
            <p:nvPr/>
          </p:nvSpPr>
          <p:spPr>
            <a:xfrm>
              <a:off x="76200" y="2095500"/>
              <a:ext cx="1219200" cy="1143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5" name="Group 34"/>
            <p:cNvGrpSpPr/>
            <p:nvPr/>
          </p:nvGrpSpPr>
          <p:grpSpPr>
            <a:xfrm>
              <a:off x="266700" y="1219200"/>
              <a:ext cx="5753100" cy="3771900"/>
              <a:chOff x="266700" y="1219200"/>
              <a:chExt cx="5753100" cy="3771900"/>
            </a:xfrm>
          </p:grpSpPr>
          <p:sp>
            <p:nvSpPr>
              <p:cNvPr id="36" name="Oval 35"/>
              <p:cNvSpPr/>
              <p:nvPr/>
            </p:nvSpPr>
            <p:spPr>
              <a:xfrm>
                <a:off x="4587240" y="3532936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1295400" y="152400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1752600" y="266700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3124200" y="252984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2819400" y="384810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762000" y="342138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4587240" y="188214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2971800" y="121920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Right Arrow 43"/>
              <p:cNvSpPr/>
              <p:nvPr/>
            </p:nvSpPr>
            <p:spPr>
              <a:xfrm rot="19102624">
                <a:off x="3070012" y="1684019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ight Arrow 44"/>
              <p:cNvSpPr/>
              <p:nvPr/>
            </p:nvSpPr>
            <p:spPr>
              <a:xfrm rot="19102624">
                <a:off x="1409698" y="1988820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Right Arrow 45"/>
              <p:cNvSpPr/>
              <p:nvPr/>
            </p:nvSpPr>
            <p:spPr>
              <a:xfrm rot="19102624">
                <a:off x="266700" y="2527097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Right Arrow 46"/>
              <p:cNvSpPr/>
              <p:nvPr/>
            </p:nvSpPr>
            <p:spPr>
              <a:xfrm rot="19102624">
                <a:off x="876300" y="3891077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ight Arrow 47"/>
              <p:cNvSpPr/>
              <p:nvPr/>
            </p:nvSpPr>
            <p:spPr>
              <a:xfrm rot="19102624">
                <a:off x="1896532" y="3111096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Right Arrow 48"/>
              <p:cNvSpPr/>
              <p:nvPr/>
            </p:nvSpPr>
            <p:spPr>
              <a:xfrm rot="19102624">
                <a:off x="2949787" y="4299815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ight Arrow 49"/>
              <p:cNvSpPr/>
              <p:nvPr/>
            </p:nvSpPr>
            <p:spPr>
              <a:xfrm rot="19102624">
                <a:off x="3254588" y="2935836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Right Arrow 50"/>
              <p:cNvSpPr/>
              <p:nvPr/>
            </p:nvSpPr>
            <p:spPr>
              <a:xfrm rot="19102624">
                <a:off x="4671906" y="3973687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Right Arrow 51"/>
              <p:cNvSpPr/>
              <p:nvPr/>
            </p:nvSpPr>
            <p:spPr>
              <a:xfrm rot="19102624">
                <a:off x="4702387" y="2359458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3216488" y="1534361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1</a:t>
                </a: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4953000" y="1981200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7</a:t>
                </a:r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274320" y="2235305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3</a:t>
                </a: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1600200" y="1717653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2</a:t>
                </a: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2057400" y="2776421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5</a:t>
                </a: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930485" y="3579167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4</a:t>
                </a:r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3398520" y="2633777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6</a:t>
                </a:r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4876800" y="3618702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9</a:t>
                </a:r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3048000" y="4034135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8</a:t>
                </a:r>
              </a:p>
            </p:txBody>
          </p:sp>
        </p:grpSp>
      </p:grpSp>
      <p:graphicFrame>
        <p:nvGraphicFramePr>
          <p:cNvPr id="63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0922215"/>
              </p:ext>
            </p:extLst>
          </p:nvPr>
        </p:nvGraphicFramePr>
        <p:xfrm>
          <a:off x="452438" y="3654425"/>
          <a:ext cx="7631112" cy="285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79" name="Equation" r:id="rId3" imgW="6083280" imgH="2273040" progId="Equation.DSMT4">
                  <p:embed/>
                </p:oleObj>
              </mc:Choice>
              <mc:Fallback>
                <p:oleObj name="Equation" r:id="rId3" imgW="6083280" imgH="2273040" progId="Equation.DSMT4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3654425"/>
                        <a:ext cx="7631112" cy="2855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4691305"/>
              </p:ext>
            </p:extLst>
          </p:nvPr>
        </p:nvGraphicFramePr>
        <p:xfrm>
          <a:off x="5029200" y="1176951"/>
          <a:ext cx="2779712" cy="2058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80" name="数式" r:id="rId5" imgW="1358640" imgH="1002960" progId="Equation.3">
                  <p:embed/>
                </p:oleObj>
              </mc:Choice>
              <mc:Fallback>
                <p:oleObj name="数式" r:id="rId5" imgW="1358640" imgH="1002960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1176951"/>
                        <a:ext cx="2779712" cy="2058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1266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6096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Field due to collection of induced dipoles -- continued</a:t>
            </a:r>
          </a:p>
        </p:txBody>
      </p:sp>
      <p:grpSp>
        <p:nvGrpSpPr>
          <p:cNvPr id="33" name="Group 32"/>
          <p:cNvGrpSpPr>
            <a:grpSpLocks noChangeAspect="1"/>
          </p:cNvGrpSpPr>
          <p:nvPr/>
        </p:nvGrpSpPr>
        <p:grpSpPr>
          <a:xfrm>
            <a:off x="716280" y="1219200"/>
            <a:ext cx="3566160" cy="2263140"/>
            <a:chOff x="76200" y="1219200"/>
            <a:chExt cx="5943600" cy="3771900"/>
          </a:xfrm>
        </p:grpSpPr>
        <p:sp>
          <p:nvSpPr>
            <p:cNvPr id="34" name="Oval 33"/>
            <p:cNvSpPr/>
            <p:nvPr/>
          </p:nvSpPr>
          <p:spPr>
            <a:xfrm>
              <a:off x="76200" y="2095500"/>
              <a:ext cx="1219200" cy="1143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5" name="Group 34"/>
            <p:cNvGrpSpPr/>
            <p:nvPr/>
          </p:nvGrpSpPr>
          <p:grpSpPr>
            <a:xfrm>
              <a:off x="266700" y="1219200"/>
              <a:ext cx="5753100" cy="3771900"/>
              <a:chOff x="266700" y="1219200"/>
              <a:chExt cx="5753100" cy="3771900"/>
            </a:xfrm>
          </p:grpSpPr>
          <p:sp>
            <p:nvSpPr>
              <p:cNvPr id="36" name="Oval 35"/>
              <p:cNvSpPr/>
              <p:nvPr/>
            </p:nvSpPr>
            <p:spPr>
              <a:xfrm>
                <a:off x="4587240" y="3532936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1295400" y="152400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1752600" y="266700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3124200" y="252984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2819400" y="384810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762000" y="342138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4587240" y="188214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2971800" y="121920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Right Arrow 43"/>
              <p:cNvSpPr/>
              <p:nvPr/>
            </p:nvSpPr>
            <p:spPr>
              <a:xfrm rot="19102624">
                <a:off x="3070012" y="1684019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ight Arrow 44"/>
              <p:cNvSpPr/>
              <p:nvPr/>
            </p:nvSpPr>
            <p:spPr>
              <a:xfrm rot="19102624">
                <a:off x="1409698" y="1988820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Right Arrow 45"/>
              <p:cNvSpPr/>
              <p:nvPr/>
            </p:nvSpPr>
            <p:spPr>
              <a:xfrm rot="19102624">
                <a:off x="266700" y="2527097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Right Arrow 46"/>
              <p:cNvSpPr/>
              <p:nvPr/>
            </p:nvSpPr>
            <p:spPr>
              <a:xfrm rot="19102624">
                <a:off x="876300" y="3891077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ight Arrow 47"/>
              <p:cNvSpPr/>
              <p:nvPr/>
            </p:nvSpPr>
            <p:spPr>
              <a:xfrm rot="19102624">
                <a:off x="1896532" y="3111096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Right Arrow 48"/>
              <p:cNvSpPr/>
              <p:nvPr/>
            </p:nvSpPr>
            <p:spPr>
              <a:xfrm rot="19102624">
                <a:off x="2949787" y="4299815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ight Arrow 49"/>
              <p:cNvSpPr/>
              <p:nvPr/>
            </p:nvSpPr>
            <p:spPr>
              <a:xfrm rot="19102624">
                <a:off x="3254588" y="2935836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Right Arrow 50"/>
              <p:cNvSpPr/>
              <p:nvPr/>
            </p:nvSpPr>
            <p:spPr>
              <a:xfrm rot="19102624">
                <a:off x="4671906" y="3973687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Right Arrow 51"/>
              <p:cNvSpPr/>
              <p:nvPr/>
            </p:nvSpPr>
            <p:spPr>
              <a:xfrm rot="19102624">
                <a:off x="4702387" y="2359458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3216488" y="1534361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1</a:t>
                </a: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4953000" y="1981200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7</a:t>
                </a:r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274320" y="2235305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3</a:t>
                </a: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1600200" y="1717653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2</a:t>
                </a: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2057400" y="2776421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5</a:t>
                </a: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930485" y="3579167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4</a:t>
                </a:r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3398520" y="2633777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6</a:t>
                </a:r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4876800" y="3618702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9</a:t>
                </a:r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3048000" y="4034135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8</a:t>
                </a:r>
              </a:p>
            </p:txBody>
          </p:sp>
        </p:grpSp>
      </p:grpSp>
      <p:graphicFrame>
        <p:nvGraphicFramePr>
          <p:cNvPr id="63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5146456"/>
              </p:ext>
            </p:extLst>
          </p:nvPr>
        </p:nvGraphicFramePr>
        <p:xfrm>
          <a:off x="4359275" y="947962"/>
          <a:ext cx="4784725" cy="369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99" name="数式" r:id="rId3" imgW="2336760" imgH="1803240" progId="Equation.3">
                  <p:embed/>
                </p:oleObj>
              </mc:Choice>
              <mc:Fallback>
                <p:oleObj name="数式" r:id="rId3" imgW="2336760" imgH="1803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9275" y="947962"/>
                        <a:ext cx="4784725" cy="3698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7426043"/>
              </p:ext>
            </p:extLst>
          </p:nvPr>
        </p:nvGraphicFramePr>
        <p:xfrm>
          <a:off x="1228852" y="4648200"/>
          <a:ext cx="4913313" cy="156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500" name="数式" r:id="rId5" imgW="2400120" imgH="761760" progId="Equation.3">
                  <p:embed/>
                </p:oleObj>
              </mc:Choice>
              <mc:Fallback>
                <p:oleObj name="数式" r:id="rId5" imgW="2400120" imgH="761760" progId="Equation.3">
                  <p:embed/>
                  <p:pic>
                    <p:nvPicPr>
                      <p:cNvPr id="0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8852" y="4648200"/>
                        <a:ext cx="4913313" cy="156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6853" y="4191000"/>
            <a:ext cx="426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Claussius-Mossotti</a:t>
            </a:r>
            <a:r>
              <a:rPr lang="en-US" sz="2400" dirty="0" smtClean="0">
                <a:latin typeface="+mj-lt"/>
              </a:rPr>
              <a:t> equation</a:t>
            </a:r>
          </a:p>
        </p:txBody>
      </p:sp>
    </p:spTree>
    <p:extLst>
      <p:ext uri="{BB962C8B-B14F-4D97-AF65-F5344CB8AC3E}">
        <p14:creationId xmlns:p14="http://schemas.microsoft.com/office/powerpoint/2010/main" val="3812968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13206</TotalTime>
  <Words>479</Words>
  <Application>Microsoft Office PowerPoint</Application>
  <PresentationFormat>On-screen Show (4:3)</PresentationFormat>
  <Paragraphs>152</Paragraphs>
  <Slides>15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Symbol</vt:lpstr>
      <vt:lpstr>Times New Roman</vt:lpstr>
      <vt:lpstr>Wingdings</vt:lpstr>
      <vt:lpstr>Office Theme</vt:lpstr>
      <vt:lpstr>数式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733</cp:revision>
  <cp:lastPrinted>2017-02-03T02:15:00Z</cp:lastPrinted>
  <dcterms:created xsi:type="dcterms:W3CDTF">2012-01-10T18:32:24Z</dcterms:created>
  <dcterms:modified xsi:type="dcterms:W3CDTF">2017-02-03T14:49:37Z</dcterms:modified>
</cp:coreProperties>
</file>