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80" r:id="rId3"/>
    <p:sldId id="281" r:id="rId4"/>
    <p:sldId id="282" r:id="rId5"/>
    <p:sldId id="283" r:id="rId6"/>
    <p:sldId id="284" r:id="rId7"/>
    <p:sldId id="285" r:id="rId8"/>
    <p:sldId id="286" r:id="rId9"/>
    <p:sldId id="287" r:id="rId10"/>
    <p:sldId id="288" r:id="rId11"/>
    <p:sldId id="293" r:id="rId12"/>
    <p:sldId id="289" r:id="rId13"/>
    <p:sldId id="290" r:id="rId14"/>
    <p:sldId id="292" r:id="rId15"/>
    <p:sldId id="291" r:id="rId16"/>
    <p:sldId id="294" r:id="rId17"/>
    <p:sldId id="295" r:id="rId18"/>
    <p:sldId id="296" r:id="rId19"/>
    <p:sldId id="297" r:id="rId20"/>
    <p:sldId id="298" r:id="rId21"/>
    <p:sldId id="299" r:id="rId22"/>
    <p:sldId id="300" r:id="rId23"/>
    <p:sldId id="301" r:id="rId24"/>
    <p:sldId id="303" r:id="rId25"/>
    <p:sldId id="302" r:id="rId26"/>
    <p:sldId id="304" r:id="rId27"/>
    <p:sldId id="305" r:id="rId28"/>
    <p:sldId id="306" r:id="rId29"/>
    <p:sldId id="307" r:id="rId30"/>
    <p:sldId id="308"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63" d="100"/>
          <a:sy n="63" d="100"/>
        </p:scale>
        <p:origin x="-678" y="-108"/>
      </p:cViewPr>
      <p:guideLst>
        <p:guide orient="horz" pos="216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567070FD-CC2F-49DC-937B-54A5FFA27C60}" type="datetimeFigureOut">
              <a:rPr lang="en-US" smtClean="0"/>
              <a:t>2/6/2014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207BF41-931B-429E-8CBB-4B52882D533E}" type="slidenum">
              <a:rPr lang="en-US" smtClean="0"/>
              <a:t>‹#›</a:t>
            </a:fld>
            <a:endParaRPr lang="en-US"/>
          </a:p>
        </p:txBody>
      </p:sp>
    </p:spTree>
    <p:extLst>
      <p:ext uri="{BB962C8B-B14F-4D97-AF65-F5344CB8AC3E}">
        <p14:creationId xmlns:p14="http://schemas.microsoft.com/office/powerpoint/2010/main" val="2110782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2/6/2014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11</a:t>
            </a:fld>
            <a:endParaRPr lang="en-US"/>
          </a:p>
        </p:txBody>
      </p:sp>
    </p:spTree>
    <p:extLst>
      <p:ext uri="{BB962C8B-B14F-4D97-AF65-F5344CB8AC3E}">
        <p14:creationId xmlns:p14="http://schemas.microsoft.com/office/powerpoint/2010/main" val="341800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2/6/2014</a:t>
            </a:r>
            <a:endParaRPr lang="en-US"/>
          </a:p>
        </p:txBody>
      </p:sp>
      <p:sp>
        <p:nvSpPr>
          <p:cNvPr id="5" name="Footer Placeholder 4"/>
          <p:cNvSpPr>
            <a:spLocks noGrp="1"/>
          </p:cNvSpPr>
          <p:nvPr>
            <p:ph type="ftr" sz="quarter" idx="11"/>
          </p:nvPr>
        </p:nvSpPr>
        <p:spPr/>
        <p:txBody>
          <a:bodyPr/>
          <a:lstStyle/>
          <a:p>
            <a:r>
              <a:rPr lang="en-US" smtClean="0"/>
              <a:t>PHY 770  Spring 2014 -- Lectures 7 &amp;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2/6/2014</a:t>
            </a:r>
            <a:endParaRPr lang="en-US"/>
          </a:p>
        </p:txBody>
      </p:sp>
      <p:sp>
        <p:nvSpPr>
          <p:cNvPr id="5" name="Footer Placeholder 4"/>
          <p:cNvSpPr>
            <a:spLocks noGrp="1"/>
          </p:cNvSpPr>
          <p:nvPr>
            <p:ph type="ftr" sz="quarter" idx="11"/>
          </p:nvPr>
        </p:nvSpPr>
        <p:spPr/>
        <p:txBody>
          <a:bodyPr/>
          <a:lstStyle/>
          <a:p>
            <a:r>
              <a:rPr lang="en-US" smtClean="0"/>
              <a:t>PHY 770  Spring 2014 -- Lectures 7 &amp;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2/6/2014</a:t>
            </a:r>
            <a:endParaRPr lang="en-US"/>
          </a:p>
        </p:txBody>
      </p:sp>
      <p:sp>
        <p:nvSpPr>
          <p:cNvPr id="5" name="Footer Placeholder 4"/>
          <p:cNvSpPr>
            <a:spLocks noGrp="1"/>
          </p:cNvSpPr>
          <p:nvPr>
            <p:ph type="ftr" sz="quarter" idx="11"/>
          </p:nvPr>
        </p:nvSpPr>
        <p:spPr/>
        <p:txBody>
          <a:bodyPr/>
          <a:lstStyle/>
          <a:p>
            <a:r>
              <a:rPr lang="en-US" smtClean="0"/>
              <a:t>PHY 770  Spring 2014 -- Lectures 7 &amp;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2/6/2014</a:t>
            </a:r>
            <a:endParaRPr lang="en-US"/>
          </a:p>
        </p:txBody>
      </p:sp>
      <p:sp>
        <p:nvSpPr>
          <p:cNvPr id="5" name="Footer Placeholder 4"/>
          <p:cNvSpPr>
            <a:spLocks noGrp="1"/>
          </p:cNvSpPr>
          <p:nvPr>
            <p:ph type="ftr" sz="quarter" idx="11"/>
          </p:nvPr>
        </p:nvSpPr>
        <p:spPr/>
        <p:txBody>
          <a:bodyPr/>
          <a:lstStyle/>
          <a:p>
            <a:r>
              <a:rPr lang="en-US" smtClean="0"/>
              <a:t>PHY 770  Spring 2014 -- Lectures 7 &amp;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2/6/2014</a:t>
            </a:r>
            <a:endParaRPr lang="en-US"/>
          </a:p>
        </p:txBody>
      </p:sp>
      <p:sp>
        <p:nvSpPr>
          <p:cNvPr id="5" name="Footer Placeholder 4"/>
          <p:cNvSpPr>
            <a:spLocks noGrp="1"/>
          </p:cNvSpPr>
          <p:nvPr>
            <p:ph type="ftr" sz="quarter" idx="11"/>
          </p:nvPr>
        </p:nvSpPr>
        <p:spPr/>
        <p:txBody>
          <a:bodyPr/>
          <a:lstStyle/>
          <a:p>
            <a:r>
              <a:rPr lang="en-US" smtClean="0"/>
              <a:t>PHY 770  Spring 2014 -- Lectures 7 &amp;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2/6/2014</a:t>
            </a:r>
            <a:endParaRPr lang="en-US"/>
          </a:p>
        </p:txBody>
      </p:sp>
      <p:sp>
        <p:nvSpPr>
          <p:cNvPr id="6" name="Footer Placeholder 5"/>
          <p:cNvSpPr>
            <a:spLocks noGrp="1"/>
          </p:cNvSpPr>
          <p:nvPr>
            <p:ph type="ftr" sz="quarter" idx="11"/>
          </p:nvPr>
        </p:nvSpPr>
        <p:spPr/>
        <p:txBody>
          <a:bodyPr/>
          <a:lstStyle/>
          <a:p>
            <a:r>
              <a:rPr lang="en-US" smtClean="0"/>
              <a:t>PHY 770  Spring 2014 -- Lectures 7 &amp;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2/6/2014</a:t>
            </a:r>
            <a:endParaRPr lang="en-US"/>
          </a:p>
        </p:txBody>
      </p:sp>
      <p:sp>
        <p:nvSpPr>
          <p:cNvPr id="8" name="Footer Placeholder 7"/>
          <p:cNvSpPr>
            <a:spLocks noGrp="1"/>
          </p:cNvSpPr>
          <p:nvPr>
            <p:ph type="ftr" sz="quarter" idx="11"/>
          </p:nvPr>
        </p:nvSpPr>
        <p:spPr/>
        <p:txBody>
          <a:bodyPr/>
          <a:lstStyle/>
          <a:p>
            <a:r>
              <a:rPr lang="en-US" smtClean="0"/>
              <a:t>PHY 770  Spring 2014 -- Lectures 7 &amp; 8</a:t>
            </a:r>
            <a:endParaRPr lang="en-US"/>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2/6/2014</a:t>
            </a:r>
            <a:endParaRPr lang="en-US"/>
          </a:p>
        </p:txBody>
      </p:sp>
      <p:sp>
        <p:nvSpPr>
          <p:cNvPr id="4" name="Footer Placeholder 3"/>
          <p:cNvSpPr>
            <a:spLocks noGrp="1"/>
          </p:cNvSpPr>
          <p:nvPr>
            <p:ph type="ftr" sz="quarter" idx="11"/>
          </p:nvPr>
        </p:nvSpPr>
        <p:spPr/>
        <p:txBody>
          <a:bodyPr/>
          <a:lstStyle/>
          <a:p>
            <a:r>
              <a:rPr lang="en-US" smtClean="0"/>
              <a:t>PHY 770  Spring 2014 -- Lectures 7 &amp; 8</a:t>
            </a:r>
            <a:endParaRPr lang="en-US"/>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2/6/2014</a:t>
            </a:r>
            <a:endParaRPr lang="en-US"/>
          </a:p>
        </p:txBody>
      </p:sp>
      <p:sp>
        <p:nvSpPr>
          <p:cNvPr id="6" name="Footer Placeholder 5"/>
          <p:cNvSpPr>
            <a:spLocks noGrp="1"/>
          </p:cNvSpPr>
          <p:nvPr>
            <p:ph type="ftr" sz="quarter" idx="11"/>
          </p:nvPr>
        </p:nvSpPr>
        <p:spPr/>
        <p:txBody>
          <a:bodyPr/>
          <a:lstStyle/>
          <a:p>
            <a:r>
              <a:rPr lang="en-US" smtClean="0"/>
              <a:t>PHY 770  Spring 2014 -- Lectures 7 &amp;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2/6/2014</a:t>
            </a:r>
            <a:endParaRPr lang="en-US"/>
          </a:p>
        </p:txBody>
      </p:sp>
      <p:sp>
        <p:nvSpPr>
          <p:cNvPr id="6" name="Footer Placeholder 5"/>
          <p:cNvSpPr>
            <a:spLocks noGrp="1"/>
          </p:cNvSpPr>
          <p:nvPr>
            <p:ph type="ftr" sz="quarter" idx="11"/>
          </p:nvPr>
        </p:nvSpPr>
        <p:spPr/>
        <p:txBody>
          <a:bodyPr/>
          <a:lstStyle/>
          <a:p>
            <a:r>
              <a:rPr lang="en-US" smtClean="0"/>
              <a:t>PHY 770  Spring 2014 -- Lectures 7 &amp;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2/6/2014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770  Spring 2014 -- Lectures 7 &amp; 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fu.edu/~natalie/s14phy770"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15.vml"/><Relationship Id="rId4" Type="http://schemas.openxmlformats.org/officeDocument/2006/relationships/image" Target="../media/image24.wmf"/></Relationships>
</file>

<file path=ppt/slides/_rels/slide18.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26.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6.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31.wmf"/><Relationship Id="rId5" Type="http://schemas.openxmlformats.org/officeDocument/2006/relationships/oleObject" Target="../embeddings/oleObject29.bin"/><Relationship Id="rId4" Type="http://schemas.openxmlformats.org/officeDocument/2006/relationships/image" Target="../media/image30.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35.wmf"/><Relationship Id="rId5" Type="http://schemas.openxmlformats.org/officeDocument/2006/relationships/oleObject" Target="../embeddings/oleObject33.bin"/><Relationship Id="rId4" Type="http://schemas.openxmlformats.org/officeDocument/2006/relationships/image" Target="../media/image34.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image" Target="../media/image3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22.vml"/><Relationship Id="rId4" Type="http://schemas.openxmlformats.org/officeDocument/2006/relationships/image" Target="../media/image39.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41.wmf"/><Relationship Id="rId5" Type="http://schemas.openxmlformats.org/officeDocument/2006/relationships/oleObject" Target="../embeddings/oleObject39.bin"/><Relationship Id="rId4" Type="http://schemas.openxmlformats.org/officeDocument/2006/relationships/image" Target="../media/image40.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43.wmf"/><Relationship Id="rId5" Type="http://schemas.openxmlformats.org/officeDocument/2006/relationships/oleObject" Target="../embeddings/oleObject41.bin"/><Relationship Id="rId4" Type="http://schemas.openxmlformats.org/officeDocument/2006/relationships/image" Target="../media/image42.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image" Target="../media/image4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image" Target="../media/image45.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7.vml"/><Relationship Id="rId4" Type="http://schemas.openxmlformats.org/officeDocument/2006/relationships/image" Target="../media/image46.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image" Target="../media/image48.wmf"/><Relationship Id="rId5" Type="http://schemas.openxmlformats.org/officeDocument/2006/relationships/oleObject" Target="../embeddings/oleObject46.bin"/><Relationship Id="rId4" Type="http://schemas.openxmlformats.org/officeDocument/2006/relationships/image" Target="../media/image47.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2/6/2014</a:t>
            </a:r>
            <a:endParaRPr lang="en-US"/>
          </a:p>
        </p:txBody>
      </p:sp>
      <p:sp>
        <p:nvSpPr>
          <p:cNvPr id="5" name="Footer Placeholder 4"/>
          <p:cNvSpPr>
            <a:spLocks noGrp="1"/>
          </p:cNvSpPr>
          <p:nvPr>
            <p:ph type="ftr" sz="quarter" idx="11"/>
          </p:nvPr>
        </p:nvSpPr>
        <p:spPr/>
        <p:txBody>
          <a:bodyPr/>
          <a:lstStyle/>
          <a:p>
            <a:r>
              <a:rPr lang="en-US" smtClean="0"/>
              <a:t>PHY 770  Spring 2014 -- Lectures 7 &amp;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1</a:t>
            </a:fld>
            <a:endParaRPr lang="en-US"/>
          </a:p>
        </p:txBody>
      </p:sp>
      <p:sp>
        <p:nvSpPr>
          <p:cNvPr id="7" name="TextBox 6"/>
          <p:cNvSpPr txBox="1"/>
          <p:nvPr/>
        </p:nvSpPr>
        <p:spPr>
          <a:xfrm>
            <a:off x="914400" y="762000"/>
            <a:ext cx="7239000" cy="1815882"/>
          </a:xfrm>
          <a:prstGeom prst="rect">
            <a:avLst/>
          </a:prstGeom>
          <a:noFill/>
        </p:spPr>
        <p:txBody>
          <a:bodyPr wrap="square" rtlCol="0">
            <a:spAutoFit/>
          </a:bodyPr>
          <a:lstStyle/>
          <a:p>
            <a:pPr algn="ctr"/>
            <a:r>
              <a:rPr lang="en-US" sz="2400" b="1" dirty="0" smtClean="0"/>
              <a:t>PHY 770 -- Statistical Mechanics</a:t>
            </a:r>
          </a:p>
          <a:p>
            <a:pPr algn="ctr"/>
            <a:r>
              <a:rPr lang="en-US" sz="2400" b="1" dirty="0" smtClean="0"/>
              <a:t>11 AM-12:15 PM &amp; 12:30-1:45 </a:t>
            </a:r>
            <a:r>
              <a:rPr lang="en-US" sz="2400" b="1" dirty="0"/>
              <a:t>P</a:t>
            </a:r>
            <a:r>
              <a:rPr lang="en-US" sz="2400" b="1" dirty="0" smtClean="0"/>
              <a:t>M  TR Olin 107</a:t>
            </a:r>
          </a:p>
          <a:p>
            <a:pPr algn="ctr"/>
            <a:endParaRPr lang="en-US" sz="2400" b="1" dirty="0"/>
          </a:p>
          <a:p>
            <a:pPr algn="ctr"/>
            <a:r>
              <a:rPr lang="en-US" sz="2000" b="1" dirty="0" smtClean="0"/>
              <a:t>Instructor: Natalie </a:t>
            </a:r>
            <a:r>
              <a:rPr lang="en-US" sz="2000" b="1" dirty="0" err="1" smtClean="0"/>
              <a:t>Holzwarth</a:t>
            </a:r>
            <a:r>
              <a:rPr lang="en-US" sz="2000" b="1" dirty="0" smtClean="0"/>
              <a:t> (Olin 300)</a:t>
            </a:r>
          </a:p>
          <a:p>
            <a:pPr algn="ctr"/>
            <a:r>
              <a:rPr lang="en-US" sz="2000" b="1" dirty="0" smtClean="0"/>
              <a:t>Course Webpage: </a:t>
            </a:r>
            <a:r>
              <a:rPr lang="en-US" sz="2000" b="1" dirty="0" smtClean="0">
                <a:hlinkClick r:id="rId2"/>
              </a:rPr>
              <a:t>http://www.wfu.edu/~natalie/s14phy770</a:t>
            </a:r>
            <a:endParaRPr lang="en-US" sz="2000" b="1" dirty="0" smtClean="0"/>
          </a:p>
        </p:txBody>
      </p:sp>
      <p:sp>
        <p:nvSpPr>
          <p:cNvPr id="3" name="TextBox 2"/>
          <p:cNvSpPr txBox="1"/>
          <p:nvPr/>
        </p:nvSpPr>
        <p:spPr>
          <a:xfrm>
            <a:off x="762000" y="2819400"/>
            <a:ext cx="7924800" cy="3046988"/>
          </a:xfrm>
          <a:prstGeom prst="rect">
            <a:avLst/>
          </a:prstGeom>
          <a:noFill/>
        </p:spPr>
        <p:txBody>
          <a:bodyPr wrap="square" rtlCol="0">
            <a:spAutoFit/>
          </a:bodyPr>
          <a:lstStyle/>
          <a:p>
            <a:pPr algn="ctr"/>
            <a:r>
              <a:rPr lang="en-US" sz="2400" b="1" dirty="0" smtClean="0"/>
              <a:t>Lecture 7 &amp; 8  --  Appendix A &amp; Chapter  2</a:t>
            </a:r>
          </a:p>
          <a:p>
            <a:pPr algn="ctr"/>
            <a:r>
              <a:rPr lang="en-US" sz="2400" b="1" dirty="0" smtClean="0"/>
              <a:t>Introduction to Probability and Its </a:t>
            </a:r>
            <a:r>
              <a:rPr lang="en-US" sz="2400" b="1" dirty="0"/>
              <a:t>R</a:t>
            </a:r>
            <a:r>
              <a:rPr lang="en-US" sz="2400" b="1" dirty="0" smtClean="0"/>
              <a:t>ole in Statistical Physics</a:t>
            </a:r>
          </a:p>
          <a:p>
            <a:pPr algn="ctr"/>
            <a:endParaRPr lang="en-US" sz="2400" b="1" dirty="0"/>
          </a:p>
          <a:p>
            <a:pPr marL="457200" indent="-457200">
              <a:buFont typeface="+mj-lt"/>
              <a:buAutoNum type="arabicPeriod"/>
            </a:pPr>
            <a:r>
              <a:rPr lang="en-US" sz="2400" b="1" dirty="0" smtClean="0"/>
              <a:t>Probability distribution functions</a:t>
            </a:r>
          </a:p>
          <a:p>
            <a:pPr marL="457200" indent="-457200">
              <a:buFont typeface="+mj-lt"/>
              <a:buAutoNum type="arabicPeriod"/>
            </a:pPr>
            <a:r>
              <a:rPr lang="en-US" sz="2400" b="1" dirty="0" smtClean="0"/>
              <a:t>Central limit theorem</a:t>
            </a:r>
          </a:p>
          <a:p>
            <a:pPr marL="457200" indent="-457200">
              <a:buFont typeface="+mj-lt"/>
              <a:buAutoNum type="arabicPeriod"/>
            </a:pPr>
            <a:r>
              <a:rPr lang="en-US" sz="2400" b="1" dirty="0" err="1" smtClean="0"/>
              <a:t>Liouville</a:t>
            </a:r>
            <a:r>
              <a:rPr lang="en-US" sz="2400" b="1" dirty="0" smtClean="0"/>
              <a:t> theorem and its quantum equivalent</a:t>
            </a:r>
          </a:p>
          <a:p>
            <a:pPr marL="457200" indent="-457200">
              <a:buFont typeface="+mj-lt"/>
              <a:buAutoNum type="arabicPeriod"/>
            </a:pPr>
            <a:r>
              <a:rPr lang="en-US" sz="2400" b="1" dirty="0" smtClean="0"/>
              <a:t>Relationship between entropy and notions from probability theory</a:t>
            </a:r>
          </a:p>
        </p:txBody>
      </p:sp>
    </p:spTree>
    <p:extLst>
      <p:ext uri="{BB962C8B-B14F-4D97-AF65-F5344CB8AC3E}">
        <p14:creationId xmlns:p14="http://schemas.microsoft.com/office/powerpoint/2010/main" val="2894581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sp>
        <p:nvSpPr>
          <p:cNvPr id="5" name="TextBox 4"/>
          <p:cNvSpPr txBox="1"/>
          <p:nvPr/>
        </p:nvSpPr>
        <p:spPr>
          <a:xfrm>
            <a:off x="304800" y="304800"/>
            <a:ext cx="8458200" cy="461665"/>
          </a:xfrm>
          <a:prstGeom prst="rect">
            <a:avLst/>
          </a:prstGeom>
          <a:noFill/>
        </p:spPr>
        <p:txBody>
          <a:bodyPr wrap="square" rtlCol="0">
            <a:spAutoFit/>
          </a:bodyPr>
          <a:lstStyle/>
          <a:p>
            <a:r>
              <a:rPr lang="en-US" sz="2400" dirty="0" smtClean="0"/>
              <a:t>Binomial distribution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22017513"/>
              </p:ext>
            </p:extLst>
          </p:nvPr>
        </p:nvGraphicFramePr>
        <p:xfrm>
          <a:off x="1295400" y="1295400"/>
          <a:ext cx="5129213" cy="3717926"/>
        </p:xfrm>
        <a:graphic>
          <a:graphicData uri="http://schemas.openxmlformats.org/presentationml/2006/ole">
            <mc:AlternateContent xmlns:mc="http://schemas.openxmlformats.org/markup-compatibility/2006">
              <mc:Choice xmlns:v="urn:schemas-microsoft-com:vml" Requires="v">
                <p:oleObj spid="_x0000_s127002" name="数式" r:id="rId3" imgW="3022560" imgH="2209680" progId="Equation.3">
                  <p:embed/>
                </p:oleObj>
              </mc:Choice>
              <mc:Fallback>
                <p:oleObj name="数式" r:id="rId3" imgW="3022560" imgH="2209680" progId="Equation.3">
                  <p:embed/>
                  <p:pic>
                    <p:nvPicPr>
                      <p:cNvPr id="0" name="Object 5"/>
                      <p:cNvPicPr>
                        <a:picLocks noChangeAspect="1" noChangeArrowheads="1"/>
                      </p:cNvPicPr>
                      <p:nvPr/>
                    </p:nvPicPr>
                    <p:blipFill>
                      <a:blip r:embed="rId4"/>
                      <a:srcRect/>
                      <a:stretch>
                        <a:fillRect/>
                      </a:stretch>
                    </p:blipFill>
                    <p:spPr bwMode="auto">
                      <a:xfrm>
                        <a:off x="1295400" y="1295400"/>
                        <a:ext cx="5129213" cy="371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38332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sp>
        <p:nvSpPr>
          <p:cNvPr id="5" name="TextBox 4"/>
          <p:cNvSpPr txBox="1"/>
          <p:nvPr/>
        </p:nvSpPr>
        <p:spPr>
          <a:xfrm>
            <a:off x="457200" y="533400"/>
            <a:ext cx="8229600" cy="461665"/>
          </a:xfrm>
          <a:prstGeom prst="rect">
            <a:avLst/>
          </a:prstGeom>
          <a:noFill/>
        </p:spPr>
        <p:txBody>
          <a:bodyPr wrap="square" rtlCol="0">
            <a:spAutoFit/>
          </a:bodyPr>
          <a:lstStyle/>
          <a:p>
            <a:r>
              <a:rPr lang="en-US" sz="2400" dirty="0" smtClean="0"/>
              <a:t>Example:   Dice throws</a:t>
            </a:r>
          </a:p>
        </p:txBody>
      </p:sp>
      <p:pic>
        <p:nvPicPr>
          <p:cNvPr id="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38919" t="56564" r="27501" b="33203"/>
          <a:stretch/>
        </p:blipFill>
        <p:spPr bwMode="auto">
          <a:xfrm>
            <a:off x="3492910" y="381001"/>
            <a:ext cx="511769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33400" y="1828800"/>
            <a:ext cx="6477000" cy="830997"/>
          </a:xfrm>
          <a:prstGeom prst="rect">
            <a:avLst/>
          </a:prstGeom>
          <a:noFill/>
        </p:spPr>
        <p:txBody>
          <a:bodyPr wrap="square" rtlCol="0">
            <a:spAutoFit/>
          </a:bodyPr>
          <a:lstStyle/>
          <a:p>
            <a:r>
              <a:rPr lang="en-US" sz="2400" dirty="0" smtClean="0"/>
              <a:t>On </a:t>
            </a:r>
            <a:r>
              <a:rPr lang="en-US" sz="2400" dirty="0" smtClean="0"/>
              <a:t>average, how many times must a die be thrown until “4”  appears?</a:t>
            </a:r>
          </a:p>
        </p:txBody>
      </p:sp>
      <p:graphicFrame>
        <p:nvGraphicFramePr>
          <p:cNvPr id="8" name="Object 7"/>
          <p:cNvGraphicFramePr>
            <a:graphicFrameLocks noChangeAspect="1"/>
          </p:cNvGraphicFramePr>
          <p:nvPr>
            <p:extLst>
              <p:ext uri="{D42A27DB-BD31-4B8C-83A1-F6EECF244321}">
                <p14:modId xmlns:p14="http://schemas.microsoft.com/office/powerpoint/2010/main" val="3681160054"/>
              </p:ext>
            </p:extLst>
          </p:nvPr>
        </p:nvGraphicFramePr>
        <p:xfrm>
          <a:off x="609600" y="2714625"/>
          <a:ext cx="7772400" cy="3527425"/>
        </p:xfrm>
        <a:graphic>
          <a:graphicData uri="http://schemas.openxmlformats.org/presentationml/2006/ole">
            <mc:AlternateContent xmlns:mc="http://schemas.openxmlformats.org/markup-compatibility/2006">
              <mc:Choice xmlns:v="urn:schemas-microsoft-com:vml" Requires="v">
                <p:oleObj spid="_x0000_s131087" name="数式" r:id="rId5" imgW="3720960" imgH="1688760" progId="Equation.3">
                  <p:embed/>
                </p:oleObj>
              </mc:Choice>
              <mc:Fallback>
                <p:oleObj name="数式" r:id="rId5" imgW="3720960" imgH="1688760" progId="Equation.3">
                  <p:embed/>
                  <p:pic>
                    <p:nvPicPr>
                      <p:cNvPr id="0" name=""/>
                      <p:cNvPicPr/>
                      <p:nvPr/>
                    </p:nvPicPr>
                    <p:blipFill>
                      <a:blip r:embed="rId6"/>
                      <a:stretch>
                        <a:fillRect/>
                      </a:stretch>
                    </p:blipFill>
                    <p:spPr>
                      <a:xfrm>
                        <a:off x="609600" y="2714625"/>
                        <a:ext cx="7772400" cy="3527425"/>
                      </a:xfrm>
                      <a:prstGeom prst="rect">
                        <a:avLst/>
                      </a:prstGeom>
                    </p:spPr>
                  </p:pic>
                </p:oleObj>
              </mc:Fallback>
            </mc:AlternateContent>
          </a:graphicData>
        </a:graphic>
      </p:graphicFrame>
    </p:spTree>
    <p:extLst>
      <p:ext uri="{BB962C8B-B14F-4D97-AF65-F5344CB8AC3E}">
        <p14:creationId xmlns:p14="http://schemas.microsoft.com/office/powerpoint/2010/main" val="201613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a:p>
        </p:txBody>
      </p:sp>
      <p:sp>
        <p:nvSpPr>
          <p:cNvPr id="5" name="TextBox 4"/>
          <p:cNvSpPr txBox="1"/>
          <p:nvPr/>
        </p:nvSpPr>
        <p:spPr>
          <a:xfrm>
            <a:off x="457200" y="457200"/>
            <a:ext cx="7696200" cy="1938992"/>
          </a:xfrm>
          <a:prstGeom prst="rect">
            <a:avLst/>
          </a:prstGeom>
          <a:noFill/>
        </p:spPr>
        <p:txBody>
          <a:bodyPr wrap="square" rtlCol="0">
            <a:spAutoFit/>
          </a:bodyPr>
          <a:lstStyle/>
          <a:p>
            <a:r>
              <a:rPr lang="en-US" sz="2400" dirty="0" smtClean="0"/>
              <a:t>Gaussian distribution</a:t>
            </a:r>
          </a:p>
          <a:p>
            <a:r>
              <a:rPr lang="en-US" sz="2400" dirty="0"/>
              <a:t> </a:t>
            </a:r>
            <a:r>
              <a:rPr lang="en-US" sz="2400" dirty="0" smtClean="0"/>
              <a:t>      </a:t>
            </a:r>
          </a:p>
          <a:p>
            <a:pPr lvl="1"/>
            <a:r>
              <a:rPr lang="en-US" sz="2400" dirty="0" smtClean="0"/>
              <a:t>Consider the binomial distribution in the limit of large </a:t>
            </a:r>
            <a:r>
              <a:rPr lang="en-US" sz="2400" i="1" dirty="0" smtClean="0"/>
              <a:t>N</a:t>
            </a:r>
            <a:r>
              <a:rPr lang="en-US" sz="2400" dirty="0" smtClean="0"/>
              <a:t> and large </a:t>
            </a:r>
            <a:r>
              <a:rPr lang="en-US" sz="2400" i="1" dirty="0" err="1" smtClean="0"/>
              <a:t>pN</a:t>
            </a:r>
            <a:r>
              <a:rPr lang="en-US" sz="2400" dirty="0" smtClean="0"/>
              <a:t>:</a:t>
            </a:r>
          </a:p>
          <a:p>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3339340873"/>
              </p:ext>
            </p:extLst>
          </p:nvPr>
        </p:nvGraphicFramePr>
        <p:xfrm>
          <a:off x="1447800" y="2396192"/>
          <a:ext cx="6315075" cy="2913063"/>
        </p:xfrm>
        <a:graphic>
          <a:graphicData uri="http://schemas.openxmlformats.org/presentationml/2006/ole">
            <mc:AlternateContent xmlns:mc="http://schemas.openxmlformats.org/markup-compatibility/2006">
              <mc:Choice xmlns:v="urn:schemas-microsoft-com:vml" Requires="v">
                <p:oleObj spid="_x0000_s128029" name="数式" r:id="rId3" imgW="3720960" imgH="1726920" progId="Equation.3">
                  <p:embed/>
                </p:oleObj>
              </mc:Choice>
              <mc:Fallback>
                <p:oleObj name="数式" r:id="rId3" imgW="3720960" imgH="1726920" progId="Equation.3">
                  <p:embed/>
                  <p:pic>
                    <p:nvPicPr>
                      <p:cNvPr id="0" name="Object 5"/>
                      <p:cNvPicPr>
                        <a:picLocks noChangeAspect="1" noChangeArrowheads="1"/>
                      </p:cNvPicPr>
                      <p:nvPr/>
                    </p:nvPicPr>
                    <p:blipFill>
                      <a:blip r:embed="rId4"/>
                      <a:srcRect/>
                      <a:stretch>
                        <a:fillRect/>
                      </a:stretch>
                    </p:blipFill>
                    <p:spPr bwMode="auto">
                      <a:xfrm>
                        <a:off x="1447800" y="2396192"/>
                        <a:ext cx="6315075"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50074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a:p>
        </p:txBody>
      </p:sp>
      <p:sp>
        <p:nvSpPr>
          <p:cNvPr id="6" name="TextBox 5"/>
          <p:cNvSpPr txBox="1"/>
          <p:nvPr/>
        </p:nvSpPr>
        <p:spPr>
          <a:xfrm>
            <a:off x="457200" y="457200"/>
            <a:ext cx="7696200" cy="1938992"/>
          </a:xfrm>
          <a:prstGeom prst="rect">
            <a:avLst/>
          </a:prstGeom>
          <a:noFill/>
        </p:spPr>
        <p:txBody>
          <a:bodyPr wrap="square" rtlCol="0">
            <a:spAutoFit/>
          </a:bodyPr>
          <a:lstStyle/>
          <a:p>
            <a:r>
              <a:rPr lang="en-US" sz="2400" dirty="0" smtClean="0"/>
              <a:t>Poisson distribution</a:t>
            </a:r>
          </a:p>
          <a:p>
            <a:r>
              <a:rPr lang="en-US" sz="2400" dirty="0"/>
              <a:t> </a:t>
            </a:r>
            <a:r>
              <a:rPr lang="en-US" sz="2400" dirty="0" smtClean="0"/>
              <a:t>      </a:t>
            </a:r>
          </a:p>
          <a:p>
            <a:pPr lvl="1"/>
            <a:r>
              <a:rPr lang="en-US" sz="2400" dirty="0" smtClean="0"/>
              <a:t>Consider the binomial distribution in the limit of large </a:t>
            </a:r>
            <a:r>
              <a:rPr lang="en-US" sz="2400" i="1" dirty="0" smtClean="0"/>
              <a:t>N</a:t>
            </a:r>
            <a:r>
              <a:rPr lang="en-US" sz="2400" dirty="0" smtClean="0"/>
              <a:t> and  </a:t>
            </a:r>
            <a:r>
              <a:rPr lang="en-US" sz="2400" i="1" dirty="0" err="1" smtClean="0"/>
              <a:t>pN</a:t>
            </a:r>
            <a:r>
              <a:rPr lang="en-US" sz="2400" i="1" dirty="0" smtClean="0"/>
              <a:t> =a&lt;&lt; N</a:t>
            </a:r>
            <a:r>
              <a:rPr lang="en-US" sz="2400" dirty="0" smtClean="0"/>
              <a:t>:</a:t>
            </a:r>
          </a:p>
          <a:p>
            <a:endParaRPr lang="en-US" sz="2400"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2993357505"/>
              </p:ext>
            </p:extLst>
          </p:nvPr>
        </p:nvGraphicFramePr>
        <p:xfrm>
          <a:off x="2913063" y="2524125"/>
          <a:ext cx="3382962" cy="2655888"/>
        </p:xfrm>
        <a:graphic>
          <a:graphicData uri="http://schemas.openxmlformats.org/presentationml/2006/ole">
            <mc:AlternateContent xmlns:mc="http://schemas.openxmlformats.org/markup-compatibility/2006">
              <mc:Choice xmlns:v="urn:schemas-microsoft-com:vml" Requires="v">
                <p:oleObj spid="_x0000_s129049" name="数式" r:id="rId3" imgW="1993680" imgH="1574640" progId="Equation.3">
                  <p:embed/>
                </p:oleObj>
              </mc:Choice>
              <mc:Fallback>
                <p:oleObj name="数式" r:id="rId3" imgW="1993680" imgH="1574640" progId="Equation.3">
                  <p:embed/>
                  <p:pic>
                    <p:nvPicPr>
                      <p:cNvPr id="0" name="Object 5"/>
                      <p:cNvPicPr>
                        <a:picLocks noChangeAspect="1" noChangeArrowheads="1"/>
                      </p:cNvPicPr>
                      <p:nvPr/>
                    </p:nvPicPr>
                    <p:blipFill>
                      <a:blip r:embed="rId4"/>
                      <a:srcRect/>
                      <a:stretch>
                        <a:fillRect/>
                      </a:stretch>
                    </p:blipFill>
                    <p:spPr bwMode="auto">
                      <a:xfrm>
                        <a:off x="2913063" y="2524125"/>
                        <a:ext cx="3382962" cy="26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765242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a:p>
        </p:txBody>
      </p:sp>
      <p:sp>
        <p:nvSpPr>
          <p:cNvPr id="5" name="TextBox 4"/>
          <p:cNvSpPr txBox="1"/>
          <p:nvPr/>
        </p:nvSpPr>
        <p:spPr>
          <a:xfrm>
            <a:off x="457200" y="152400"/>
            <a:ext cx="7696200" cy="3416320"/>
          </a:xfrm>
          <a:prstGeom prst="rect">
            <a:avLst/>
          </a:prstGeom>
          <a:noFill/>
        </p:spPr>
        <p:txBody>
          <a:bodyPr wrap="square" rtlCol="0">
            <a:spAutoFit/>
          </a:bodyPr>
          <a:lstStyle/>
          <a:p>
            <a:r>
              <a:rPr lang="en-US" sz="2400" dirty="0" smtClean="0"/>
              <a:t>Poisson distribution  example</a:t>
            </a:r>
          </a:p>
          <a:p>
            <a:r>
              <a:rPr lang="en-US" sz="2400" dirty="0"/>
              <a:t> </a:t>
            </a:r>
            <a:r>
              <a:rPr lang="en-US" sz="2400" dirty="0" smtClean="0"/>
              <a:t>      </a:t>
            </a:r>
          </a:p>
          <a:p>
            <a:pPr lvl="1"/>
            <a:r>
              <a:rPr lang="en-US" sz="2400" dirty="0" smtClean="0"/>
              <a:t>Consider a monolayer thin sheet of gold foil as a target for neutron scattering.   Assume that the  probability that in any given pulse of the  beam the probability that the beam will scatter from the gold nuclei is given by the Poisson distribution with a=2.  Determine the probability that n=0 and that n=2.</a:t>
            </a:r>
          </a:p>
          <a:p>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3539799190"/>
              </p:ext>
            </p:extLst>
          </p:nvPr>
        </p:nvGraphicFramePr>
        <p:xfrm>
          <a:off x="4648200" y="2852757"/>
          <a:ext cx="2716213" cy="3395643"/>
        </p:xfrm>
        <a:graphic>
          <a:graphicData uri="http://schemas.openxmlformats.org/presentationml/2006/ole">
            <mc:AlternateContent xmlns:mc="http://schemas.openxmlformats.org/markup-compatibility/2006">
              <mc:Choice xmlns:v="urn:schemas-microsoft-com:vml" Requires="v">
                <p:oleObj spid="_x0000_s130070" name="数式" r:id="rId3" imgW="1600200" imgH="2387520" progId="Equation.3">
                  <p:embed/>
                </p:oleObj>
              </mc:Choice>
              <mc:Fallback>
                <p:oleObj name="数式" r:id="rId3" imgW="1600200" imgH="2387520" progId="Equation.3">
                  <p:embed/>
                  <p:pic>
                    <p:nvPicPr>
                      <p:cNvPr id="0" name="Object 6"/>
                      <p:cNvPicPr>
                        <a:picLocks noChangeAspect="1" noChangeArrowheads="1"/>
                      </p:cNvPicPr>
                      <p:nvPr/>
                    </p:nvPicPr>
                    <p:blipFill>
                      <a:blip r:embed="rId4"/>
                      <a:srcRect/>
                      <a:stretch>
                        <a:fillRect/>
                      </a:stretch>
                    </p:blipFill>
                    <p:spPr bwMode="auto">
                      <a:xfrm>
                        <a:off x="4648200" y="2852757"/>
                        <a:ext cx="2716213" cy="3395643"/>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416340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a:p>
        </p:txBody>
      </p:sp>
      <p:sp>
        <p:nvSpPr>
          <p:cNvPr id="5" name="TextBox 4"/>
          <p:cNvSpPr txBox="1"/>
          <p:nvPr/>
        </p:nvSpPr>
        <p:spPr>
          <a:xfrm>
            <a:off x="457200" y="457200"/>
            <a:ext cx="8077200" cy="1569660"/>
          </a:xfrm>
          <a:prstGeom prst="rect">
            <a:avLst/>
          </a:prstGeom>
          <a:noFill/>
        </p:spPr>
        <p:txBody>
          <a:bodyPr wrap="square" rtlCol="0">
            <a:spAutoFit/>
          </a:bodyPr>
          <a:lstStyle/>
          <a:p>
            <a:r>
              <a:rPr lang="en-US" sz="2400" dirty="0" smtClean="0"/>
              <a:t>Central limit </a:t>
            </a:r>
            <a:r>
              <a:rPr lang="en-US" sz="2400" dirty="0" smtClean="0"/>
              <a:t>theorem</a:t>
            </a:r>
          </a:p>
          <a:p>
            <a:pPr lvl="1"/>
            <a:r>
              <a:rPr lang="en-US" sz="2400" dirty="0" smtClean="0"/>
              <a:t>Consider </a:t>
            </a:r>
            <a:r>
              <a:rPr lang="en-US" sz="2400" i="1" dirty="0" smtClean="0"/>
              <a:t>N</a:t>
            </a:r>
            <a:r>
              <a:rPr lang="en-US" sz="2400" dirty="0" smtClean="0"/>
              <a:t> independent stochastic variables </a:t>
            </a:r>
            <a:r>
              <a:rPr lang="en-US" sz="2400" i="1" dirty="0" smtClean="0"/>
              <a:t>X</a:t>
            </a:r>
            <a:r>
              <a:rPr lang="en-US" sz="2400" i="1" baseline="-25000" dirty="0" smtClean="0"/>
              <a:t>i</a:t>
            </a:r>
            <a:r>
              <a:rPr lang="en-US" sz="2400" i="1" dirty="0" smtClean="0"/>
              <a:t>, i=1,2,..N.</a:t>
            </a:r>
            <a:r>
              <a:rPr lang="en-US" sz="2400" dirty="0" smtClean="0"/>
              <a:t> What is the distribution of their sum</a:t>
            </a:r>
          </a:p>
          <a:p>
            <a:pPr lvl="1"/>
            <a:r>
              <a:rPr lang="en-US" sz="2400" dirty="0"/>
              <a:t> </a:t>
            </a:r>
            <a:r>
              <a:rPr lang="en-US" sz="2400" dirty="0" smtClean="0"/>
              <a:t>                  </a:t>
            </a:r>
            <a:r>
              <a:rPr lang="en-US" sz="2400" i="1" dirty="0" smtClean="0"/>
              <a:t>Y</a:t>
            </a:r>
            <a:r>
              <a:rPr lang="en-US" sz="2400" i="1" baseline="-25000" dirty="0" smtClean="0"/>
              <a:t>N</a:t>
            </a:r>
            <a:r>
              <a:rPr lang="en-US" sz="2400" i="1" dirty="0" smtClean="0"/>
              <a:t>=(X</a:t>
            </a:r>
            <a:r>
              <a:rPr lang="en-US" sz="2400" i="1" baseline="-25000" dirty="0" smtClean="0"/>
              <a:t>1</a:t>
            </a:r>
            <a:r>
              <a:rPr lang="en-US" sz="2400" i="1" dirty="0" smtClean="0"/>
              <a:t>+…X</a:t>
            </a:r>
            <a:r>
              <a:rPr lang="en-US" sz="2400" i="1" baseline="-25000" dirty="0" smtClean="0"/>
              <a:t>N</a:t>
            </a:r>
            <a:r>
              <a:rPr lang="en-US" sz="2400" i="1" dirty="0" smtClean="0"/>
              <a:t>)/N</a:t>
            </a: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282910126"/>
              </p:ext>
            </p:extLst>
          </p:nvPr>
        </p:nvGraphicFramePr>
        <p:xfrm>
          <a:off x="1390650" y="2027238"/>
          <a:ext cx="6915150" cy="3732212"/>
        </p:xfrm>
        <a:graphic>
          <a:graphicData uri="http://schemas.openxmlformats.org/presentationml/2006/ole">
            <mc:AlternateContent xmlns:mc="http://schemas.openxmlformats.org/markup-compatibility/2006">
              <mc:Choice xmlns:v="urn:schemas-microsoft-com:vml" Requires="v">
                <p:oleObj spid="_x0000_s132114" name="数式" r:id="rId3" imgW="3555720" imgH="1968480" progId="Equation.3">
                  <p:embed/>
                </p:oleObj>
              </mc:Choice>
              <mc:Fallback>
                <p:oleObj name="数式" r:id="rId3" imgW="3555720" imgH="1968480" progId="Equation.3">
                  <p:embed/>
                  <p:pic>
                    <p:nvPicPr>
                      <p:cNvPr id="0" name="Object 5"/>
                      <p:cNvPicPr>
                        <a:picLocks noChangeAspect="1" noChangeArrowheads="1"/>
                      </p:cNvPicPr>
                      <p:nvPr/>
                    </p:nvPicPr>
                    <p:blipFill>
                      <a:blip r:embed="rId4"/>
                      <a:srcRect/>
                      <a:stretch>
                        <a:fillRect/>
                      </a:stretch>
                    </p:blipFill>
                    <p:spPr bwMode="auto">
                      <a:xfrm>
                        <a:off x="1390650" y="2027238"/>
                        <a:ext cx="6915150" cy="37322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53971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144057493"/>
              </p:ext>
            </p:extLst>
          </p:nvPr>
        </p:nvGraphicFramePr>
        <p:xfrm>
          <a:off x="1752600" y="2057400"/>
          <a:ext cx="4370387" cy="914400"/>
        </p:xfrm>
        <a:graphic>
          <a:graphicData uri="http://schemas.openxmlformats.org/presentationml/2006/ole">
            <mc:AlternateContent xmlns:mc="http://schemas.openxmlformats.org/markup-compatibility/2006">
              <mc:Choice xmlns:v="urn:schemas-microsoft-com:vml" Requires="v">
                <p:oleObj spid="_x0000_s133149" name="数式" r:id="rId3" imgW="2247840" imgH="482400" progId="Equation.3">
                  <p:embed/>
                </p:oleObj>
              </mc:Choice>
              <mc:Fallback>
                <p:oleObj name="数式" r:id="rId3" imgW="2247840" imgH="482400" progId="Equation.3">
                  <p:embed/>
                  <p:pic>
                    <p:nvPicPr>
                      <p:cNvPr id="0" name="Object 5"/>
                      <p:cNvPicPr>
                        <a:picLocks noChangeAspect="1" noChangeArrowheads="1"/>
                      </p:cNvPicPr>
                      <p:nvPr/>
                    </p:nvPicPr>
                    <p:blipFill>
                      <a:blip r:embed="rId4"/>
                      <a:srcRect/>
                      <a:stretch>
                        <a:fillRect/>
                      </a:stretch>
                    </p:blipFill>
                    <p:spPr bwMode="auto">
                      <a:xfrm>
                        <a:off x="1752600" y="2057400"/>
                        <a:ext cx="43703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457200" y="182940"/>
            <a:ext cx="8077200" cy="1569660"/>
          </a:xfrm>
          <a:prstGeom prst="rect">
            <a:avLst/>
          </a:prstGeom>
          <a:noFill/>
        </p:spPr>
        <p:txBody>
          <a:bodyPr wrap="square" rtlCol="0">
            <a:spAutoFit/>
          </a:bodyPr>
          <a:lstStyle/>
          <a:p>
            <a:r>
              <a:rPr lang="en-US" sz="2400" dirty="0" smtClean="0"/>
              <a:t>Central limit </a:t>
            </a:r>
            <a:r>
              <a:rPr lang="en-US" sz="2400" dirty="0" smtClean="0"/>
              <a:t>theorem</a:t>
            </a:r>
          </a:p>
          <a:p>
            <a:pPr lvl="1"/>
            <a:r>
              <a:rPr lang="en-US" sz="2400" dirty="0" smtClean="0"/>
              <a:t>Consider </a:t>
            </a:r>
            <a:r>
              <a:rPr lang="en-US" sz="2400" i="1" dirty="0" smtClean="0"/>
              <a:t>N</a:t>
            </a:r>
            <a:r>
              <a:rPr lang="en-US" sz="2400" dirty="0" smtClean="0"/>
              <a:t> independent stochastic variables </a:t>
            </a:r>
            <a:r>
              <a:rPr lang="en-US" sz="2400" i="1" dirty="0" smtClean="0"/>
              <a:t>X</a:t>
            </a:r>
            <a:r>
              <a:rPr lang="en-US" sz="2400" i="1" baseline="-25000" dirty="0" smtClean="0"/>
              <a:t>i</a:t>
            </a:r>
            <a:r>
              <a:rPr lang="en-US" sz="2400" i="1" dirty="0" smtClean="0"/>
              <a:t>, i=1,2,..N.</a:t>
            </a:r>
            <a:r>
              <a:rPr lang="en-US" sz="2400" dirty="0" smtClean="0"/>
              <a:t> What is the distribution of their sum</a:t>
            </a:r>
          </a:p>
          <a:p>
            <a:pPr lvl="1"/>
            <a:r>
              <a:rPr lang="en-US" sz="2400" dirty="0"/>
              <a:t> </a:t>
            </a:r>
            <a:r>
              <a:rPr lang="en-US" sz="2400" dirty="0" smtClean="0"/>
              <a:t>                  </a:t>
            </a:r>
            <a:r>
              <a:rPr lang="en-US" sz="2400" i="1" dirty="0" smtClean="0"/>
              <a:t>Y</a:t>
            </a:r>
            <a:r>
              <a:rPr lang="en-US" sz="2400" i="1" baseline="-25000" dirty="0" smtClean="0"/>
              <a:t>N</a:t>
            </a:r>
            <a:r>
              <a:rPr lang="en-US" sz="2400" i="1" dirty="0" smtClean="0"/>
              <a:t>=(X</a:t>
            </a:r>
            <a:r>
              <a:rPr lang="en-US" sz="2400" i="1" baseline="-25000" dirty="0" smtClean="0"/>
              <a:t>1</a:t>
            </a:r>
            <a:r>
              <a:rPr lang="en-US" sz="2400" i="1" dirty="0" smtClean="0"/>
              <a:t>+…X</a:t>
            </a:r>
            <a:r>
              <a:rPr lang="en-US" sz="2400" i="1" baseline="-25000" dirty="0" smtClean="0"/>
              <a:t>N</a:t>
            </a:r>
            <a:r>
              <a:rPr lang="en-US" sz="2400" i="1" dirty="0" smtClean="0"/>
              <a:t>)/N</a:t>
            </a:r>
            <a:endParaRPr lang="en-US" sz="2400" dirty="0" smtClean="0"/>
          </a:p>
        </p:txBody>
      </p:sp>
      <p:sp>
        <p:nvSpPr>
          <p:cNvPr id="8" name="TextBox 7"/>
          <p:cNvSpPr txBox="1"/>
          <p:nvPr/>
        </p:nvSpPr>
        <p:spPr>
          <a:xfrm>
            <a:off x="914400" y="3429000"/>
            <a:ext cx="7391400" cy="830997"/>
          </a:xfrm>
          <a:prstGeom prst="rect">
            <a:avLst/>
          </a:prstGeom>
          <a:noFill/>
        </p:spPr>
        <p:txBody>
          <a:bodyPr wrap="square" rtlCol="0">
            <a:spAutoFit/>
          </a:bodyPr>
          <a:lstStyle/>
          <a:p>
            <a:r>
              <a:rPr lang="en-US" sz="2400" dirty="0" smtClean="0">
                <a:sym typeface="Wingdings" pitchFamily="2" charset="2"/>
              </a:rPr>
              <a:t>Distribution function for </a:t>
            </a:r>
            <a:r>
              <a:rPr lang="en-US" sz="2400" i="1" dirty="0" smtClean="0">
                <a:sym typeface="Wingdings" pitchFamily="2" charset="2"/>
              </a:rPr>
              <a:t>Y</a:t>
            </a:r>
            <a:r>
              <a:rPr lang="en-US" sz="2400" dirty="0" smtClean="0">
                <a:sym typeface="Wingdings" pitchFamily="2" charset="2"/>
              </a:rPr>
              <a:t> is a Gaussian distribution centered at &lt;x&gt; and with variance </a:t>
            </a:r>
            <a:endParaRPr lang="en-US" sz="2400" dirty="0" smtClean="0"/>
          </a:p>
        </p:txBody>
      </p:sp>
      <p:graphicFrame>
        <p:nvGraphicFramePr>
          <p:cNvPr id="9" name="Object 8"/>
          <p:cNvGraphicFramePr>
            <a:graphicFrameLocks noChangeAspect="1"/>
          </p:cNvGraphicFramePr>
          <p:nvPr>
            <p:extLst>
              <p:ext uri="{D42A27DB-BD31-4B8C-83A1-F6EECF244321}">
                <p14:modId xmlns:p14="http://schemas.microsoft.com/office/powerpoint/2010/main" val="2937955576"/>
              </p:ext>
            </p:extLst>
          </p:nvPr>
        </p:nvGraphicFramePr>
        <p:xfrm>
          <a:off x="5334000" y="3859738"/>
          <a:ext cx="1111250" cy="457200"/>
        </p:xfrm>
        <a:graphic>
          <a:graphicData uri="http://schemas.openxmlformats.org/presentationml/2006/ole">
            <mc:AlternateContent xmlns:mc="http://schemas.openxmlformats.org/markup-compatibility/2006">
              <mc:Choice xmlns:v="urn:schemas-microsoft-com:vml" Requires="v">
                <p:oleObj spid="_x0000_s133150" name="数式" r:id="rId5" imgW="571320" imgH="241200" progId="Equation.3">
                  <p:embed/>
                </p:oleObj>
              </mc:Choice>
              <mc:Fallback>
                <p:oleObj name="数式" r:id="rId5" imgW="571320" imgH="241200" progId="Equation.3">
                  <p:embed/>
                  <p:pic>
                    <p:nvPicPr>
                      <p:cNvPr id="0" name="Object 5"/>
                      <p:cNvPicPr>
                        <a:picLocks noChangeAspect="1" noChangeArrowheads="1"/>
                      </p:cNvPicPr>
                      <p:nvPr/>
                    </p:nvPicPr>
                    <p:blipFill>
                      <a:blip r:embed="rId6"/>
                      <a:srcRect/>
                      <a:stretch>
                        <a:fillRect/>
                      </a:stretch>
                    </p:blipFill>
                    <p:spPr bwMode="auto">
                      <a:xfrm>
                        <a:off x="5334000" y="3859738"/>
                        <a:ext cx="1111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22202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a:p>
        </p:txBody>
      </p:sp>
      <p:sp>
        <p:nvSpPr>
          <p:cNvPr id="5" name="TextBox 4"/>
          <p:cNvSpPr txBox="1"/>
          <p:nvPr/>
        </p:nvSpPr>
        <p:spPr>
          <a:xfrm>
            <a:off x="457200" y="381000"/>
            <a:ext cx="7620000" cy="830997"/>
          </a:xfrm>
          <a:prstGeom prst="rect">
            <a:avLst/>
          </a:prstGeom>
          <a:noFill/>
        </p:spPr>
        <p:txBody>
          <a:bodyPr wrap="square" rtlCol="0">
            <a:spAutoFit/>
          </a:bodyPr>
          <a:lstStyle/>
          <a:p>
            <a:r>
              <a:rPr lang="en-US" sz="2400" dirty="0" smtClean="0"/>
              <a:t>Justification of statistical treatment of macroscopic systems</a:t>
            </a:r>
          </a:p>
          <a:p>
            <a:pPr lvl="1"/>
            <a:r>
              <a:rPr lang="en-US" sz="2400" dirty="0" smtClean="0"/>
              <a:t>Classical mechanics argument ant the </a:t>
            </a:r>
            <a:r>
              <a:rPr lang="en-US" sz="2400" dirty="0" err="1" smtClean="0"/>
              <a:t>Liouville</a:t>
            </a:r>
            <a:r>
              <a:rPr lang="en-US" sz="2400" dirty="0" smtClean="0"/>
              <a:t> theorem</a:t>
            </a:r>
            <a:endParaRPr lang="en-US" sz="2400" dirty="0" smtClean="0"/>
          </a:p>
        </p:txBody>
      </p:sp>
      <p:sp>
        <p:nvSpPr>
          <p:cNvPr id="6" name="TextBox 5"/>
          <p:cNvSpPr txBox="1"/>
          <p:nvPr/>
        </p:nvSpPr>
        <p:spPr>
          <a:xfrm>
            <a:off x="685800" y="1470025"/>
            <a:ext cx="6934200" cy="1569660"/>
          </a:xfrm>
          <a:prstGeom prst="rect">
            <a:avLst/>
          </a:prstGeom>
          <a:noFill/>
        </p:spPr>
        <p:txBody>
          <a:bodyPr wrap="square" rtlCol="0">
            <a:spAutoFit/>
          </a:bodyPr>
          <a:lstStyle/>
          <a:p>
            <a:r>
              <a:rPr lang="en-US" sz="2400" dirty="0" err="1" smtClean="0">
                <a:latin typeface="+mj-lt"/>
              </a:rPr>
              <a:t>Liouville’s</a:t>
            </a:r>
            <a:r>
              <a:rPr lang="en-US" sz="2400" dirty="0" smtClean="0">
                <a:latin typeface="+mj-lt"/>
              </a:rPr>
              <a:t> </a:t>
            </a:r>
            <a:r>
              <a:rPr lang="en-US" sz="2400" dirty="0" smtClean="0">
                <a:latin typeface="+mj-lt"/>
              </a:rPr>
              <a:t>theorem:</a:t>
            </a:r>
          </a:p>
          <a:p>
            <a:r>
              <a:rPr lang="en-US" sz="2400" dirty="0">
                <a:latin typeface="+mj-lt"/>
              </a:rPr>
              <a:t> </a:t>
            </a:r>
            <a:r>
              <a:rPr lang="en-US" sz="2400" dirty="0" smtClean="0">
                <a:latin typeface="+mj-lt"/>
              </a:rPr>
              <a:t>     Imagine a collection of particles obeying the Canonical equations of motion in phase space.</a:t>
            </a:r>
          </a:p>
          <a:p>
            <a:r>
              <a:rPr lang="en-US" sz="2400" dirty="0">
                <a:latin typeface="+mj-lt"/>
              </a:rPr>
              <a:t> </a:t>
            </a:r>
            <a:r>
              <a:rPr lang="en-US" sz="2400" dirty="0" smtClean="0">
                <a:latin typeface="+mj-lt"/>
              </a:rPr>
              <a:t>    </a:t>
            </a:r>
          </a:p>
        </p:txBody>
      </p:sp>
      <p:graphicFrame>
        <p:nvGraphicFramePr>
          <p:cNvPr id="7" name="Object 6"/>
          <p:cNvGraphicFramePr>
            <a:graphicFrameLocks noChangeAspect="1"/>
          </p:cNvGraphicFramePr>
          <p:nvPr>
            <p:extLst>
              <p:ext uri="{D42A27DB-BD31-4B8C-83A1-F6EECF244321}">
                <p14:modId xmlns:p14="http://schemas.microsoft.com/office/powerpoint/2010/main" val="686074073"/>
              </p:ext>
            </p:extLst>
          </p:nvPr>
        </p:nvGraphicFramePr>
        <p:xfrm>
          <a:off x="671513" y="3375025"/>
          <a:ext cx="8080375" cy="2416175"/>
        </p:xfrm>
        <a:graphic>
          <a:graphicData uri="http://schemas.openxmlformats.org/presentationml/2006/ole">
            <mc:AlternateContent xmlns:mc="http://schemas.openxmlformats.org/markup-compatibility/2006">
              <mc:Choice xmlns:v="urn:schemas-microsoft-com:vml" Requires="v">
                <p:oleObj spid="_x0000_s134157" name="数式" r:id="rId3" imgW="3568680" imgH="1066680" progId="Equation.3">
                  <p:embed/>
                </p:oleObj>
              </mc:Choice>
              <mc:Fallback>
                <p:oleObj name="数式" r:id="rId3" imgW="3568680" imgH="1066680" progId="Equation.3">
                  <p:embed/>
                  <p:pic>
                    <p:nvPicPr>
                      <p:cNvPr id="0" name=""/>
                      <p:cNvPicPr/>
                      <p:nvPr/>
                    </p:nvPicPr>
                    <p:blipFill>
                      <a:blip r:embed="rId4"/>
                      <a:stretch>
                        <a:fillRect/>
                      </a:stretch>
                    </p:blipFill>
                    <p:spPr>
                      <a:xfrm>
                        <a:off x="671513" y="3375025"/>
                        <a:ext cx="8080375" cy="2416175"/>
                      </a:xfrm>
                      <a:prstGeom prst="rect">
                        <a:avLst/>
                      </a:prstGeom>
                    </p:spPr>
                  </p:pic>
                </p:oleObj>
              </mc:Fallback>
            </mc:AlternateContent>
          </a:graphicData>
        </a:graphic>
      </p:graphicFrame>
    </p:spTree>
    <p:extLst>
      <p:ext uri="{BB962C8B-B14F-4D97-AF65-F5344CB8AC3E}">
        <p14:creationId xmlns:p14="http://schemas.microsoft.com/office/powerpoint/2010/main" val="2932485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a:p>
        </p:txBody>
      </p:sp>
      <p:sp>
        <p:nvSpPr>
          <p:cNvPr id="5" name="TextBox 4"/>
          <p:cNvSpPr txBox="1"/>
          <p:nvPr/>
        </p:nvSpPr>
        <p:spPr>
          <a:xfrm>
            <a:off x="533400" y="381000"/>
            <a:ext cx="6705600" cy="461665"/>
          </a:xfrm>
          <a:prstGeom prst="rect">
            <a:avLst/>
          </a:prstGeom>
          <a:noFill/>
        </p:spPr>
        <p:txBody>
          <a:bodyPr wrap="square" rtlCol="0">
            <a:spAutoFit/>
          </a:bodyPr>
          <a:lstStyle/>
          <a:p>
            <a:r>
              <a:rPr lang="en-US" sz="2400" dirty="0" smtClean="0">
                <a:latin typeface="+mj-lt"/>
              </a:rPr>
              <a:t>Proof of </a:t>
            </a:r>
            <a:r>
              <a:rPr lang="en-US" sz="2400" dirty="0" err="1" smtClean="0">
                <a:latin typeface="+mj-lt"/>
              </a:rPr>
              <a:t>Liouville’e</a:t>
            </a:r>
            <a:r>
              <a:rPr lang="en-US" sz="2400" dirty="0" smtClean="0">
                <a:latin typeface="+mj-lt"/>
              </a:rPr>
              <a:t> theorem:</a:t>
            </a:r>
          </a:p>
        </p:txBody>
      </p:sp>
      <p:sp>
        <p:nvSpPr>
          <p:cNvPr id="6" name="Cloud 5"/>
          <p:cNvSpPr/>
          <p:nvPr/>
        </p:nvSpPr>
        <p:spPr>
          <a:xfrm>
            <a:off x="2057400" y="1676400"/>
            <a:ext cx="2286000" cy="1828800"/>
          </a:xfrm>
          <a:prstGeom prst="cloud">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64701382"/>
              </p:ext>
            </p:extLst>
          </p:nvPr>
        </p:nvGraphicFramePr>
        <p:xfrm>
          <a:off x="2913063" y="2144713"/>
          <a:ext cx="574675" cy="892175"/>
        </p:xfrm>
        <a:graphic>
          <a:graphicData uri="http://schemas.openxmlformats.org/presentationml/2006/ole">
            <mc:AlternateContent xmlns:mc="http://schemas.openxmlformats.org/markup-compatibility/2006">
              <mc:Choice xmlns:v="urn:schemas-microsoft-com:vml" Requires="v">
                <p:oleObj spid="_x0000_s138287" name="数式" r:id="rId3" imgW="253800" imgH="393480" progId="Equation.3">
                  <p:embed/>
                </p:oleObj>
              </mc:Choice>
              <mc:Fallback>
                <p:oleObj name="数式" r:id="rId3" imgW="253800" imgH="393480" progId="Equation.3">
                  <p:embed/>
                  <p:pic>
                    <p:nvPicPr>
                      <p:cNvPr id="0" name=""/>
                      <p:cNvPicPr>
                        <a:picLocks noChangeAspect="1" noChangeArrowheads="1"/>
                      </p:cNvPicPr>
                      <p:nvPr/>
                    </p:nvPicPr>
                    <p:blipFill>
                      <a:blip r:embed="rId4"/>
                      <a:srcRect/>
                      <a:stretch>
                        <a:fillRect/>
                      </a:stretch>
                    </p:blipFill>
                    <p:spPr bwMode="auto">
                      <a:xfrm>
                        <a:off x="2913063" y="2144713"/>
                        <a:ext cx="574675"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ight Arrow 7"/>
          <p:cNvSpPr/>
          <p:nvPr/>
        </p:nvSpPr>
        <p:spPr>
          <a:xfrm rot="2897824">
            <a:off x="3822469" y="342761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6038004">
            <a:off x="2923309" y="1147156"/>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1295400" y="2197331"/>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7383125">
            <a:off x="1752600" y="3571702"/>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400204" y="19812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290060789"/>
              </p:ext>
            </p:extLst>
          </p:nvPr>
        </p:nvGraphicFramePr>
        <p:xfrm>
          <a:off x="4500717" y="3656215"/>
          <a:ext cx="517525" cy="374650"/>
        </p:xfrm>
        <a:graphic>
          <a:graphicData uri="http://schemas.openxmlformats.org/presentationml/2006/ole">
            <mc:AlternateContent xmlns:mc="http://schemas.openxmlformats.org/markup-compatibility/2006">
              <mc:Choice xmlns:v="urn:schemas-microsoft-com:vml" Requires="v">
                <p:oleObj spid="_x0000_s138288" name="数式" r:id="rId5" imgW="228600" imgH="164880" progId="Equation.3">
                  <p:embed/>
                </p:oleObj>
              </mc:Choice>
              <mc:Fallback>
                <p:oleObj name="数式" r:id="rId5" imgW="228600" imgH="164880" progId="Equation.3">
                  <p:embed/>
                  <p:pic>
                    <p:nvPicPr>
                      <p:cNvPr id="0" name=""/>
                      <p:cNvPicPr>
                        <a:picLocks noChangeAspect="1" noChangeArrowheads="1"/>
                      </p:cNvPicPr>
                      <p:nvPr/>
                    </p:nvPicPr>
                    <p:blipFill>
                      <a:blip r:embed="rId6"/>
                      <a:srcRect/>
                      <a:stretch>
                        <a:fillRect/>
                      </a:stretch>
                    </p:blipFill>
                    <p:spPr bwMode="auto">
                      <a:xfrm>
                        <a:off x="4500717" y="3656215"/>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062822275"/>
              </p:ext>
            </p:extLst>
          </p:nvPr>
        </p:nvGraphicFramePr>
        <p:xfrm>
          <a:off x="5121275" y="1981200"/>
          <a:ext cx="517525" cy="374650"/>
        </p:xfrm>
        <a:graphic>
          <a:graphicData uri="http://schemas.openxmlformats.org/presentationml/2006/ole">
            <mc:AlternateContent xmlns:mc="http://schemas.openxmlformats.org/markup-compatibility/2006">
              <mc:Choice xmlns:v="urn:schemas-microsoft-com:vml" Requires="v">
                <p:oleObj spid="_x0000_s138289" name="数式" r:id="rId7" imgW="228600" imgH="164880" progId="Equation.3">
                  <p:embed/>
                </p:oleObj>
              </mc:Choice>
              <mc:Fallback>
                <p:oleObj name="数式" r:id="rId7" imgW="22860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21275" y="1981200"/>
                        <a:ext cx="5175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359997414"/>
              </p:ext>
            </p:extLst>
          </p:nvPr>
        </p:nvGraphicFramePr>
        <p:xfrm>
          <a:off x="5562600" y="2438400"/>
          <a:ext cx="2960687" cy="1382712"/>
        </p:xfrm>
        <a:graphic>
          <a:graphicData uri="http://schemas.openxmlformats.org/presentationml/2006/ole">
            <mc:AlternateContent xmlns:mc="http://schemas.openxmlformats.org/markup-compatibility/2006">
              <mc:Choice xmlns:v="urn:schemas-microsoft-com:vml" Requires="v">
                <p:oleObj spid="_x0000_s138290" name="数式" r:id="rId9" imgW="1307880" imgH="609480" progId="Equation.3">
                  <p:embed/>
                </p:oleObj>
              </mc:Choice>
              <mc:Fallback>
                <p:oleObj name="数式" r:id="rId9" imgW="1307880" imgH="609480" progId="Equation.3">
                  <p:embed/>
                  <p:pic>
                    <p:nvPicPr>
                      <p:cNvPr id="0" name=""/>
                      <p:cNvPicPr>
                        <a:picLocks noChangeAspect="1" noChangeArrowheads="1"/>
                      </p:cNvPicPr>
                      <p:nvPr/>
                    </p:nvPicPr>
                    <p:blipFill>
                      <a:blip r:embed="rId10"/>
                      <a:srcRect/>
                      <a:stretch>
                        <a:fillRect/>
                      </a:stretch>
                    </p:blipFill>
                    <p:spPr bwMode="auto">
                      <a:xfrm>
                        <a:off x="5562600" y="2438400"/>
                        <a:ext cx="2960687"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159488730"/>
              </p:ext>
            </p:extLst>
          </p:nvPr>
        </p:nvGraphicFramePr>
        <p:xfrm>
          <a:off x="731837" y="4249738"/>
          <a:ext cx="8335963" cy="2074862"/>
        </p:xfrm>
        <a:graphic>
          <a:graphicData uri="http://schemas.openxmlformats.org/presentationml/2006/ole">
            <mc:AlternateContent xmlns:mc="http://schemas.openxmlformats.org/markup-compatibility/2006">
              <mc:Choice xmlns:v="urn:schemas-microsoft-com:vml" Requires="v">
                <p:oleObj spid="_x0000_s138291" name="数式" r:id="rId11" imgW="3682800" imgH="914400" progId="Equation.3">
                  <p:embed/>
                </p:oleObj>
              </mc:Choice>
              <mc:Fallback>
                <p:oleObj name="数式" r:id="rId11" imgW="3682800" imgH="914400" progId="Equation.3">
                  <p:embed/>
                  <p:pic>
                    <p:nvPicPr>
                      <p:cNvPr id="0" name=""/>
                      <p:cNvPicPr>
                        <a:picLocks noChangeAspect="1" noChangeArrowheads="1"/>
                      </p:cNvPicPr>
                      <p:nvPr/>
                    </p:nvPicPr>
                    <p:blipFill>
                      <a:blip r:embed="rId12"/>
                      <a:srcRect/>
                      <a:stretch>
                        <a:fillRect/>
                      </a:stretch>
                    </p:blipFill>
                    <p:spPr bwMode="auto">
                      <a:xfrm>
                        <a:off x="731837" y="4249738"/>
                        <a:ext cx="8335963"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44634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526819391"/>
              </p:ext>
            </p:extLst>
          </p:nvPr>
        </p:nvGraphicFramePr>
        <p:xfrm>
          <a:off x="214313" y="571500"/>
          <a:ext cx="6615112" cy="3314700"/>
        </p:xfrm>
        <a:graphic>
          <a:graphicData uri="http://schemas.openxmlformats.org/presentationml/2006/ole">
            <mc:AlternateContent xmlns:mc="http://schemas.openxmlformats.org/markup-compatibility/2006">
              <mc:Choice xmlns:v="urn:schemas-microsoft-com:vml" Requires="v">
                <p:oleObj spid="_x0000_s135190" name="数式" r:id="rId3" imgW="2920680" imgH="1460160" progId="Equation.3">
                  <p:embed/>
                </p:oleObj>
              </mc:Choice>
              <mc:Fallback>
                <p:oleObj name="数式" r:id="rId3" imgW="2920680" imgH="14601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571500"/>
                        <a:ext cx="6615112"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91274104"/>
              </p:ext>
            </p:extLst>
          </p:nvPr>
        </p:nvGraphicFramePr>
        <p:xfrm>
          <a:off x="990600" y="4191000"/>
          <a:ext cx="4876800" cy="1074738"/>
        </p:xfrm>
        <a:graphic>
          <a:graphicData uri="http://schemas.openxmlformats.org/presentationml/2006/ole">
            <mc:AlternateContent xmlns:mc="http://schemas.openxmlformats.org/markup-compatibility/2006">
              <mc:Choice xmlns:v="urn:schemas-microsoft-com:vml" Requires="v">
                <p:oleObj spid="_x0000_s135191" name="数式" r:id="rId5" imgW="2311200" imgH="507960" progId="Equation.3">
                  <p:embed/>
                </p:oleObj>
              </mc:Choice>
              <mc:Fallback>
                <p:oleObj name="数式" r:id="rId5" imgW="2311200" imgH="50796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191000"/>
                        <a:ext cx="4876800"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10608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a:p>
        </p:txBody>
      </p:sp>
      <p:pic>
        <p:nvPicPr>
          <p:cNvPr id="8294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326" t="17974" r="26849" b="17075"/>
          <a:stretch/>
        </p:blipFill>
        <p:spPr bwMode="auto">
          <a:xfrm>
            <a:off x="152400" y="470761"/>
            <a:ext cx="8818536" cy="532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5914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457148977"/>
              </p:ext>
            </p:extLst>
          </p:nvPr>
        </p:nvGraphicFramePr>
        <p:xfrm>
          <a:off x="871538" y="2971800"/>
          <a:ext cx="5521325" cy="2363788"/>
        </p:xfrm>
        <a:graphic>
          <a:graphicData uri="http://schemas.openxmlformats.org/presentationml/2006/ole">
            <mc:AlternateContent xmlns:mc="http://schemas.openxmlformats.org/markup-compatibility/2006">
              <mc:Choice xmlns:v="urn:schemas-microsoft-com:vml" Requires="v">
                <p:oleObj spid="_x0000_s136213" name="数式" r:id="rId3" imgW="2438280" imgH="1041120" progId="Equation.3">
                  <p:embed/>
                </p:oleObj>
              </mc:Choice>
              <mc:Fallback>
                <p:oleObj name="数式" r:id="rId3" imgW="2438280" imgH="1041120" progId="Equation.3">
                  <p:embed/>
                  <p:pic>
                    <p:nvPicPr>
                      <p:cNvPr id="0" name=""/>
                      <p:cNvPicPr>
                        <a:picLocks noChangeAspect="1" noChangeArrowheads="1"/>
                      </p:cNvPicPr>
                      <p:nvPr/>
                    </p:nvPicPr>
                    <p:blipFill>
                      <a:blip r:embed="rId4"/>
                      <a:srcRect/>
                      <a:stretch>
                        <a:fillRect/>
                      </a:stretch>
                    </p:blipFill>
                    <p:spPr bwMode="auto">
                      <a:xfrm>
                        <a:off x="871538" y="2971800"/>
                        <a:ext cx="5521325"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54825255"/>
              </p:ext>
            </p:extLst>
          </p:nvPr>
        </p:nvGraphicFramePr>
        <p:xfrm>
          <a:off x="185738" y="1081088"/>
          <a:ext cx="6672262" cy="1152525"/>
        </p:xfrm>
        <a:graphic>
          <a:graphicData uri="http://schemas.openxmlformats.org/presentationml/2006/ole">
            <mc:AlternateContent xmlns:mc="http://schemas.openxmlformats.org/markup-compatibility/2006">
              <mc:Choice xmlns:v="urn:schemas-microsoft-com:vml" Requires="v">
                <p:oleObj spid="_x0000_s136214" name="数式" r:id="rId5" imgW="2946240" imgH="507960" progId="Equation.3">
                  <p:embed/>
                </p:oleObj>
              </mc:Choice>
              <mc:Fallback>
                <p:oleObj name="数式" r:id="rId5" imgW="2946240" imgH="507960" progId="Equation.3">
                  <p:embed/>
                  <p:pic>
                    <p:nvPicPr>
                      <p:cNvPr id="0" name=""/>
                      <p:cNvPicPr>
                        <a:picLocks noChangeAspect="1" noChangeArrowheads="1"/>
                      </p:cNvPicPr>
                      <p:nvPr/>
                    </p:nvPicPr>
                    <p:blipFill>
                      <a:blip r:embed="rId6"/>
                      <a:srcRect/>
                      <a:stretch>
                        <a:fillRect/>
                      </a:stretch>
                    </p:blipFill>
                    <p:spPr bwMode="auto">
                      <a:xfrm>
                        <a:off x="185738" y="1081088"/>
                        <a:ext cx="66722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4419600" y="914400"/>
            <a:ext cx="24384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086600" y="609600"/>
            <a:ext cx="838200" cy="457200"/>
          </a:xfrm>
          <a:prstGeom prst="rect">
            <a:avLst/>
          </a:prstGeom>
          <a:noFill/>
        </p:spPr>
        <p:txBody>
          <a:bodyPr wrap="square" rtlCol="0">
            <a:spAutoFit/>
          </a:bodyPr>
          <a:lstStyle/>
          <a:p>
            <a:r>
              <a:rPr lang="en-US" sz="2400" dirty="0" smtClean="0">
                <a:latin typeface="+mj-lt"/>
              </a:rPr>
              <a:t>0</a:t>
            </a:r>
          </a:p>
        </p:txBody>
      </p:sp>
    </p:spTree>
    <p:extLst>
      <p:ext uri="{BB962C8B-B14F-4D97-AF65-F5344CB8AC3E}">
        <p14:creationId xmlns:p14="http://schemas.microsoft.com/office/powerpoint/2010/main" val="3140988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a:p>
        </p:txBody>
      </p:sp>
      <p:sp>
        <p:nvSpPr>
          <p:cNvPr id="5" name="TextBox 4"/>
          <p:cNvSpPr txBox="1"/>
          <p:nvPr/>
        </p:nvSpPr>
        <p:spPr>
          <a:xfrm>
            <a:off x="533400" y="457200"/>
            <a:ext cx="6553200" cy="1200329"/>
          </a:xfrm>
          <a:prstGeom prst="rect">
            <a:avLst/>
          </a:prstGeom>
          <a:noFill/>
        </p:spPr>
        <p:txBody>
          <a:bodyPr wrap="square" rtlCol="0">
            <a:spAutoFit/>
          </a:bodyPr>
          <a:lstStyle/>
          <a:p>
            <a:r>
              <a:rPr lang="en-US" sz="2400" dirty="0" smtClean="0"/>
              <a:t>Complexity and entropy</a:t>
            </a:r>
          </a:p>
          <a:p>
            <a:endParaRPr lang="en-US" sz="2400" dirty="0"/>
          </a:p>
          <a:p>
            <a:r>
              <a:rPr lang="en-US" sz="2400" dirty="0" smtClean="0"/>
              <a:t>Microscopic definition of entropy</a:t>
            </a: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751311827"/>
              </p:ext>
            </p:extLst>
          </p:nvPr>
        </p:nvGraphicFramePr>
        <p:xfrm>
          <a:off x="1826418" y="1981200"/>
          <a:ext cx="3967163" cy="519112"/>
        </p:xfrm>
        <a:graphic>
          <a:graphicData uri="http://schemas.openxmlformats.org/presentationml/2006/ole">
            <mc:AlternateContent xmlns:mc="http://schemas.openxmlformats.org/markup-compatibility/2006">
              <mc:Choice xmlns:v="urn:schemas-microsoft-com:vml" Requires="v">
                <p:oleObj spid="_x0000_s137250" name="数式" r:id="rId3" imgW="1752480" imgH="228600" progId="Equation.3">
                  <p:embed/>
                </p:oleObj>
              </mc:Choice>
              <mc:Fallback>
                <p:oleObj name="数式" r:id="rId3" imgW="1752480" imgH="228600" progId="Equation.3">
                  <p:embed/>
                  <p:pic>
                    <p:nvPicPr>
                      <p:cNvPr id="0" name="Object 4"/>
                      <p:cNvPicPr>
                        <a:picLocks noChangeAspect="1" noChangeArrowheads="1"/>
                      </p:cNvPicPr>
                      <p:nvPr/>
                    </p:nvPicPr>
                    <p:blipFill>
                      <a:blip r:embed="rId4"/>
                      <a:srcRect/>
                      <a:stretch>
                        <a:fillRect/>
                      </a:stretch>
                    </p:blipFill>
                    <p:spPr bwMode="auto">
                      <a:xfrm>
                        <a:off x="1826418" y="1981200"/>
                        <a:ext cx="3967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2590800"/>
            <a:ext cx="7848600" cy="2308324"/>
          </a:xfrm>
          <a:prstGeom prst="rect">
            <a:avLst/>
          </a:prstGeom>
          <a:noFill/>
        </p:spPr>
        <p:txBody>
          <a:bodyPr wrap="square" rtlCol="0">
            <a:spAutoFit/>
          </a:bodyPr>
          <a:lstStyle/>
          <a:p>
            <a:r>
              <a:rPr lang="en-US" sz="2400" dirty="0" smtClean="0"/>
              <a:t>In this case, we have </a:t>
            </a:r>
            <a:r>
              <a:rPr lang="en-US" sz="2400" i="1" dirty="0" smtClean="0"/>
              <a:t>N</a:t>
            </a:r>
            <a:r>
              <a:rPr lang="en-US" sz="2400" dirty="0" smtClean="0"/>
              <a:t> particles having a total energy </a:t>
            </a:r>
            <a:r>
              <a:rPr lang="en-US" sz="2400" i="1" dirty="0" smtClean="0"/>
              <a:t>E </a:t>
            </a:r>
            <a:r>
              <a:rPr lang="en-US" sz="2400" dirty="0" smtClean="0"/>
              <a:t>and a macroscopic parameter </a:t>
            </a:r>
            <a:r>
              <a:rPr lang="en-US" sz="2400" i="1" dirty="0" smtClean="0"/>
              <a:t>n</a:t>
            </a:r>
            <a:r>
              <a:rPr lang="en-US" sz="2400" dirty="0" smtClean="0"/>
              <a:t>.</a:t>
            </a:r>
          </a:p>
          <a:p>
            <a:endParaRPr lang="en-US" sz="2400" dirty="0"/>
          </a:p>
          <a:p>
            <a:r>
              <a:rPr lang="en-US" sz="2400" dirty="0" smtClean="0"/>
              <a:t>                       denotes the multiplicity of microscopic states having the same parameters.   Each of these states are assumed to equally likely to occur.</a:t>
            </a:r>
            <a:endParaRPr lang="en-US" sz="2400"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3001030874"/>
              </p:ext>
            </p:extLst>
          </p:nvPr>
        </p:nvGraphicFramePr>
        <p:xfrm>
          <a:off x="990600" y="3581400"/>
          <a:ext cx="1350963" cy="519113"/>
        </p:xfrm>
        <a:graphic>
          <a:graphicData uri="http://schemas.openxmlformats.org/presentationml/2006/ole">
            <mc:AlternateContent xmlns:mc="http://schemas.openxmlformats.org/markup-compatibility/2006">
              <mc:Choice xmlns:v="urn:schemas-microsoft-com:vml" Requires="v">
                <p:oleObj spid="_x0000_s137251" name="数式" r:id="rId5" imgW="596880" imgH="228600" progId="Equation.3">
                  <p:embed/>
                </p:oleObj>
              </mc:Choice>
              <mc:Fallback>
                <p:oleObj name="数式" r:id="rId5" imgW="596880" imgH="228600" progId="Equation.3">
                  <p:embed/>
                  <p:pic>
                    <p:nvPicPr>
                      <p:cNvPr id="0" name="Object 5"/>
                      <p:cNvPicPr>
                        <a:picLocks noChangeAspect="1" noChangeArrowheads="1"/>
                      </p:cNvPicPr>
                      <p:nvPr/>
                    </p:nvPicPr>
                    <p:blipFill>
                      <a:blip r:embed="rId6"/>
                      <a:srcRect/>
                      <a:stretch>
                        <a:fillRect/>
                      </a:stretch>
                    </p:blipFill>
                    <p:spPr bwMode="auto">
                      <a:xfrm>
                        <a:off x="990600" y="3581400"/>
                        <a:ext cx="1350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28218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a:p>
        </p:txBody>
      </p:sp>
      <p:sp>
        <p:nvSpPr>
          <p:cNvPr id="5" name="TextBox 4"/>
          <p:cNvSpPr txBox="1"/>
          <p:nvPr/>
        </p:nvSpPr>
        <p:spPr>
          <a:xfrm>
            <a:off x="533400" y="304800"/>
            <a:ext cx="7315200" cy="3046988"/>
          </a:xfrm>
          <a:prstGeom prst="rect">
            <a:avLst/>
          </a:prstGeom>
          <a:noFill/>
        </p:spPr>
        <p:txBody>
          <a:bodyPr wrap="square" rtlCol="0">
            <a:spAutoFit/>
          </a:bodyPr>
          <a:lstStyle/>
          <a:p>
            <a:r>
              <a:rPr lang="en-US" sz="2400" dirty="0" smtClean="0"/>
              <a:t>Example:</a:t>
            </a:r>
          </a:p>
          <a:p>
            <a:r>
              <a:rPr lang="en-US" sz="2400" dirty="0"/>
              <a:t> </a:t>
            </a:r>
            <a:r>
              <a:rPr lang="en-US" sz="2400" dirty="0" smtClean="0"/>
              <a:t>      Suppose you have </a:t>
            </a:r>
            <a:r>
              <a:rPr lang="en-US" sz="2400" i="1" dirty="0" smtClean="0"/>
              <a:t>N </a:t>
            </a:r>
            <a:r>
              <a:rPr lang="en-US" sz="2400" dirty="0" smtClean="0"/>
              <a:t>spin-1/2 particles.   How many microscopic states does the system have?</a:t>
            </a:r>
          </a:p>
          <a:p>
            <a:endParaRPr lang="en-US" sz="2400" dirty="0"/>
          </a:p>
          <a:p>
            <a:r>
              <a:rPr lang="en-US" sz="2400" dirty="0" smtClean="0"/>
              <a:t>For </a:t>
            </a:r>
            <a:r>
              <a:rPr lang="en-US" sz="2400" i="1" dirty="0" smtClean="0"/>
              <a:t>N=10:</a:t>
            </a:r>
            <a:r>
              <a:rPr lang="en-US" sz="2400" dirty="0" smtClean="0"/>
              <a:t>    ↑</a:t>
            </a:r>
            <a:r>
              <a:rPr lang="en-US" sz="2400" dirty="0"/>
              <a:t>↓</a:t>
            </a:r>
            <a:r>
              <a:rPr lang="en-US" sz="2400" dirty="0" smtClean="0"/>
              <a:t> ↑↑</a:t>
            </a:r>
            <a:r>
              <a:rPr lang="en-US" sz="2400" dirty="0"/>
              <a:t>↓</a:t>
            </a:r>
            <a:r>
              <a:rPr lang="en-US" sz="2400" dirty="0" smtClean="0"/>
              <a:t> ↓↓↑↓↑      total = 2</a:t>
            </a:r>
            <a:r>
              <a:rPr lang="en-US" sz="2400" baseline="30000" dirty="0" smtClean="0"/>
              <a:t>10</a:t>
            </a:r>
            <a:r>
              <a:rPr lang="en-US" sz="2400" dirty="0" smtClean="0"/>
              <a:t>=1024</a:t>
            </a:r>
          </a:p>
          <a:p>
            <a:r>
              <a:rPr lang="en-US" sz="2400" dirty="0" smtClean="0"/>
              <a:t>For N=100                                                   total= 2</a:t>
            </a:r>
            <a:r>
              <a:rPr lang="en-US" sz="2400" baseline="30000" dirty="0" smtClean="0"/>
              <a:t>100</a:t>
            </a:r>
            <a:r>
              <a:rPr lang="en-US" sz="2400" dirty="0" smtClean="0"/>
              <a:t>=10</a:t>
            </a:r>
            <a:r>
              <a:rPr lang="en-US" sz="2400" baseline="30000" dirty="0" smtClean="0"/>
              <a:t>30</a:t>
            </a:r>
            <a:endParaRPr lang="en-US" sz="2400" dirty="0" smtClean="0"/>
          </a:p>
          <a:p>
            <a:endParaRPr lang="en-US" sz="2400" dirty="0"/>
          </a:p>
          <a:p>
            <a:endParaRPr lang="en-US" sz="2400" dirty="0" smtClean="0"/>
          </a:p>
        </p:txBody>
      </p:sp>
      <p:sp>
        <p:nvSpPr>
          <p:cNvPr id="6" name="TextBox 5"/>
          <p:cNvSpPr txBox="1"/>
          <p:nvPr/>
        </p:nvSpPr>
        <p:spPr>
          <a:xfrm>
            <a:off x="533400" y="3810000"/>
            <a:ext cx="8001000" cy="461665"/>
          </a:xfrm>
          <a:prstGeom prst="rect">
            <a:avLst/>
          </a:prstGeom>
          <a:noFill/>
        </p:spPr>
        <p:txBody>
          <a:bodyPr wrap="square" rtlCol="0">
            <a:spAutoFit/>
          </a:bodyPr>
          <a:lstStyle/>
          <a:p>
            <a:r>
              <a:rPr lang="en-US" sz="2400" dirty="0" smtClean="0"/>
              <a:t>Now, consider </a:t>
            </a:r>
            <a:r>
              <a:rPr lang="en-US" sz="2400" i="1" dirty="0"/>
              <a:t>N </a:t>
            </a:r>
            <a:r>
              <a:rPr lang="en-US" sz="2400" dirty="0"/>
              <a:t>spin-1/2 </a:t>
            </a:r>
            <a:r>
              <a:rPr lang="en-US" sz="2400" dirty="0" smtClean="0"/>
              <a:t>particles with </a:t>
            </a:r>
            <a:r>
              <a:rPr lang="en-US" sz="2400" i="1" dirty="0" smtClean="0"/>
              <a:t>n </a:t>
            </a:r>
            <a:r>
              <a:rPr lang="en-US" sz="2400" dirty="0" smtClean="0"/>
              <a:t>↑.  </a:t>
            </a:r>
            <a:endParaRPr lang="en-US" sz="2400"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2260047147"/>
              </p:ext>
            </p:extLst>
          </p:nvPr>
        </p:nvGraphicFramePr>
        <p:xfrm>
          <a:off x="1981200" y="4572000"/>
          <a:ext cx="2673350" cy="950912"/>
        </p:xfrm>
        <a:graphic>
          <a:graphicData uri="http://schemas.openxmlformats.org/presentationml/2006/ole">
            <mc:AlternateContent xmlns:mc="http://schemas.openxmlformats.org/markup-compatibility/2006">
              <mc:Choice xmlns:v="urn:schemas-microsoft-com:vml" Requires="v">
                <p:oleObj spid="_x0000_s139280" name="数式" r:id="rId3" imgW="1180800" imgH="419040" progId="Equation.3">
                  <p:embed/>
                </p:oleObj>
              </mc:Choice>
              <mc:Fallback>
                <p:oleObj name="数式" r:id="rId3" imgW="1180800" imgH="419040" progId="Equation.3">
                  <p:embed/>
                  <p:pic>
                    <p:nvPicPr>
                      <p:cNvPr id="0" name="Object 7"/>
                      <p:cNvPicPr>
                        <a:picLocks noChangeAspect="1" noChangeArrowheads="1"/>
                      </p:cNvPicPr>
                      <p:nvPr/>
                    </p:nvPicPr>
                    <p:blipFill>
                      <a:blip r:embed="rId4"/>
                      <a:srcRect/>
                      <a:stretch>
                        <a:fillRect/>
                      </a:stretch>
                    </p:blipFill>
                    <p:spPr bwMode="auto">
                      <a:xfrm>
                        <a:off x="1981200" y="4572000"/>
                        <a:ext cx="2673350"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415391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a:p>
        </p:txBody>
      </p:sp>
      <p:sp>
        <p:nvSpPr>
          <p:cNvPr id="5" name="TextBox 4"/>
          <p:cNvSpPr txBox="1"/>
          <p:nvPr/>
        </p:nvSpPr>
        <p:spPr>
          <a:xfrm>
            <a:off x="609600" y="457200"/>
            <a:ext cx="7010400" cy="461665"/>
          </a:xfrm>
          <a:prstGeom prst="rect">
            <a:avLst/>
          </a:prstGeom>
          <a:noFill/>
        </p:spPr>
        <p:txBody>
          <a:bodyPr wrap="square" rtlCol="0">
            <a:spAutoFit/>
          </a:bodyPr>
          <a:lstStyle/>
          <a:p>
            <a:r>
              <a:rPr lang="en-US" sz="2400" dirty="0" smtClean="0"/>
              <a:t>Spin-1/2 system continued</a:t>
            </a: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4232628620"/>
              </p:ext>
            </p:extLst>
          </p:nvPr>
        </p:nvGraphicFramePr>
        <p:xfrm>
          <a:off x="1371600" y="1066800"/>
          <a:ext cx="7015163" cy="2506663"/>
        </p:xfrm>
        <a:graphic>
          <a:graphicData uri="http://schemas.openxmlformats.org/presentationml/2006/ole">
            <mc:AlternateContent xmlns:mc="http://schemas.openxmlformats.org/markup-compatibility/2006">
              <mc:Choice xmlns:v="urn:schemas-microsoft-com:vml" Requires="v">
                <p:oleObj spid="_x0000_s140307" name="数式" r:id="rId3" imgW="3098520" imgH="1104840" progId="Equation.3">
                  <p:embed/>
                </p:oleObj>
              </mc:Choice>
              <mc:Fallback>
                <p:oleObj name="数式" r:id="rId3" imgW="3098520" imgH="1104840" progId="Equation.3">
                  <p:embed/>
                  <p:pic>
                    <p:nvPicPr>
                      <p:cNvPr id="0" name="Object 6"/>
                      <p:cNvPicPr>
                        <a:picLocks noChangeAspect="1" noChangeArrowheads="1"/>
                      </p:cNvPicPr>
                      <p:nvPr/>
                    </p:nvPicPr>
                    <p:blipFill>
                      <a:blip r:embed="rId4"/>
                      <a:srcRect/>
                      <a:stretch>
                        <a:fillRect/>
                      </a:stretch>
                    </p:blipFill>
                    <p:spPr bwMode="auto">
                      <a:xfrm>
                        <a:off x="1371600" y="1066800"/>
                        <a:ext cx="7015163" cy="250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62974242"/>
              </p:ext>
            </p:extLst>
          </p:nvPr>
        </p:nvGraphicFramePr>
        <p:xfrm>
          <a:off x="630238" y="4025900"/>
          <a:ext cx="8193087" cy="2076450"/>
        </p:xfrm>
        <a:graphic>
          <a:graphicData uri="http://schemas.openxmlformats.org/presentationml/2006/ole">
            <mc:AlternateContent xmlns:mc="http://schemas.openxmlformats.org/markup-compatibility/2006">
              <mc:Choice xmlns:v="urn:schemas-microsoft-com:vml" Requires="v">
                <p:oleObj spid="_x0000_s140308" name="数式" r:id="rId5" imgW="3619440" imgH="914400" progId="Equation.3">
                  <p:embed/>
                </p:oleObj>
              </mc:Choice>
              <mc:Fallback>
                <p:oleObj name="数式" r:id="rId5" imgW="3619440" imgH="914400" progId="Equation.3">
                  <p:embed/>
                  <p:pic>
                    <p:nvPicPr>
                      <p:cNvPr id="0" name="Object 5"/>
                      <p:cNvPicPr>
                        <a:picLocks noChangeAspect="1" noChangeArrowheads="1"/>
                      </p:cNvPicPr>
                      <p:nvPr/>
                    </p:nvPicPr>
                    <p:blipFill>
                      <a:blip r:embed="rId6"/>
                      <a:srcRect/>
                      <a:stretch>
                        <a:fillRect/>
                      </a:stretch>
                    </p:blipFill>
                    <p:spPr bwMode="auto">
                      <a:xfrm>
                        <a:off x="630238" y="4025900"/>
                        <a:ext cx="8193087" cy="207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56898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a:p>
        </p:txBody>
      </p:sp>
      <p:sp>
        <p:nvSpPr>
          <p:cNvPr id="5" name="TextBox 4"/>
          <p:cNvSpPr txBox="1"/>
          <p:nvPr/>
        </p:nvSpPr>
        <p:spPr>
          <a:xfrm>
            <a:off x="609600" y="457200"/>
            <a:ext cx="7010400" cy="461665"/>
          </a:xfrm>
          <a:prstGeom prst="rect">
            <a:avLst/>
          </a:prstGeom>
          <a:noFill/>
        </p:spPr>
        <p:txBody>
          <a:bodyPr wrap="square" rtlCol="0">
            <a:spAutoFit/>
          </a:bodyPr>
          <a:lstStyle/>
          <a:p>
            <a:r>
              <a:rPr lang="en-US" sz="2400" dirty="0" smtClean="0"/>
              <a:t>Spin-1/2 system continued</a:t>
            </a:r>
            <a:endParaRPr lang="en-US" sz="2400"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2248315482"/>
              </p:ext>
            </p:extLst>
          </p:nvPr>
        </p:nvGraphicFramePr>
        <p:xfrm>
          <a:off x="762000" y="1371600"/>
          <a:ext cx="8193088" cy="4008438"/>
        </p:xfrm>
        <a:graphic>
          <a:graphicData uri="http://schemas.openxmlformats.org/presentationml/2006/ole">
            <mc:AlternateContent xmlns:mc="http://schemas.openxmlformats.org/markup-compatibility/2006">
              <mc:Choice xmlns:v="urn:schemas-microsoft-com:vml" Requires="v">
                <p:oleObj spid="_x0000_s141321" name="数式" r:id="rId3" imgW="3619440" imgH="1765080" progId="Equation.3">
                  <p:embed/>
                </p:oleObj>
              </mc:Choice>
              <mc:Fallback>
                <p:oleObj name="数式" r:id="rId3" imgW="3619440" imgH="1765080" progId="Equation.3">
                  <p:embed/>
                  <p:pic>
                    <p:nvPicPr>
                      <p:cNvPr id="0" name=""/>
                      <p:cNvPicPr>
                        <a:picLocks noChangeAspect="1" noChangeArrowheads="1"/>
                      </p:cNvPicPr>
                      <p:nvPr/>
                    </p:nvPicPr>
                    <p:blipFill>
                      <a:blip r:embed="rId4"/>
                      <a:srcRect/>
                      <a:stretch>
                        <a:fillRect/>
                      </a:stretch>
                    </p:blipFill>
                    <p:spPr bwMode="auto">
                      <a:xfrm>
                        <a:off x="762000" y="1371600"/>
                        <a:ext cx="8193088" cy="400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799345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a:p>
        </p:txBody>
      </p:sp>
      <p:sp>
        <p:nvSpPr>
          <p:cNvPr id="5" name="TextBox 4"/>
          <p:cNvSpPr txBox="1"/>
          <p:nvPr/>
        </p:nvSpPr>
        <p:spPr>
          <a:xfrm>
            <a:off x="609600" y="457200"/>
            <a:ext cx="7010400" cy="461665"/>
          </a:xfrm>
          <a:prstGeom prst="rect">
            <a:avLst/>
          </a:prstGeom>
          <a:noFill/>
        </p:spPr>
        <p:txBody>
          <a:bodyPr wrap="square" rtlCol="0">
            <a:spAutoFit/>
          </a:bodyPr>
          <a:lstStyle/>
          <a:p>
            <a:r>
              <a:rPr lang="en-US" sz="2400" dirty="0" smtClean="0"/>
              <a:t>Spin-1/2 system continued</a:t>
            </a: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2725788825"/>
              </p:ext>
            </p:extLst>
          </p:nvPr>
        </p:nvGraphicFramePr>
        <p:xfrm>
          <a:off x="1153318" y="1219200"/>
          <a:ext cx="5922963" cy="2535237"/>
        </p:xfrm>
        <a:graphic>
          <a:graphicData uri="http://schemas.openxmlformats.org/presentationml/2006/ole">
            <mc:AlternateContent xmlns:mc="http://schemas.openxmlformats.org/markup-compatibility/2006">
              <mc:Choice xmlns:v="urn:schemas-microsoft-com:vml" Requires="v">
                <p:oleObj spid="_x0000_s142353" name="数式" r:id="rId3" imgW="2616120" imgH="1117440" progId="Equation.3">
                  <p:embed/>
                </p:oleObj>
              </mc:Choice>
              <mc:Fallback>
                <p:oleObj name="数式" r:id="rId3" imgW="2616120" imgH="1117440" progId="Equation.3">
                  <p:embed/>
                  <p:pic>
                    <p:nvPicPr>
                      <p:cNvPr id="0" name="Object 6"/>
                      <p:cNvPicPr>
                        <a:picLocks noChangeAspect="1" noChangeArrowheads="1"/>
                      </p:cNvPicPr>
                      <p:nvPr/>
                    </p:nvPicPr>
                    <p:blipFill>
                      <a:blip r:embed="rId4"/>
                      <a:srcRect/>
                      <a:stretch>
                        <a:fillRect/>
                      </a:stretch>
                    </p:blipFill>
                    <p:spPr bwMode="auto">
                      <a:xfrm>
                        <a:off x="1153318" y="1219200"/>
                        <a:ext cx="5922963" cy="25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8383371"/>
              </p:ext>
            </p:extLst>
          </p:nvPr>
        </p:nvGraphicFramePr>
        <p:xfrm>
          <a:off x="1122363" y="3810000"/>
          <a:ext cx="6497637" cy="2189163"/>
        </p:xfrm>
        <a:graphic>
          <a:graphicData uri="http://schemas.openxmlformats.org/presentationml/2006/ole">
            <mc:AlternateContent xmlns:mc="http://schemas.openxmlformats.org/markup-compatibility/2006">
              <mc:Choice xmlns:v="urn:schemas-microsoft-com:vml" Requires="v">
                <p:oleObj spid="_x0000_s142354" name="数式" r:id="rId5" imgW="2869920" imgH="965160" progId="Equation.3">
                  <p:embed/>
                </p:oleObj>
              </mc:Choice>
              <mc:Fallback>
                <p:oleObj name="数式" r:id="rId5" imgW="2869920" imgH="965160" progId="Equation.3">
                  <p:embed/>
                  <p:pic>
                    <p:nvPicPr>
                      <p:cNvPr id="0" name="Object 5"/>
                      <p:cNvPicPr>
                        <a:picLocks noChangeAspect="1" noChangeArrowheads="1"/>
                      </p:cNvPicPr>
                      <p:nvPr/>
                    </p:nvPicPr>
                    <p:blipFill>
                      <a:blip r:embed="rId6"/>
                      <a:srcRect/>
                      <a:stretch>
                        <a:fillRect/>
                      </a:stretch>
                    </p:blipFill>
                    <p:spPr bwMode="auto">
                      <a:xfrm>
                        <a:off x="1122363" y="3810000"/>
                        <a:ext cx="6497637"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12838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a:p>
        </p:txBody>
      </p:sp>
      <p:sp>
        <p:nvSpPr>
          <p:cNvPr id="5" name="TextBox 4"/>
          <p:cNvSpPr txBox="1"/>
          <p:nvPr/>
        </p:nvSpPr>
        <p:spPr>
          <a:xfrm>
            <a:off x="609600" y="457200"/>
            <a:ext cx="7010400" cy="461665"/>
          </a:xfrm>
          <a:prstGeom prst="rect">
            <a:avLst/>
          </a:prstGeom>
          <a:noFill/>
        </p:spPr>
        <p:txBody>
          <a:bodyPr wrap="square" rtlCol="0">
            <a:spAutoFit/>
          </a:bodyPr>
          <a:lstStyle/>
          <a:p>
            <a:r>
              <a:rPr lang="en-US" sz="2400" dirty="0" smtClean="0"/>
              <a:t>Spin-1/2 system continued</a:t>
            </a: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1994813477"/>
              </p:ext>
            </p:extLst>
          </p:nvPr>
        </p:nvGraphicFramePr>
        <p:xfrm>
          <a:off x="1153318" y="1066800"/>
          <a:ext cx="5922963" cy="1038225"/>
        </p:xfrm>
        <a:graphic>
          <a:graphicData uri="http://schemas.openxmlformats.org/presentationml/2006/ole">
            <mc:AlternateContent xmlns:mc="http://schemas.openxmlformats.org/markup-compatibility/2006">
              <mc:Choice xmlns:v="urn:schemas-microsoft-com:vml" Requires="v">
                <p:oleObj spid="_x0000_s143375" name="数式" r:id="rId3" imgW="2616120" imgH="457200" progId="Equation.3">
                  <p:embed/>
                </p:oleObj>
              </mc:Choice>
              <mc:Fallback>
                <p:oleObj name="数式" r:id="rId3" imgW="2616120" imgH="457200" progId="Equation.3">
                  <p:embed/>
                  <p:pic>
                    <p:nvPicPr>
                      <p:cNvPr id="0" name=""/>
                      <p:cNvPicPr>
                        <a:picLocks noChangeAspect="1" noChangeArrowheads="1"/>
                      </p:cNvPicPr>
                      <p:nvPr/>
                    </p:nvPicPr>
                    <p:blipFill>
                      <a:blip r:embed="rId4"/>
                      <a:srcRect/>
                      <a:stretch>
                        <a:fillRect/>
                      </a:stretch>
                    </p:blipFill>
                    <p:spPr bwMode="auto">
                      <a:xfrm>
                        <a:off x="1153318" y="1066800"/>
                        <a:ext cx="5922963"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78131598"/>
              </p:ext>
            </p:extLst>
          </p:nvPr>
        </p:nvGraphicFramePr>
        <p:xfrm>
          <a:off x="1143000" y="2209800"/>
          <a:ext cx="6900863" cy="2419350"/>
        </p:xfrm>
        <a:graphic>
          <a:graphicData uri="http://schemas.openxmlformats.org/presentationml/2006/ole">
            <mc:AlternateContent xmlns:mc="http://schemas.openxmlformats.org/markup-compatibility/2006">
              <mc:Choice xmlns:v="urn:schemas-microsoft-com:vml" Requires="v">
                <p:oleObj spid="_x0000_s143376" name="数式" r:id="rId5" imgW="3047760" imgH="1066680" progId="Equation.3">
                  <p:embed/>
                </p:oleObj>
              </mc:Choice>
              <mc:Fallback>
                <p:oleObj name="数式" r:id="rId5" imgW="3047760" imgH="1066680" progId="Equation.3">
                  <p:embed/>
                  <p:pic>
                    <p:nvPicPr>
                      <p:cNvPr id="0" name=""/>
                      <p:cNvPicPr>
                        <a:picLocks noChangeAspect="1" noChangeArrowheads="1"/>
                      </p:cNvPicPr>
                      <p:nvPr/>
                    </p:nvPicPr>
                    <p:blipFill>
                      <a:blip r:embed="rId6"/>
                      <a:srcRect/>
                      <a:stretch>
                        <a:fillRect/>
                      </a:stretch>
                    </p:blipFill>
                    <p:spPr bwMode="auto">
                      <a:xfrm>
                        <a:off x="1143000" y="2209800"/>
                        <a:ext cx="6900863"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329391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a:p>
        </p:txBody>
      </p:sp>
      <p:sp>
        <p:nvSpPr>
          <p:cNvPr id="5" name="TextBox 4"/>
          <p:cNvSpPr txBox="1"/>
          <p:nvPr/>
        </p:nvSpPr>
        <p:spPr>
          <a:xfrm>
            <a:off x="609600" y="457200"/>
            <a:ext cx="7010400" cy="461665"/>
          </a:xfrm>
          <a:prstGeom prst="rect">
            <a:avLst/>
          </a:prstGeom>
          <a:noFill/>
        </p:spPr>
        <p:txBody>
          <a:bodyPr wrap="square" rtlCol="0">
            <a:spAutoFit/>
          </a:bodyPr>
          <a:lstStyle/>
          <a:p>
            <a:r>
              <a:rPr lang="en-US" sz="2400" dirty="0" smtClean="0"/>
              <a:t>Relationship between probability function and entropy</a:t>
            </a: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339856165"/>
              </p:ext>
            </p:extLst>
          </p:nvPr>
        </p:nvGraphicFramePr>
        <p:xfrm>
          <a:off x="1143000" y="1066800"/>
          <a:ext cx="6958013" cy="1990725"/>
        </p:xfrm>
        <a:graphic>
          <a:graphicData uri="http://schemas.openxmlformats.org/presentationml/2006/ole">
            <mc:AlternateContent xmlns:mc="http://schemas.openxmlformats.org/markup-compatibility/2006">
              <mc:Choice xmlns:v="urn:schemas-microsoft-com:vml" Requires="v">
                <p:oleObj spid="_x0000_s144392" name="数式" r:id="rId3" imgW="3073320" imgH="876240" progId="Equation.3">
                  <p:embed/>
                </p:oleObj>
              </mc:Choice>
              <mc:Fallback>
                <p:oleObj name="数式" r:id="rId3" imgW="3073320" imgH="876240" progId="Equation.3">
                  <p:embed/>
                  <p:pic>
                    <p:nvPicPr>
                      <p:cNvPr id="0" name="Object 6"/>
                      <p:cNvPicPr>
                        <a:picLocks noChangeAspect="1" noChangeArrowheads="1"/>
                      </p:cNvPicPr>
                      <p:nvPr/>
                    </p:nvPicPr>
                    <p:blipFill>
                      <a:blip r:embed="rId4"/>
                      <a:srcRect/>
                      <a:stretch>
                        <a:fillRect/>
                      </a:stretch>
                    </p:blipFill>
                    <p:spPr bwMode="auto">
                      <a:xfrm>
                        <a:off x="1143000" y="1066800"/>
                        <a:ext cx="6958013"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77392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a:p>
        </p:txBody>
      </p:sp>
      <p:sp>
        <p:nvSpPr>
          <p:cNvPr id="6" name="TextBox 5"/>
          <p:cNvSpPr txBox="1"/>
          <p:nvPr/>
        </p:nvSpPr>
        <p:spPr>
          <a:xfrm>
            <a:off x="609600" y="457200"/>
            <a:ext cx="7010400" cy="461665"/>
          </a:xfrm>
          <a:prstGeom prst="rect">
            <a:avLst/>
          </a:prstGeom>
          <a:noFill/>
        </p:spPr>
        <p:txBody>
          <a:bodyPr wrap="square" rtlCol="0">
            <a:spAutoFit/>
          </a:bodyPr>
          <a:lstStyle/>
          <a:p>
            <a:r>
              <a:rPr lang="en-US" sz="2400" dirty="0" smtClean="0"/>
              <a:t>Spin-1/2 system continued – effects of Magnetic field</a:t>
            </a:r>
            <a:endParaRPr lang="en-US" sz="2400" dirty="0" smtClean="0"/>
          </a:p>
        </p:txBody>
      </p:sp>
      <p:cxnSp>
        <p:nvCxnSpPr>
          <p:cNvPr id="8" name="Straight Connector 7"/>
          <p:cNvCxnSpPr/>
          <p:nvPr/>
        </p:nvCxnSpPr>
        <p:spPr>
          <a:xfrm>
            <a:off x="609600" y="1828800"/>
            <a:ext cx="10668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7400" y="2209800"/>
            <a:ext cx="10668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57400" y="1295400"/>
            <a:ext cx="1066800"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24840" y="2762905"/>
            <a:ext cx="1066800" cy="461665"/>
          </a:xfrm>
          <a:prstGeom prst="rect">
            <a:avLst/>
          </a:prstGeom>
          <a:noFill/>
        </p:spPr>
        <p:txBody>
          <a:bodyPr wrap="square" rtlCol="0">
            <a:spAutoFit/>
          </a:bodyPr>
          <a:lstStyle/>
          <a:p>
            <a:r>
              <a:rPr lang="en-US" sz="2400" i="1" dirty="0" smtClean="0"/>
              <a:t>H=0</a:t>
            </a:r>
            <a:endParaRPr lang="en-US" sz="2400" i="1" dirty="0" smtClean="0"/>
          </a:p>
        </p:txBody>
      </p:sp>
      <p:sp>
        <p:nvSpPr>
          <p:cNvPr id="12" name="TextBox 11"/>
          <p:cNvSpPr txBox="1"/>
          <p:nvPr/>
        </p:nvSpPr>
        <p:spPr>
          <a:xfrm>
            <a:off x="2209800" y="2743200"/>
            <a:ext cx="1066800" cy="461665"/>
          </a:xfrm>
          <a:prstGeom prst="rect">
            <a:avLst/>
          </a:prstGeom>
          <a:noFill/>
        </p:spPr>
        <p:txBody>
          <a:bodyPr wrap="square" rtlCol="0">
            <a:spAutoFit/>
          </a:bodyPr>
          <a:lstStyle/>
          <a:p>
            <a:r>
              <a:rPr lang="en-US" sz="2400" i="1" dirty="0" smtClean="0"/>
              <a:t>H&gt;0</a:t>
            </a:r>
            <a:endParaRPr lang="en-US" sz="2400" i="1" dirty="0" smtClean="0"/>
          </a:p>
        </p:txBody>
      </p:sp>
      <p:sp>
        <p:nvSpPr>
          <p:cNvPr id="13" name="TextBox 12"/>
          <p:cNvSpPr txBox="1"/>
          <p:nvPr/>
        </p:nvSpPr>
        <p:spPr>
          <a:xfrm>
            <a:off x="3429000" y="1143000"/>
            <a:ext cx="1143000" cy="461665"/>
          </a:xfrm>
          <a:prstGeom prst="rect">
            <a:avLst/>
          </a:prstGeom>
          <a:noFill/>
        </p:spPr>
        <p:txBody>
          <a:bodyPr wrap="square" rtlCol="0">
            <a:spAutoFit/>
          </a:bodyPr>
          <a:lstStyle/>
          <a:p>
            <a:r>
              <a:rPr lang="en-US" sz="2400" dirty="0"/>
              <a:t>↓</a:t>
            </a:r>
            <a:r>
              <a:rPr lang="en-US" sz="2400" dirty="0" smtClean="0"/>
              <a:t>  </a:t>
            </a:r>
            <a:r>
              <a:rPr lang="en-US" sz="2400" dirty="0" err="1" smtClean="0">
                <a:latin typeface="Symbol" pitchFamily="18" charset="2"/>
              </a:rPr>
              <a:t>m</a:t>
            </a:r>
            <a:r>
              <a:rPr lang="en-US" sz="2400" dirty="0" err="1" smtClean="0"/>
              <a:t>H</a:t>
            </a:r>
            <a:endParaRPr lang="en-US" sz="2400" dirty="0" smtClean="0"/>
          </a:p>
        </p:txBody>
      </p:sp>
      <p:sp>
        <p:nvSpPr>
          <p:cNvPr id="14" name="TextBox 13"/>
          <p:cNvSpPr txBox="1"/>
          <p:nvPr/>
        </p:nvSpPr>
        <p:spPr>
          <a:xfrm>
            <a:off x="3429000" y="2052935"/>
            <a:ext cx="1143000" cy="461665"/>
          </a:xfrm>
          <a:prstGeom prst="rect">
            <a:avLst/>
          </a:prstGeom>
          <a:noFill/>
        </p:spPr>
        <p:txBody>
          <a:bodyPr wrap="square" rtlCol="0">
            <a:spAutoFit/>
          </a:bodyPr>
          <a:lstStyle/>
          <a:p>
            <a:r>
              <a:rPr lang="en-US" sz="2400" dirty="0" smtClean="0"/>
              <a:t>↑  -</a:t>
            </a:r>
            <a:r>
              <a:rPr lang="en-US" sz="2400" dirty="0" err="1" smtClean="0">
                <a:latin typeface="Symbol" pitchFamily="18" charset="2"/>
              </a:rPr>
              <a:t>m</a:t>
            </a:r>
            <a:r>
              <a:rPr lang="en-US" sz="2400" dirty="0" err="1" smtClean="0"/>
              <a:t>H</a:t>
            </a:r>
            <a:endParaRPr lang="en-US" sz="2400" dirty="0" smtClean="0"/>
          </a:p>
        </p:txBody>
      </p:sp>
      <p:graphicFrame>
        <p:nvGraphicFramePr>
          <p:cNvPr id="15" name="Object 14"/>
          <p:cNvGraphicFramePr>
            <a:graphicFrameLocks noChangeAspect="1"/>
          </p:cNvGraphicFramePr>
          <p:nvPr>
            <p:extLst>
              <p:ext uri="{D42A27DB-BD31-4B8C-83A1-F6EECF244321}">
                <p14:modId xmlns:p14="http://schemas.microsoft.com/office/powerpoint/2010/main" val="3172318812"/>
              </p:ext>
            </p:extLst>
          </p:nvPr>
        </p:nvGraphicFramePr>
        <p:xfrm>
          <a:off x="1149350" y="3987800"/>
          <a:ext cx="6640513" cy="1616075"/>
        </p:xfrm>
        <a:graphic>
          <a:graphicData uri="http://schemas.openxmlformats.org/presentationml/2006/ole">
            <mc:AlternateContent xmlns:mc="http://schemas.openxmlformats.org/markup-compatibility/2006">
              <mc:Choice xmlns:v="urn:schemas-microsoft-com:vml" Requires="v">
                <p:oleObj spid="_x0000_s145415" name="数式" r:id="rId3" imgW="2933640" imgH="711000" progId="Equation.3">
                  <p:embed/>
                </p:oleObj>
              </mc:Choice>
              <mc:Fallback>
                <p:oleObj name="数式" r:id="rId3" imgW="2933640" imgH="711000" progId="Equation.3">
                  <p:embed/>
                  <p:pic>
                    <p:nvPicPr>
                      <p:cNvPr id="0" name="Object 5"/>
                      <p:cNvPicPr>
                        <a:picLocks noChangeAspect="1" noChangeArrowheads="1"/>
                      </p:cNvPicPr>
                      <p:nvPr/>
                    </p:nvPicPr>
                    <p:blipFill>
                      <a:blip r:embed="rId4"/>
                      <a:srcRect/>
                      <a:stretch>
                        <a:fillRect/>
                      </a:stretch>
                    </p:blipFill>
                    <p:spPr bwMode="auto">
                      <a:xfrm>
                        <a:off x="1149350" y="3987800"/>
                        <a:ext cx="6640513"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16312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a:p>
        </p:txBody>
      </p:sp>
      <p:sp>
        <p:nvSpPr>
          <p:cNvPr id="5" name="TextBox 4"/>
          <p:cNvSpPr txBox="1"/>
          <p:nvPr/>
        </p:nvSpPr>
        <p:spPr>
          <a:xfrm>
            <a:off x="381000" y="457200"/>
            <a:ext cx="8534400" cy="461665"/>
          </a:xfrm>
          <a:prstGeom prst="rect">
            <a:avLst/>
          </a:prstGeom>
          <a:noFill/>
        </p:spPr>
        <p:txBody>
          <a:bodyPr wrap="square" rtlCol="0">
            <a:spAutoFit/>
          </a:bodyPr>
          <a:lstStyle/>
          <a:p>
            <a:r>
              <a:rPr lang="en-US" sz="2400" dirty="0" smtClean="0"/>
              <a:t>Spin-1/2 system continued – effects of Magnetic field  -- continued</a:t>
            </a:r>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331212203"/>
              </p:ext>
            </p:extLst>
          </p:nvPr>
        </p:nvGraphicFramePr>
        <p:xfrm>
          <a:off x="708819" y="1600200"/>
          <a:ext cx="7878762" cy="3341688"/>
        </p:xfrm>
        <a:graphic>
          <a:graphicData uri="http://schemas.openxmlformats.org/presentationml/2006/ole">
            <mc:AlternateContent xmlns:mc="http://schemas.openxmlformats.org/markup-compatibility/2006">
              <mc:Choice xmlns:v="urn:schemas-microsoft-com:vml" Requires="v">
                <p:oleObj spid="_x0000_s146441" name="数式" r:id="rId3" imgW="3479760" imgH="1473120" progId="Equation.3">
                  <p:embed/>
                </p:oleObj>
              </mc:Choice>
              <mc:Fallback>
                <p:oleObj name="数式" r:id="rId3" imgW="3479760" imgH="1473120" progId="Equation.3">
                  <p:embed/>
                  <p:pic>
                    <p:nvPicPr>
                      <p:cNvPr id="0" name="Object 6"/>
                      <p:cNvPicPr>
                        <a:picLocks noChangeAspect="1" noChangeArrowheads="1"/>
                      </p:cNvPicPr>
                      <p:nvPr/>
                    </p:nvPicPr>
                    <p:blipFill>
                      <a:blip r:embed="rId4"/>
                      <a:srcRect/>
                      <a:stretch>
                        <a:fillRect/>
                      </a:stretch>
                    </p:blipFill>
                    <p:spPr bwMode="auto">
                      <a:xfrm>
                        <a:off x="708819" y="1600200"/>
                        <a:ext cx="7878762"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6844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a:p>
        </p:txBody>
      </p:sp>
      <p:sp>
        <p:nvSpPr>
          <p:cNvPr id="5" name="TextBox 4"/>
          <p:cNvSpPr txBox="1"/>
          <p:nvPr/>
        </p:nvSpPr>
        <p:spPr>
          <a:xfrm>
            <a:off x="609600" y="457200"/>
            <a:ext cx="6096000" cy="461665"/>
          </a:xfrm>
          <a:prstGeom prst="rect">
            <a:avLst/>
          </a:prstGeom>
          <a:noFill/>
        </p:spPr>
        <p:txBody>
          <a:bodyPr wrap="square" rtlCol="0">
            <a:spAutoFit/>
          </a:bodyPr>
          <a:lstStyle/>
          <a:p>
            <a:r>
              <a:rPr lang="en-US" sz="2400" dirty="0" smtClean="0"/>
              <a:t>Some ideas from probability theory</a:t>
            </a:r>
          </a:p>
        </p:txBody>
      </p:sp>
      <p:graphicFrame>
        <p:nvGraphicFramePr>
          <p:cNvPr id="6" name="Object 5"/>
          <p:cNvGraphicFramePr>
            <a:graphicFrameLocks noChangeAspect="1"/>
          </p:cNvGraphicFramePr>
          <p:nvPr>
            <p:extLst>
              <p:ext uri="{D42A27DB-BD31-4B8C-83A1-F6EECF244321}">
                <p14:modId xmlns:p14="http://schemas.microsoft.com/office/powerpoint/2010/main" val="935010844"/>
              </p:ext>
            </p:extLst>
          </p:nvPr>
        </p:nvGraphicFramePr>
        <p:xfrm>
          <a:off x="1143000" y="1143000"/>
          <a:ext cx="3850277" cy="1663700"/>
        </p:xfrm>
        <a:graphic>
          <a:graphicData uri="http://schemas.openxmlformats.org/presentationml/2006/ole">
            <mc:AlternateContent xmlns:mc="http://schemas.openxmlformats.org/markup-compatibility/2006">
              <mc:Choice xmlns:v="urn:schemas-microsoft-com:vml" Requires="v">
                <p:oleObj spid="_x0000_s119887" name="数式" r:id="rId3" imgW="2057400" imgH="888840" progId="Equation.3">
                  <p:embed/>
                </p:oleObj>
              </mc:Choice>
              <mc:Fallback>
                <p:oleObj name="数式" r:id="rId3" imgW="2057400" imgH="888840" progId="Equation.3">
                  <p:embed/>
                  <p:pic>
                    <p:nvPicPr>
                      <p:cNvPr id="0" name=""/>
                      <p:cNvPicPr/>
                      <p:nvPr/>
                    </p:nvPicPr>
                    <p:blipFill>
                      <a:blip r:embed="rId4"/>
                      <a:stretch>
                        <a:fillRect/>
                      </a:stretch>
                    </p:blipFill>
                    <p:spPr>
                      <a:xfrm>
                        <a:off x="1143000" y="1143000"/>
                        <a:ext cx="3850277" cy="16637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9820379"/>
              </p:ext>
            </p:extLst>
          </p:nvPr>
        </p:nvGraphicFramePr>
        <p:xfrm>
          <a:off x="1295400" y="3048000"/>
          <a:ext cx="4252912" cy="2139950"/>
        </p:xfrm>
        <a:graphic>
          <a:graphicData uri="http://schemas.openxmlformats.org/presentationml/2006/ole">
            <mc:AlternateContent xmlns:mc="http://schemas.openxmlformats.org/markup-compatibility/2006">
              <mc:Choice xmlns:v="urn:schemas-microsoft-com:vml" Requires="v">
                <p:oleObj spid="_x0000_s119888" name="数式" r:id="rId5" imgW="2273040" imgH="1143000" progId="Equation.3">
                  <p:embed/>
                </p:oleObj>
              </mc:Choice>
              <mc:Fallback>
                <p:oleObj name="数式" r:id="rId5" imgW="2273040" imgH="1143000" progId="Equation.3">
                  <p:embed/>
                  <p:pic>
                    <p:nvPicPr>
                      <p:cNvPr id="0" name="Object 5"/>
                      <p:cNvPicPr>
                        <a:picLocks noChangeAspect="1" noChangeArrowheads="1"/>
                      </p:cNvPicPr>
                      <p:nvPr/>
                    </p:nvPicPr>
                    <p:blipFill>
                      <a:blip r:embed="rId6"/>
                      <a:srcRect/>
                      <a:stretch>
                        <a:fillRect/>
                      </a:stretch>
                    </p:blipFill>
                    <p:spPr bwMode="auto">
                      <a:xfrm>
                        <a:off x="1295400" y="3048000"/>
                        <a:ext cx="4252912"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08028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a:p>
        </p:txBody>
      </p:sp>
      <p:sp>
        <p:nvSpPr>
          <p:cNvPr id="5" name="TextBox 4"/>
          <p:cNvSpPr txBox="1"/>
          <p:nvPr/>
        </p:nvSpPr>
        <p:spPr>
          <a:xfrm>
            <a:off x="381000" y="457200"/>
            <a:ext cx="8534400" cy="461665"/>
          </a:xfrm>
          <a:prstGeom prst="rect">
            <a:avLst/>
          </a:prstGeom>
          <a:noFill/>
        </p:spPr>
        <p:txBody>
          <a:bodyPr wrap="square" rtlCol="0">
            <a:spAutoFit/>
          </a:bodyPr>
          <a:lstStyle/>
          <a:p>
            <a:r>
              <a:rPr lang="en-US" sz="2400" dirty="0" smtClean="0"/>
              <a:t>Spin-1/2 system continued – effects of Magnetic field  -- continued</a:t>
            </a:r>
            <a:endParaRPr lang="en-US" sz="2400" dirty="0" smtClean="0"/>
          </a:p>
        </p:txBody>
      </p:sp>
      <p:sp>
        <p:nvSpPr>
          <p:cNvPr id="6" name="TextBox 5"/>
          <p:cNvSpPr txBox="1"/>
          <p:nvPr/>
        </p:nvSpPr>
        <p:spPr>
          <a:xfrm>
            <a:off x="838200" y="918865"/>
            <a:ext cx="7924800" cy="1569660"/>
          </a:xfrm>
          <a:prstGeom prst="rect">
            <a:avLst/>
          </a:prstGeom>
          <a:noFill/>
        </p:spPr>
        <p:txBody>
          <a:bodyPr wrap="square" rtlCol="0">
            <a:spAutoFit/>
          </a:bodyPr>
          <a:lstStyle/>
          <a:p>
            <a:r>
              <a:rPr lang="en-US" sz="2400" dirty="0" smtClean="0"/>
              <a:t>Big leap:</a:t>
            </a:r>
          </a:p>
          <a:p>
            <a:pPr lvl="1"/>
            <a:r>
              <a:rPr lang="en-US" sz="2400" dirty="0" smtClean="0"/>
              <a:t>Assume the microscopic entropy function </a:t>
            </a:r>
            <a:r>
              <a:rPr lang="en-US" sz="2400" b="1" dirty="0" smtClean="0"/>
              <a:t>IS </a:t>
            </a:r>
            <a:r>
              <a:rPr lang="en-US" sz="2400" dirty="0" smtClean="0"/>
              <a:t>the same as the macroscopic entropy found in classical thermodynamics</a:t>
            </a:r>
            <a:endParaRPr lang="en-US" sz="2400" b="1"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3923499627"/>
              </p:ext>
            </p:extLst>
          </p:nvPr>
        </p:nvGraphicFramePr>
        <p:xfrm>
          <a:off x="3823493" y="2133600"/>
          <a:ext cx="1954213" cy="1036637"/>
        </p:xfrm>
        <a:graphic>
          <a:graphicData uri="http://schemas.openxmlformats.org/presentationml/2006/ole">
            <mc:AlternateContent xmlns:mc="http://schemas.openxmlformats.org/markup-compatibility/2006">
              <mc:Choice xmlns:v="urn:schemas-microsoft-com:vml" Requires="v">
                <p:oleObj spid="_x0000_s147472" name="数式" r:id="rId3" imgW="863280" imgH="457200" progId="Equation.3">
                  <p:embed/>
                </p:oleObj>
              </mc:Choice>
              <mc:Fallback>
                <p:oleObj name="数式" r:id="rId3" imgW="863280" imgH="457200" progId="Equation.3">
                  <p:embed/>
                  <p:pic>
                    <p:nvPicPr>
                      <p:cNvPr id="0" name="Object 5"/>
                      <p:cNvPicPr>
                        <a:picLocks noChangeAspect="1" noChangeArrowheads="1"/>
                      </p:cNvPicPr>
                      <p:nvPr/>
                    </p:nvPicPr>
                    <p:blipFill>
                      <a:blip r:embed="rId4"/>
                      <a:srcRect/>
                      <a:stretch>
                        <a:fillRect/>
                      </a:stretch>
                    </p:blipFill>
                    <p:spPr bwMode="auto">
                      <a:xfrm>
                        <a:off x="3823493" y="2133600"/>
                        <a:ext cx="195421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80655463"/>
              </p:ext>
            </p:extLst>
          </p:nvPr>
        </p:nvGraphicFramePr>
        <p:xfrm>
          <a:off x="1219200" y="3124200"/>
          <a:ext cx="5887065" cy="1679985"/>
        </p:xfrm>
        <a:graphic>
          <a:graphicData uri="http://schemas.openxmlformats.org/presentationml/2006/ole">
            <mc:AlternateContent xmlns:mc="http://schemas.openxmlformats.org/markup-compatibility/2006">
              <mc:Choice xmlns:v="urn:schemas-microsoft-com:vml" Requires="v">
                <p:oleObj spid="_x0000_s147473" name="数式" r:id="rId5" imgW="3479760" imgH="990360" progId="Equation.3">
                  <p:embed/>
                </p:oleObj>
              </mc:Choice>
              <mc:Fallback>
                <p:oleObj name="数式" r:id="rId5" imgW="3479760" imgH="990360" progId="Equation.3">
                  <p:embed/>
                  <p:pic>
                    <p:nvPicPr>
                      <p:cNvPr id="0" name="Object 6"/>
                      <p:cNvPicPr>
                        <a:picLocks noChangeAspect="1" noChangeArrowheads="1"/>
                      </p:cNvPicPr>
                      <p:nvPr/>
                    </p:nvPicPr>
                    <p:blipFill>
                      <a:blip r:embed="rId6"/>
                      <a:srcRect/>
                      <a:stretch>
                        <a:fillRect/>
                      </a:stretch>
                    </p:blipFill>
                    <p:spPr bwMode="auto">
                      <a:xfrm>
                        <a:off x="1219200" y="3124200"/>
                        <a:ext cx="5887065" cy="1679985"/>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13650568"/>
              </p:ext>
            </p:extLst>
          </p:nvPr>
        </p:nvGraphicFramePr>
        <p:xfrm>
          <a:off x="1219200" y="4724400"/>
          <a:ext cx="5057775" cy="1862138"/>
        </p:xfrm>
        <a:graphic>
          <a:graphicData uri="http://schemas.openxmlformats.org/presentationml/2006/ole">
            <mc:AlternateContent xmlns:mc="http://schemas.openxmlformats.org/markup-compatibility/2006">
              <mc:Choice xmlns:v="urn:schemas-microsoft-com:vml" Requires="v">
                <p:oleObj spid="_x0000_s147474" name="数式" r:id="rId7" imgW="2234880" imgH="888840" progId="Equation.3">
                  <p:embed/>
                </p:oleObj>
              </mc:Choice>
              <mc:Fallback>
                <p:oleObj name="数式" r:id="rId7" imgW="2234880" imgH="888840" progId="Equation.3">
                  <p:embed/>
                  <p:pic>
                    <p:nvPicPr>
                      <p:cNvPr id="0" name="Object 6"/>
                      <p:cNvPicPr>
                        <a:picLocks noChangeAspect="1" noChangeArrowheads="1"/>
                      </p:cNvPicPr>
                      <p:nvPr/>
                    </p:nvPicPr>
                    <p:blipFill>
                      <a:blip r:embed="rId8"/>
                      <a:srcRect/>
                      <a:stretch>
                        <a:fillRect/>
                      </a:stretch>
                    </p:blipFill>
                    <p:spPr bwMode="auto">
                      <a:xfrm>
                        <a:off x="1219200" y="4724400"/>
                        <a:ext cx="5057775" cy="18621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29362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Box 4"/>
          <p:cNvSpPr txBox="1"/>
          <p:nvPr/>
        </p:nvSpPr>
        <p:spPr>
          <a:xfrm>
            <a:off x="609600" y="457200"/>
            <a:ext cx="7696200" cy="461665"/>
          </a:xfrm>
          <a:prstGeom prst="rect">
            <a:avLst/>
          </a:prstGeom>
          <a:noFill/>
        </p:spPr>
        <p:txBody>
          <a:bodyPr wrap="square" rtlCol="0">
            <a:spAutoFit/>
          </a:bodyPr>
          <a:lstStyle/>
          <a:p>
            <a:r>
              <a:rPr lang="en-US" sz="2400" dirty="0" smtClean="0"/>
              <a:t>Some ideas from probability theory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2692313983"/>
              </p:ext>
            </p:extLst>
          </p:nvPr>
        </p:nvGraphicFramePr>
        <p:xfrm>
          <a:off x="1524000" y="918865"/>
          <a:ext cx="4870450" cy="2330450"/>
        </p:xfrm>
        <a:graphic>
          <a:graphicData uri="http://schemas.openxmlformats.org/presentationml/2006/ole">
            <mc:AlternateContent xmlns:mc="http://schemas.openxmlformats.org/markup-compatibility/2006">
              <mc:Choice xmlns:v="urn:schemas-microsoft-com:vml" Requires="v">
                <p:oleObj spid="_x0000_s120910" name="数式" r:id="rId3" imgW="2603160" imgH="1244520" progId="Equation.3">
                  <p:embed/>
                </p:oleObj>
              </mc:Choice>
              <mc:Fallback>
                <p:oleObj name="数式" r:id="rId3" imgW="2603160" imgH="1244520" progId="Equation.3">
                  <p:embed/>
                  <p:pic>
                    <p:nvPicPr>
                      <p:cNvPr id="0" name=""/>
                      <p:cNvPicPr>
                        <a:picLocks noChangeAspect="1" noChangeArrowheads="1"/>
                      </p:cNvPicPr>
                      <p:nvPr/>
                    </p:nvPicPr>
                    <p:blipFill>
                      <a:blip r:embed="rId4"/>
                      <a:srcRect/>
                      <a:stretch>
                        <a:fillRect/>
                      </a:stretch>
                    </p:blipFill>
                    <p:spPr bwMode="auto">
                      <a:xfrm>
                        <a:off x="1524000" y="918865"/>
                        <a:ext cx="4870450"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71237354"/>
              </p:ext>
            </p:extLst>
          </p:nvPr>
        </p:nvGraphicFramePr>
        <p:xfrm>
          <a:off x="1600200" y="3581400"/>
          <a:ext cx="5462588" cy="2616200"/>
        </p:xfrm>
        <a:graphic>
          <a:graphicData uri="http://schemas.openxmlformats.org/presentationml/2006/ole">
            <mc:AlternateContent xmlns:mc="http://schemas.openxmlformats.org/markup-compatibility/2006">
              <mc:Choice xmlns:v="urn:schemas-microsoft-com:vml" Requires="v">
                <p:oleObj spid="_x0000_s120911" name="数式" r:id="rId5" imgW="2920680" imgH="1396800" progId="Equation.3">
                  <p:embed/>
                </p:oleObj>
              </mc:Choice>
              <mc:Fallback>
                <p:oleObj name="数式" r:id="rId5" imgW="2920680" imgH="1396800" progId="Equation.3">
                  <p:embed/>
                  <p:pic>
                    <p:nvPicPr>
                      <p:cNvPr id="0" name="Object 6"/>
                      <p:cNvPicPr>
                        <a:picLocks noChangeAspect="1" noChangeArrowheads="1"/>
                      </p:cNvPicPr>
                      <p:nvPr/>
                    </p:nvPicPr>
                    <p:blipFill>
                      <a:blip r:embed="rId6"/>
                      <a:srcRect/>
                      <a:stretch>
                        <a:fillRect/>
                      </a:stretch>
                    </p:blipFill>
                    <p:spPr bwMode="auto">
                      <a:xfrm>
                        <a:off x="1600200" y="3581400"/>
                        <a:ext cx="5462588"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7757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sp>
        <p:nvSpPr>
          <p:cNvPr id="5" name="TextBox 4"/>
          <p:cNvSpPr txBox="1"/>
          <p:nvPr/>
        </p:nvSpPr>
        <p:spPr>
          <a:xfrm>
            <a:off x="457200" y="0"/>
            <a:ext cx="7696200" cy="461665"/>
          </a:xfrm>
          <a:prstGeom prst="rect">
            <a:avLst/>
          </a:prstGeom>
          <a:noFill/>
        </p:spPr>
        <p:txBody>
          <a:bodyPr wrap="square" rtlCol="0">
            <a:spAutoFit/>
          </a:bodyPr>
          <a:lstStyle/>
          <a:p>
            <a:r>
              <a:rPr lang="en-US" sz="2400" dirty="0" smtClean="0"/>
              <a:t>Some ideas from probability theory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558426319"/>
              </p:ext>
            </p:extLst>
          </p:nvPr>
        </p:nvGraphicFramePr>
        <p:xfrm>
          <a:off x="685801" y="457200"/>
          <a:ext cx="6476999" cy="2438400"/>
        </p:xfrm>
        <a:graphic>
          <a:graphicData uri="http://schemas.openxmlformats.org/presentationml/2006/ole">
            <mc:AlternateContent xmlns:mc="http://schemas.openxmlformats.org/markup-compatibility/2006">
              <mc:Choice xmlns:v="urn:schemas-microsoft-com:vml" Requires="v">
                <p:oleObj spid="_x0000_s121933" name="数式" r:id="rId3" imgW="3784320" imgH="1447560" progId="Equation.3">
                  <p:embed/>
                </p:oleObj>
              </mc:Choice>
              <mc:Fallback>
                <p:oleObj name="数式" r:id="rId3" imgW="3784320" imgH="1447560" progId="Equation.3">
                  <p:embed/>
                  <p:pic>
                    <p:nvPicPr>
                      <p:cNvPr id="0" name="Object 7"/>
                      <p:cNvPicPr>
                        <a:picLocks noChangeAspect="1" noChangeArrowheads="1"/>
                      </p:cNvPicPr>
                      <p:nvPr/>
                    </p:nvPicPr>
                    <p:blipFill>
                      <a:blip r:embed="rId4"/>
                      <a:srcRect/>
                      <a:stretch>
                        <a:fillRect/>
                      </a:stretch>
                    </p:blipFill>
                    <p:spPr bwMode="auto">
                      <a:xfrm>
                        <a:off x="685801" y="457200"/>
                        <a:ext cx="6476999" cy="243840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39665202"/>
              </p:ext>
            </p:extLst>
          </p:nvPr>
        </p:nvGraphicFramePr>
        <p:xfrm>
          <a:off x="820737" y="2882900"/>
          <a:ext cx="5580063" cy="3670300"/>
        </p:xfrm>
        <a:graphic>
          <a:graphicData uri="http://schemas.openxmlformats.org/presentationml/2006/ole">
            <mc:AlternateContent xmlns:mc="http://schemas.openxmlformats.org/markup-compatibility/2006">
              <mc:Choice xmlns:v="urn:schemas-microsoft-com:vml" Requires="v">
                <p:oleObj spid="_x0000_s121934" name="数式" r:id="rId5" imgW="2984400" imgH="2006280" progId="Equation.3">
                  <p:embed/>
                </p:oleObj>
              </mc:Choice>
              <mc:Fallback>
                <p:oleObj name="数式" r:id="rId5" imgW="2984400" imgH="2006280" progId="Equation.3">
                  <p:embed/>
                  <p:pic>
                    <p:nvPicPr>
                      <p:cNvPr id="0" name="Object 5"/>
                      <p:cNvPicPr>
                        <a:picLocks noChangeAspect="1" noChangeArrowheads="1"/>
                      </p:cNvPicPr>
                      <p:nvPr/>
                    </p:nvPicPr>
                    <p:blipFill>
                      <a:blip r:embed="rId6"/>
                      <a:srcRect/>
                      <a:stretch>
                        <a:fillRect/>
                      </a:stretch>
                    </p:blipFill>
                    <p:spPr bwMode="auto">
                      <a:xfrm>
                        <a:off x="820737" y="2882900"/>
                        <a:ext cx="5580063"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54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sp>
        <p:nvSpPr>
          <p:cNvPr id="5" name="TextBox 4"/>
          <p:cNvSpPr txBox="1"/>
          <p:nvPr/>
        </p:nvSpPr>
        <p:spPr>
          <a:xfrm>
            <a:off x="579120" y="300335"/>
            <a:ext cx="7696200" cy="461665"/>
          </a:xfrm>
          <a:prstGeom prst="rect">
            <a:avLst/>
          </a:prstGeom>
          <a:noFill/>
        </p:spPr>
        <p:txBody>
          <a:bodyPr wrap="square" rtlCol="0">
            <a:spAutoFit/>
          </a:bodyPr>
          <a:lstStyle/>
          <a:p>
            <a:r>
              <a:rPr lang="en-US" sz="2400" dirty="0" smtClean="0"/>
              <a:t>Some ideas from probability theory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918525155"/>
              </p:ext>
            </p:extLst>
          </p:nvPr>
        </p:nvGraphicFramePr>
        <p:xfrm>
          <a:off x="1168400" y="762000"/>
          <a:ext cx="6578600" cy="2201863"/>
        </p:xfrm>
        <a:graphic>
          <a:graphicData uri="http://schemas.openxmlformats.org/presentationml/2006/ole">
            <mc:AlternateContent xmlns:mc="http://schemas.openxmlformats.org/markup-compatibility/2006">
              <mc:Choice xmlns:v="urn:schemas-microsoft-com:vml" Requires="v">
                <p:oleObj spid="_x0000_s122978" name="数式" r:id="rId3" imgW="3517560" imgH="1307880" progId="Equation.3">
                  <p:embed/>
                </p:oleObj>
              </mc:Choice>
              <mc:Fallback>
                <p:oleObj name="数式" r:id="rId3" imgW="3517560" imgH="1307880" progId="Equation.3">
                  <p:embed/>
                  <p:pic>
                    <p:nvPicPr>
                      <p:cNvPr id="0" name="Object 5"/>
                      <p:cNvPicPr>
                        <a:picLocks noChangeAspect="1" noChangeArrowheads="1"/>
                      </p:cNvPicPr>
                      <p:nvPr/>
                    </p:nvPicPr>
                    <p:blipFill>
                      <a:blip r:embed="rId4"/>
                      <a:srcRect/>
                      <a:stretch>
                        <a:fillRect/>
                      </a:stretch>
                    </p:blipFill>
                    <p:spPr bwMode="auto">
                      <a:xfrm>
                        <a:off x="1168400" y="762000"/>
                        <a:ext cx="6578600" cy="220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32187745"/>
              </p:ext>
            </p:extLst>
          </p:nvPr>
        </p:nvGraphicFramePr>
        <p:xfrm>
          <a:off x="1192213" y="3048000"/>
          <a:ext cx="4370387" cy="1068388"/>
        </p:xfrm>
        <a:graphic>
          <a:graphicData uri="http://schemas.openxmlformats.org/presentationml/2006/ole">
            <mc:AlternateContent xmlns:mc="http://schemas.openxmlformats.org/markup-compatibility/2006">
              <mc:Choice xmlns:v="urn:schemas-microsoft-com:vml" Requires="v">
                <p:oleObj spid="_x0000_s122979" name="数式" r:id="rId5" imgW="2336760" imgH="634680" progId="Equation.3">
                  <p:embed/>
                </p:oleObj>
              </mc:Choice>
              <mc:Fallback>
                <p:oleObj name="数式" r:id="rId5" imgW="2336760" imgH="634680" progId="Equation.3">
                  <p:embed/>
                  <p:pic>
                    <p:nvPicPr>
                      <p:cNvPr id="0" name="Object 5"/>
                      <p:cNvPicPr>
                        <a:picLocks noChangeAspect="1" noChangeArrowheads="1"/>
                      </p:cNvPicPr>
                      <p:nvPr/>
                    </p:nvPicPr>
                    <p:blipFill>
                      <a:blip r:embed="rId6"/>
                      <a:srcRect/>
                      <a:stretch>
                        <a:fillRect/>
                      </a:stretch>
                    </p:blipFill>
                    <p:spPr bwMode="auto">
                      <a:xfrm>
                        <a:off x="1192213" y="3048000"/>
                        <a:ext cx="4370387"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31659000"/>
              </p:ext>
            </p:extLst>
          </p:nvPr>
        </p:nvGraphicFramePr>
        <p:xfrm>
          <a:off x="1143000" y="4267200"/>
          <a:ext cx="5937250" cy="2052637"/>
        </p:xfrm>
        <a:graphic>
          <a:graphicData uri="http://schemas.openxmlformats.org/presentationml/2006/ole">
            <mc:AlternateContent xmlns:mc="http://schemas.openxmlformats.org/markup-compatibility/2006">
              <mc:Choice xmlns:v="urn:schemas-microsoft-com:vml" Requires="v">
                <p:oleObj spid="_x0000_s122980" name="数式" r:id="rId7" imgW="3174840" imgH="1218960" progId="Equation.3">
                  <p:embed/>
                </p:oleObj>
              </mc:Choice>
              <mc:Fallback>
                <p:oleObj name="数式" r:id="rId7" imgW="3174840" imgH="1218960" progId="Equation.3">
                  <p:embed/>
                  <p:pic>
                    <p:nvPicPr>
                      <p:cNvPr id="0" name="Object 5"/>
                      <p:cNvPicPr>
                        <a:picLocks noChangeAspect="1" noChangeArrowheads="1"/>
                      </p:cNvPicPr>
                      <p:nvPr/>
                    </p:nvPicPr>
                    <p:blipFill>
                      <a:blip r:embed="rId8"/>
                      <a:srcRect/>
                      <a:stretch>
                        <a:fillRect/>
                      </a:stretch>
                    </p:blipFill>
                    <p:spPr bwMode="auto">
                      <a:xfrm>
                        <a:off x="1143000" y="4267200"/>
                        <a:ext cx="5937250" cy="205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09937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a:p>
        </p:txBody>
      </p:sp>
      <p:sp>
        <p:nvSpPr>
          <p:cNvPr id="5" name="TextBox 4"/>
          <p:cNvSpPr txBox="1"/>
          <p:nvPr/>
        </p:nvSpPr>
        <p:spPr>
          <a:xfrm>
            <a:off x="579120" y="300335"/>
            <a:ext cx="7696200" cy="3785652"/>
          </a:xfrm>
          <a:prstGeom prst="rect">
            <a:avLst/>
          </a:prstGeom>
          <a:noFill/>
        </p:spPr>
        <p:txBody>
          <a:bodyPr wrap="square" rtlCol="0">
            <a:spAutoFit/>
          </a:bodyPr>
          <a:lstStyle/>
          <a:p>
            <a:r>
              <a:rPr lang="en-US" sz="2400" dirty="0" smtClean="0"/>
              <a:t>Some ideas from probability theory – continued</a:t>
            </a:r>
          </a:p>
          <a:p>
            <a:endParaRPr lang="en-US" sz="2400" dirty="0"/>
          </a:p>
          <a:p>
            <a:r>
              <a:rPr lang="en-US" sz="2400" dirty="0" smtClean="0"/>
              <a:t>Example:  Consider a random walk in one dimension for which the walker at each step is equally likely to take a step with displacement anywhere in the interval  </a:t>
            </a:r>
          </a:p>
          <a:p>
            <a:r>
              <a:rPr lang="en-US" sz="2400" dirty="0"/>
              <a:t> </a:t>
            </a:r>
            <a:r>
              <a:rPr lang="en-US" sz="2400" dirty="0" smtClean="0"/>
              <a:t>                       </a:t>
            </a:r>
            <a:r>
              <a:rPr lang="en-US" sz="2400" i="1" dirty="0" err="1" smtClean="0"/>
              <a:t>d-a</a:t>
            </a:r>
            <a:r>
              <a:rPr lang="en-US" sz="2400" dirty="0" err="1" smtClean="0"/>
              <a:t>≤</a:t>
            </a:r>
            <a:r>
              <a:rPr lang="en-US" sz="2400" i="1" dirty="0" err="1" smtClean="0"/>
              <a:t>x</a:t>
            </a:r>
            <a:r>
              <a:rPr lang="en-US" sz="2400" dirty="0" err="1" smtClean="0"/>
              <a:t>≤</a:t>
            </a:r>
            <a:r>
              <a:rPr lang="en-US" sz="2400" i="1" dirty="0" err="1" smtClean="0"/>
              <a:t>d+a</a:t>
            </a:r>
            <a:r>
              <a:rPr lang="en-US" sz="2400" i="1" dirty="0" smtClean="0"/>
              <a:t>            </a:t>
            </a:r>
            <a:r>
              <a:rPr lang="en-US" sz="2400" dirty="0" smtClean="0"/>
              <a:t>(</a:t>
            </a:r>
            <a:r>
              <a:rPr lang="en-US" sz="2400" i="1" dirty="0" smtClean="0"/>
              <a:t>a&lt;d</a:t>
            </a:r>
            <a:r>
              <a:rPr lang="en-US" sz="2400" dirty="0" smtClean="0"/>
              <a:t>).</a:t>
            </a:r>
          </a:p>
          <a:p>
            <a:r>
              <a:rPr lang="en-US" sz="2400" dirty="0" smtClean="0"/>
              <a:t>Each step is independent of the others.  After </a:t>
            </a:r>
            <a:r>
              <a:rPr lang="en-US" sz="2400" i="1" dirty="0" smtClean="0"/>
              <a:t>N</a:t>
            </a:r>
            <a:r>
              <a:rPr lang="en-US" sz="2400" dirty="0" smtClean="0"/>
              <a:t> steps, the displacement of the walker is</a:t>
            </a:r>
          </a:p>
          <a:p>
            <a:r>
              <a:rPr lang="en-US" sz="2400" dirty="0"/>
              <a:t> </a:t>
            </a:r>
            <a:r>
              <a:rPr lang="en-US" sz="2400" dirty="0" smtClean="0"/>
              <a:t>                 </a:t>
            </a:r>
            <a:r>
              <a:rPr lang="en-US" sz="2400" i="1" dirty="0" smtClean="0"/>
              <a:t>S=X</a:t>
            </a:r>
            <a:r>
              <a:rPr lang="en-US" sz="2400" i="1" baseline="-25000" dirty="0" smtClean="0"/>
              <a:t>1</a:t>
            </a:r>
            <a:r>
              <a:rPr lang="en-US" sz="2400" i="1" dirty="0" smtClean="0"/>
              <a:t>+X</a:t>
            </a:r>
            <a:r>
              <a:rPr lang="en-US" sz="2400" i="1" baseline="-25000" dirty="0" smtClean="0"/>
              <a:t>2</a:t>
            </a:r>
            <a:r>
              <a:rPr lang="en-US" sz="2400" i="1" dirty="0" smtClean="0"/>
              <a:t>+….X</a:t>
            </a:r>
            <a:r>
              <a:rPr lang="en-US" sz="2400" i="1" baseline="-25000" dirty="0" smtClean="0"/>
              <a:t>N</a:t>
            </a:r>
          </a:p>
          <a:p>
            <a:r>
              <a:rPr lang="en-US" sz="2400" dirty="0" smtClean="0"/>
              <a:t>What is the average </a:t>
            </a:r>
            <a:r>
              <a:rPr lang="en-US" sz="2400" i="1" dirty="0" smtClean="0"/>
              <a:t>&lt;S&gt; </a:t>
            </a:r>
            <a:r>
              <a:rPr lang="en-US" sz="2400" dirty="0" smtClean="0"/>
              <a:t>and standard deviation  </a:t>
            </a:r>
            <a:r>
              <a:rPr lang="en-US" sz="2400" dirty="0" err="1" smtClean="0">
                <a:latin typeface="Symbol" pitchFamily="18" charset="2"/>
              </a:rPr>
              <a:t>s</a:t>
            </a:r>
            <a:r>
              <a:rPr lang="en-US" sz="2400" baseline="-25000" dirty="0" err="1" smtClean="0"/>
              <a:t>S</a:t>
            </a:r>
            <a:r>
              <a:rPr lang="en-US" sz="2400" dirty="0" smtClean="0"/>
              <a:t>?</a:t>
            </a:r>
          </a:p>
        </p:txBody>
      </p:sp>
      <p:graphicFrame>
        <p:nvGraphicFramePr>
          <p:cNvPr id="6" name="Object 5"/>
          <p:cNvGraphicFramePr>
            <a:graphicFrameLocks noChangeAspect="1"/>
          </p:cNvGraphicFramePr>
          <p:nvPr>
            <p:extLst>
              <p:ext uri="{D42A27DB-BD31-4B8C-83A1-F6EECF244321}">
                <p14:modId xmlns:p14="http://schemas.microsoft.com/office/powerpoint/2010/main" val="1905062833"/>
              </p:ext>
            </p:extLst>
          </p:nvPr>
        </p:nvGraphicFramePr>
        <p:xfrm>
          <a:off x="381000" y="4257675"/>
          <a:ext cx="8574088" cy="1838325"/>
        </p:xfrm>
        <a:graphic>
          <a:graphicData uri="http://schemas.openxmlformats.org/presentationml/2006/ole">
            <mc:AlternateContent xmlns:mc="http://schemas.openxmlformats.org/markup-compatibility/2006">
              <mc:Choice xmlns:v="urn:schemas-microsoft-com:vml" Requires="v">
                <p:oleObj spid="_x0000_s123935" name="数式" r:id="rId3" imgW="4584600" imgH="1091880" progId="Equation.3">
                  <p:embed/>
                </p:oleObj>
              </mc:Choice>
              <mc:Fallback>
                <p:oleObj name="数式" r:id="rId3" imgW="4584600" imgH="1091880" progId="Equation.3">
                  <p:embed/>
                  <p:pic>
                    <p:nvPicPr>
                      <p:cNvPr id="0" name="Object 5"/>
                      <p:cNvPicPr>
                        <a:picLocks noChangeAspect="1" noChangeArrowheads="1"/>
                      </p:cNvPicPr>
                      <p:nvPr/>
                    </p:nvPicPr>
                    <p:blipFill>
                      <a:blip r:embed="rId4"/>
                      <a:srcRect/>
                      <a:stretch>
                        <a:fillRect/>
                      </a:stretch>
                    </p:blipFill>
                    <p:spPr bwMode="auto">
                      <a:xfrm>
                        <a:off x="381000" y="4257675"/>
                        <a:ext cx="8574088"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879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sp>
        <p:nvSpPr>
          <p:cNvPr id="5" name="TextBox 4"/>
          <p:cNvSpPr txBox="1"/>
          <p:nvPr/>
        </p:nvSpPr>
        <p:spPr>
          <a:xfrm>
            <a:off x="579120" y="300335"/>
            <a:ext cx="7696200" cy="461665"/>
          </a:xfrm>
          <a:prstGeom prst="rect">
            <a:avLst/>
          </a:prstGeom>
          <a:noFill/>
        </p:spPr>
        <p:txBody>
          <a:bodyPr wrap="square" rtlCol="0">
            <a:spAutoFit/>
          </a:bodyPr>
          <a:lstStyle/>
          <a:p>
            <a:r>
              <a:rPr lang="en-US" sz="2400" dirty="0" smtClean="0"/>
              <a:t>Some ideas from probability theory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80555610"/>
              </p:ext>
            </p:extLst>
          </p:nvPr>
        </p:nvGraphicFramePr>
        <p:xfrm>
          <a:off x="1676401" y="1281113"/>
          <a:ext cx="4419599" cy="2224087"/>
        </p:xfrm>
        <a:graphic>
          <a:graphicData uri="http://schemas.openxmlformats.org/presentationml/2006/ole">
            <mc:AlternateContent xmlns:mc="http://schemas.openxmlformats.org/markup-compatibility/2006">
              <mc:Choice xmlns:v="urn:schemas-microsoft-com:vml" Requires="v">
                <p:oleObj spid="_x0000_s124987" name="数式" r:id="rId3" imgW="2603160" imgH="1320480" progId="Equation.3">
                  <p:embed/>
                </p:oleObj>
              </mc:Choice>
              <mc:Fallback>
                <p:oleObj name="数式" r:id="rId3" imgW="2603160" imgH="1320480" progId="Equation.3">
                  <p:embed/>
                  <p:pic>
                    <p:nvPicPr>
                      <p:cNvPr id="0" name="Object 5"/>
                      <p:cNvPicPr>
                        <a:picLocks noChangeAspect="1" noChangeArrowheads="1"/>
                      </p:cNvPicPr>
                      <p:nvPr/>
                    </p:nvPicPr>
                    <p:blipFill>
                      <a:blip r:embed="rId4"/>
                      <a:srcRect/>
                      <a:stretch>
                        <a:fillRect/>
                      </a:stretch>
                    </p:blipFill>
                    <p:spPr bwMode="auto">
                      <a:xfrm>
                        <a:off x="1676401" y="1281113"/>
                        <a:ext cx="4419599" cy="222408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38973317"/>
              </p:ext>
            </p:extLst>
          </p:nvPr>
        </p:nvGraphicFramePr>
        <p:xfrm>
          <a:off x="1709737" y="3657600"/>
          <a:ext cx="6596063" cy="2606675"/>
        </p:xfrm>
        <a:graphic>
          <a:graphicData uri="http://schemas.openxmlformats.org/presentationml/2006/ole">
            <mc:AlternateContent xmlns:mc="http://schemas.openxmlformats.org/markup-compatibility/2006">
              <mc:Choice xmlns:v="urn:schemas-microsoft-com:vml" Requires="v">
                <p:oleObj spid="_x0000_s124988" name="数式" r:id="rId5" imgW="3886200" imgH="1549080" progId="Equation.3">
                  <p:embed/>
                </p:oleObj>
              </mc:Choice>
              <mc:Fallback>
                <p:oleObj name="数式" r:id="rId5" imgW="3886200" imgH="1549080" progId="Equation.3">
                  <p:embed/>
                  <p:pic>
                    <p:nvPicPr>
                      <p:cNvPr id="0" name="Object 5"/>
                      <p:cNvPicPr>
                        <a:picLocks noChangeAspect="1" noChangeArrowheads="1"/>
                      </p:cNvPicPr>
                      <p:nvPr/>
                    </p:nvPicPr>
                    <p:blipFill>
                      <a:blip r:embed="rId6"/>
                      <a:srcRect/>
                      <a:stretch>
                        <a:fillRect/>
                      </a:stretch>
                    </p:blipFill>
                    <p:spPr bwMode="auto">
                      <a:xfrm>
                        <a:off x="1709737" y="3657600"/>
                        <a:ext cx="6596063"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515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2/6/2014</a:t>
            </a:r>
            <a:endParaRPr lang="en-US"/>
          </a:p>
        </p:txBody>
      </p:sp>
      <p:sp>
        <p:nvSpPr>
          <p:cNvPr id="3" name="Footer Placeholder 2"/>
          <p:cNvSpPr>
            <a:spLocks noGrp="1"/>
          </p:cNvSpPr>
          <p:nvPr>
            <p:ph type="ftr" sz="quarter" idx="11"/>
          </p:nvPr>
        </p:nvSpPr>
        <p:spPr/>
        <p:txBody>
          <a:bodyPr/>
          <a:lstStyle/>
          <a:p>
            <a:r>
              <a:rPr lang="en-US" smtClean="0"/>
              <a:t>PHY 770  Spring 2014 -- Lectures 7 &amp;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sp>
        <p:nvSpPr>
          <p:cNvPr id="5" name="TextBox 4"/>
          <p:cNvSpPr txBox="1"/>
          <p:nvPr/>
        </p:nvSpPr>
        <p:spPr>
          <a:xfrm>
            <a:off x="579120" y="300335"/>
            <a:ext cx="7696200" cy="5262979"/>
          </a:xfrm>
          <a:prstGeom prst="rect">
            <a:avLst/>
          </a:prstGeom>
          <a:noFill/>
        </p:spPr>
        <p:txBody>
          <a:bodyPr wrap="square" rtlCol="0">
            <a:spAutoFit/>
          </a:bodyPr>
          <a:lstStyle/>
          <a:p>
            <a:r>
              <a:rPr lang="en-US" sz="2400" dirty="0" smtClean="0"/>
              <a:t>Some ideas from probability theory – continued</a:t>
            </a:r>
          </a:p>
          <a:p>
            <a:pPr lvl="1"/>
            <a:r>
              <a:rPr lang="en-US" sz="2400" dirty="0" smtClean="0"/>
              <a:t>Typical probability functions </a:t>
            </a:r>
          </a:p>
          <a:p>
            <a:pPr marL="1257300" lvl="2" indent="-342900">
              <a:buFont typeface="Wingdings" pitchFamily="2" charset="2"/>
              <a:buChar char="q"/>
            </a:pPr>
            <a:r>
              <a:rPr lang="en-US" sz="2400" dirty="0" smtClean="0"/>
              <a:t>Binomial distribution</a:t>
            </a:r>
          </a:p>
          <a:p>
            <a:pPr marL="1257300" lvl="2" indent="-342900">
              <a:buFont typeface="Wingdings" pitchFamily="2" charset="2"/>
              <a:buChar char="q"/>
            </a:pPr>
            <a:r>
              <a:rPr lang="en-US" sz="2400" dirty="0" smtClean="0"/>
              <a:t>Gaussian distribution</a:t>
            </a:r>
          </a:p>
          <a:p>
            <a:pPr marL="1257300" lvl="2" indent="-342900">
              <a:buFont typeface="Wingdings" pitchFamily="2" charset="2"/>
              <a:buChar char="q"/>
            </a:pPr>
            <a:r>
              <a:rPr lang="en-US" sz="2400" dirty="0" smtClean="0"/>
              <a:t>Poisson distribution</a:t>
            </a:r>
          </a:p>
          <a:p>
            <a:pPr lvl="2"/>
            <a:endParaRPr lang="en-US" sz="2400" dirty="0" smtClean="0"/>
          </a:p>
          <a:p>
            <a:pPr marL="1257300" lvl="2" indent="-342900">
              <a:buFont typeface="Wingdings" pitchFamily="2" charset="2"/>
              <a:buChar char="q"/>
            </a:pPr>
            <a:r>
              <a:rPr lang="en-US" sz="2400" dirty="0" smtClean="0"/>
              <a:t>Binomial distribution</a:t>
            </a:r>
          </a:p>
          <a:p>
            <a:pPr lvl="2"/>
            <a:endParaRPr lang="en-US" sz="2400" dirty="0"/>
          </a:p>
          <a:p>
            <a:pPr lvl="3"/>
            <a:r>
              <a:rPr lang="en-US" sz="2400" dirty="0" smtClean="0"/>
              <a:t>Consider a process with 2 outcomes:</a:t>
            </a:r>
          </a:p>
          <a:p>
            <a:pPr lvl="4"/>
            <a:r>
              <a:rPr lang="en-US" sz="2400" dirty="0" smtClean="0"/>
              <a:t>0       with probability </a:t>
            </a:r>
            <a:r>
              <a:rPr lang="en-US" sz="2400" i="1" dirty="0" smtClean="0"/>
              <a:t>p</a:t>
            </a:r>
            <a:endParaRPr lang="en-US" sz="2400" dirty="0" smtClean="0"/>
          </a:p>
          <a:p>
            <a:pPr marL="2286000" lvl="4" indent="-457200">
              <a:buAutoNum type="arabicPlain"/>
            </a:pPr>
            <a:r>
              <a:rPr lang="en-US" sz="2400" dirty="0" smtClean="0"/>
              <a:t>with probability </a:t>
            </a:r>
            <a:r>
              <a:rPr lang="en-US" sz="2400" i="1" dirty="0" smtClean="0"/>
              <a:t>q=1-p</a:t>
            </a:r>
          </a:p>
          <a:p>
            <a:pPr lvl="3"/>
            <a:r>
              <a:rPr lang="en-US" sz="2400" dirty="0" smtClean="0"/>
              <a:t>For N “trials” of the process,  n</a:t>
            </a:r>
            <a:r>
              <a:rPr lang="en-US" sz="2400" baseline="-25000" dirty="0" smtClean="0"/>
              <a:t>0</a:t>
            </a:r>
            <a:r>
              <a:rPr lang="en-US" sz="2400" dirty="0" smtClean="0"/>
              <a:t> denotes the number outcomes  0 and n</a:t>
            </a:r>
            <a:r>
              <a:rPr lang="en-US" sz="2400" baseline="-25000" dirty="0" smtClean="0"/>
              <a:t>1 </a:t>
            </a:r>
            <a:r>
              <a:rPr lang="en-US" sz="2400" dirty="0" smtClean="0"/>
              <a:t>denotes the number of outcomes 1, with N=n</a:t>
            </a:r>
            <a:r>
              <a:rPr lang="en-US" sz="2400" baseline="-25000" dirty="0" smtClean="0"/>
              <a:t>0</a:t>
            </a:r>
            <a:r>
              <a:rPr lang="en-US" sz="2400" dirty="0" smtClean="0"/>
              <a:t>+n</a:t>
            </a:r>
            <a:r>
              <a:rPr lang="en-US" sz="2400" baseline="-25000" dirty="0" smtClean="0"/>
              <a:t>1</a:t>
            </a:r>
            <a:r>
              <a:rPr lang="en-US" sz="2400" dirty="0" smtClean="0"/>
              <a:t>.</a:t>
            </a:r>
          </a:p>
        </p:txBody>
      </p:sp>
      <p:graphicFrame>
        <p:nvGraphicFramePr>
          <p:cNvPr id="6" name="Object 5"/>
          <p:cNvGraphicFramePr>
            <a:graphicFrameLocks noChangeAspect="1"/>
          </p:cNvGraphicFramePr>
          <p:nvPr>
            <p:extLst>
              <p:ext uri="{D42A27DB-BD31-4B8C-83A1-F6EECF244321}">
                <p14:modId xmlns:p14="http://schemas.microsoft.com/office/powerpoint/2010/main" val="2320457522"/>
              </p:ext>
            </p:extLst>
          </p:nvPr>
        </p:nvGraphicFramePr>
        <p:xfrm>
          <a:off x="2209800" y="5563314"/>
          <a:ext cx="3103562" cy="727075"/>
        </p:xfrm>
        <a:graphic>
          <a:graphicData uri="http://schemas.openxmlformats.org/presentationml/2006/ole">
            <mc:AlternateContent xmlns:mc="http://schemas.openxmlformats.org/markup-compatibility/2006">
              <mc:Choice xmlns:v="urn:schemas-microsoft-com:vml" Requires="v">
                <p:oleObj spid="_x0000_s125979" name="数式" r:id="rId3" imgW="1828800" imgH="431640" progId="Equation.3">
                  <p:embed/>
                </p:oleObj>
              </mc:Choice>
              <mc:Fallback>
                <p:oleObj name="数式" r:id="rId3" imgW="1828800" imgH="431640" progId="Equation.3">
                  <p:embed/>
                  <p:pic>
                    <p:nvPicPr>
                      <p:cNvPr id="0" name="Object 6"/>
                      <p:cNvPicPr>
                        <a:picLocks noChangeAspect="1" noChangeArrowheads="1"/>
                      </p:cNvPicPr>
                      <p:nvPr/>
                    </p:nvPicPr>
                    <p:blipFill>
                      <a:blip r:embed="rId4"/>
                      <a:srcRect/>
                      <a:stretch>
                        <a:fillRect/>
                      </a:stretch>
                    </p:blipFill>
                    <p:spPr bwMode="auto">
                      <a:xfrm>
                        <a:off x="2209800" y="5563314"/>
                        <a:ext cx="3103562"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9022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5424</TotalTime>
  <Words>973</Words>
  <Application>Microsoft Office PowerPoint</Application>
  <PresentationFormat>On-screen Show (4:3)</PresentationFormat>
  <Paragraphs>179</Paragraphs>
  <Slides>30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Office Theme</vt:lpstr>
      <vt:lpstr>数式</vt:lpstr>
      <vt:lpstr>Microsoft Equation 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Natalie</cp:lastModifiedBy>
  <cp:revision>321</cp:revision>
  <cp:lastPrinted>2014-02-06T15:49:11Z</cp:lastPrinted>
  <dcterms:created xsi:type="dcterms:W3CDTF">2012-01-10T18:32:24Z</dcterms:created>
  <dcterms:modified xsi:type="dcterms:W3CDTF">2014-02-06T18:29:55Z</dcterms:modified>
</cp:coreProperties>
</file>