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0" r:id="rId3"/>
    <p:sldId id="274" r:id="rId4"/>
    <p:sldId id="294" r:id="rId5"/>
    <p:sldId id="301" r:id="rId6"/>
    <p:sldId id="297" r:id="rId7"/>
    <p:sldId id="298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63" d="100"/>
          <a:sy n="63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39.wmf"/><Relationship Id="rId4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70FD-CC2F-49DC-937B-54A5FFA27C60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fu.edu/~natalie/s14phy770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4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762000"/>
            <a:ext cx="723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PHY 770 -- Statistical Mechanics</a:t>
            </a:r>
          </a:p>
          <a:p>
            <a:pPr algn="ctr"/>
            <a:r>
              <a:rPr lang="en-US" sz="2400" b="1" dirty="0" smtClean="0"/>
              <a:t>12:30-1:45 </a:t>
            </a:r>
            <a:r>
              <a:rPr lang="en-US" sz="2400" b="1" dirty="0"/>
              <a:t>P</a:t>
            </a:r>
            <a:r>
              <a:rPr lang="en-US" sz="2400" b="1" dirty="0" smtClean="0"/>
              <a:t>M  TR Olin 107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000" b="1" dirty="0" smtClean="0"/>
              <a:t>Instructor: Natalie </a:t>
            </a:r>
            <a:r>
              <a:rPr lang="en-US" sz="2000" b="1" dirty="0" err="1" smtClean="0"/>
              <a:t>Holzwarth</a:t>
            </a:r>
            <a:r>
              <a:rPr lang="en-US" sz="2000" b="1" dirty="0" smtClean="0"/>
              <a:t> (Olin 300)</a:t>
            </a:r>
          </a:p>
          <a:p>
            <a:pPr algn="ctr"/>
            <a:r>
              <a:rPr lang="en-US" sz="2000" b="1" dirty="0" smtClean="0"/>
              <a:t>Course Webpage: </a:t>
            </a:r>
            <a:r>
              <a:rPr lang="en-US" sz="2000" b="1" dirty="0" smtClean="0">
                <a:hlinkClick r:id="rId2"/>
              </a:rPr>
              <a:t>http://www.wfu.edu/~natalie/s14phy770</a:t>
            </a:r>
            <a:endParaRPr lang="en-US" sz="2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914400" y="28194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Lecture 5  --  Chapter  3</a:t>
            </a:r>
          </a:p>
          <a:p>
            <a:pPr algn="ctr"/>
            <a:r>
              <a:rPr lang="en-US" sz="2400" b="1" dirty="0" smtClean="0"/>
              <a:t>Review of Thermodynamics – continued</a:t>
            </a:r>
          </a:p>
          <a:p>
            <a:pPr algn="ctr"/>
            <a:endParaRPr lang="en-US" sz="2400" b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Continue the analysis of </a:t>
            </a:r>
            <a:r>
              <a:rPr lang="en-US" sz="2400" b="1" dirty="0"/>
              <a:t>t</a:t>
            </a:r>
            <a:r>
              <a:rPr lang="en-US" sz="2400" b="1" dirty="0" smtClean="0"/>
              <a:t>hermodynamic stability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289458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89207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Stability analysis of the equilibrium state – multi-</a:t>
            </a:r>
            <a:r>
              <a:rPr lang="en-US" sz="2400" dirty="0" err="1" smtClean="0"/>
              <a:t>partioned</a:t>
            </a:r>
            <a:r>
              <a:rPr lang="en-US" sz="2400" dirty="0" smtClean="0"/>
              <a:t> box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847086"/>
              </p:ext>
            </p:extLst>
          </p:nvPr>
        </p:nvGraphicFramePr>
        <p:xfrm>
          <a:off x="398462" y="609600"/>
          <a:ext cx="8212138" cy="277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36" name="数式" r:id="rId3" imgW="4368600" imgH="1498320" progId="Equation.3">
                  <p:embed/>
                </p:oleObj>
              </mc:Choice>
              <mc:Fallback>
                <p:oleObj name="数式" r:id="rId3" imgW="4368600" imgH="14983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2" y="609600"/>
                        <a:ext cx="8212138" cy="2779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860935"/>
              </p:ext>
            </p:extLst>
          </p:nvPr>
        </p:nvGraphicFramePr>
        <p:xfrm>
          <a:off x="411480" y="3505200"/>
          <a:ext cx="7615237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37" name="数式" r:id="rId5" imgW="4051080" imgH="533160" progId="Equation.3">
                  <p:embed/>
                </p:oleObj>
              </mc:Choice>
              <mc:Fallback>
                <p:oleObj name="数式" r:id="rId5" imgW="4051080" imgH="5331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" y="3505200"/>
                        <a:ext cx="7615237" cy="98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932062"/>
              </p:ext>
            </p:extLst>
          </p:nvPr>
        </p:nvGraphicFramePr>
        <p:xfrm>
          <a:off x="415925" y="4638675"/>
          <a:ext cx="8499475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38" name="数式" r:id="rId7" imgW="4520880" imgH="545760" progId="Equation.3">
                  <p:embed/>
                </p:oleObj>
              </mc:Choice>
              <mc:Fallback>
                <p:oleObj name="数式" r:id="rId7" imgW="4520880" imgH="5457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4638675"/>
                        <a:ext cx="8499475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767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89207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Stability analysis of the equilibrium state – multi-</a:t>
            </a:r>
            <a:r>
              <a:rPr lang="en-US" sz="2400" dirty="0" err="1" smtClean="0"/>
              <a:t>partioned</a:t>
            </a:r>
            <a:r>
              <a:rPr lang="en-US" sz="2400" dirty="0" smtClean="0"/>
              <a:t> box</a:t>
            </a:r>
          </a:p>
        </p:txBody>
      </p:sp>
      <p:sp>
        <p:nvSpPr>
          <p:cNvPr id="6" name="Frame 5"/>
          <p:cNvSpPr/>
          <p:nvPr/>
        </p:nvSpPr>
        <p:spPr>
          <a:xfrm>
            <a:off x="716280" y="609600"/>
            <a:ext cx="4648200" cy="2438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929640"/>
            <a:ext cx="152400" cy="1828800"/>
          </a:xfrm>
          <a:prstGeom prst="rect">
            <a:avLst/>
          </a:prstGeom>
          <a:pattFill prst="sphere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250421"/>
              </p:ext>
            </p:extLst>
          </p:nvPr>
        </p:nvGraphicFramePr>
        <p:xfrm>
          <a:off x="1731963" y="3200400"/>
          <a:ext cx="2687637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8" name="数式" r:id="rId3" imgW="1333440" imgH="228600" progId="Equation.3">
                  <p:embed/>
                </p:oleObj>
              </mc:Choice>
              <mc:Fallback>
                <p:oleObj name="数式" r:id="rId3" imgW="1333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1963" y="3200400"/>
                        <a:ext cx="2687637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488032"/>
              </p:ext>
            </p:extLst>
          </p:nvPr>
        </p:nvGraphicFramePr>
        <p:xfrm>
          <a:off x="381000" y="3886200"/>
          <a:ext cx="8454231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49" name="数式" r:id="rId5" imgW="4394160" imgH="431640" progId="Equation.3">
                  <p:embed/>
                </p:oleObj>
              </mc:Choice>
              <mc:Fallback>
                <p:oleObj name="数式" r:id="rId5" imgW="4394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86200"/>
                        <a:ext cx="8454231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1905000" y="899160"/>
            <a:ext cx="152400" cy="1828800"/>
          </a:xfrm>
          <a:prstGeom prst="rect">
            <a:avLst/>
          </a:prstGeom>
          <a:pattFill prst="sphere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362200" y="929640"/>
            <a:ext cx="152400" cy="1828800"/>
          </a:xfrm>
          <a:prstGeom prst="rect">
            <a:avLst/>
          </a:prstGeom>
          <a:pattFill prst="sphere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903220" y="914400"/>
            <a:ext cx="152400" cy="1828800"/>
          </a:xfrm>
          <a:prstGeom prst="rect">
            <a:avLst/>
          </a:prstGeom>
          <a:pattFill prst="sphere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444240" y="899160"/>
            <a:ext cx="152400" cy="1828800"/>
          </a:xfrm>
          <a:prstGeom prst="rect">
            <a:avLst/>
          </a:prstGeom>
          <a:pattFill prst="sphere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916680" y="883920"/>
            <a:ext cx="152400" cy="1828800"/>
          </a:xfrm>
          <a:prstGeom prst="rect">
            <a:avLst/>
          </a:prstGeom>
          <a:pattFill prst="sphere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419600" y="914400"/>
            <a:ext cx="152400" cy="1828800"/>
          </a:xfrm>
          <a:prstGeom prst="rect">
            <a:avLst/>
          </a:prstGeom>
          <a:pattFill prst="sphere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2667000" y="1676400"/>
            <a:ext cx="76200" cy="15240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14600" y="4343400"/>
            <a:ext cx="838200" cy="4572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37560" y="4572000"/>
            <a:ext cx="472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211743"/>
              </p:ext>
            </p:extLst>
          </p:nvPr>
        </p:nvGraphicFramePr>
        <p:xfrm>
          <a:off x="368300" y="4953000"/>
          <a:ext cx="8547100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50" name="数式" r:id="rId7" imgW="4546440" imgH="736560" progId="Equation.3">
                  <p:embed/>
                </p:oleObj>
              </mc:Choice>
              <mc:Fallback>
                <p:oleObj name="数式" r:id="rId7" imgW="4546440" imgH="736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4953000"/>
                        <a:ext cx="8547100" cy="136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969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143000" y="5181600"/>
            <a:ext cx="6934200" cy="8382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532674"/>
              </p:ext>
            </p:extLst>
          </p:nvPr>
        </p:nvGraphicFramePr>
        <p:xfrm>
          <a:off x="381000" y="838200"/>
          <a:ext cx="56673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4" name="数式" r:id="rId3" imgW="2946240" imgH="431640" progId="Equation.3">
                  <p:embed/>
                </p:oleObj>
              </mc:Choice>
              <mc:Fallback>
                <p:oleObj name="数式" r:id="rId3" imgW="2946240" imgH="431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38200"/>
                        <a:ext cx="5667375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681176"/>
              </p:ext>
            </p:extLst>
          </p:nvPr>
        </p:nvGraphicFramePr>
        <p:xfrm>
          <a:off x="228600" y="2079625"/>
          <a:ext cx="8693150" cy="226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5" name="数式" r:id="rId5" imgW="4622760" imgH="1218960" progId="Equation.3">
                  <p:embed/>
                </p:oleObj>
              </mc:Choice>
              <mc:Fallback>
                <p:oleObj name="数式" r:id="rId5" imgW="4622760" imgH="12189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79625"/>
                        <a:ext cx="8693150" cy="226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89207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Stability analysis of the equilibrium state – multi-</a:t>
            </a:r>
            <a:r>
              <a:rPr lang="en-US" sz="2400" dirty="0" err="1" smtClean="0"/>
              <a:t>partioned</a:t>
            </a:r>
            <a:r>
              <a:rPr lang="en-US" sz="2400" dirty="0" smtClean="0"/>
              <a:t> box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494509"/>
              </p:ext>
            </p:extLst>
          </p:nvPr>
        </p:nvGraphicFramePr>
        <p:xfrm>
          <a:off x="1254125" y="4495800"/>
          <a:ext cx="6592888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6" name="数式" r:id="rId7" imgW="3504960" imgH="812520" progId="Equation.3">
                  <p:embed/>
                </p:oleObj>
              </mc:Choice>
              <mc:Fallback>
                <p:oleObj name="数式" r:id="rId7" imgW="3504960" imgH="812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4495800"/>
                        <a:ext cx="6592888" cy="150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3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89207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Stability analysis of the equilibrium state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Note that at equilibrium, 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total</a:t>
            </a:r>
            <a:r>
              <a:rPr lang="en-US" sz="2400" i="1" baseline="-25000" dirty="0" smtClean="0"/>
              <a:t>  </a:t>
            </a:r>
            <a:r>
              <a:rPr lang="en-US" sz="2400" i="1" dirty="0" smtClean="0"/>
              <a:t>= maximum</a:t>
            </a:r>
          </a:p>
          <a:p>
            <a:pPr lvl="4"/>
            <a:r>
              <a:rPr lang="en-US" sz="2400" b="1" dirty="0" smtClean="0">
                <a:sym typeface="Wingdings" pitchFamily="2" charset="2"/>
              </a:rPr>
              <a:t>  </a:t>
            </a:r>
            <a:r>
              <a:rPr lang="en-US" sz="2400" b="1" i="1" dirty="0" err="1" smtClean="0">
                <a:latin typeface="Symbol" pitchFamily="18" charset="2"/>
                <a:sym typeface="Wingdings" pitchFamily="2" charset="2"/>
              </a:rPr>
              <a:t>D</a:t>
            </a:r>
            <a:r>
              <a:rPr lang="en-US" sz="2400" b="1" i="1" dirty="0" err="1" smtClean="0">
                <a:sym typeface="Wingdings" pitchFamily="2" charset="2"/>
              </a:rPr>
              <a:t>S</a:t>
            </a:r>
            <a:r>
              <a:rPr lang="en-US" sz="2400" b="1" i="1" baseline="-25000" dirty="0" err="1" smtClean="0">
                <a:sym typeface="Wingdings" pitchFamily="2" charset="2"/>
              </a:rPr>
              <a:t>total</a:t>
            </a:r>
            <a:r>
              <a:rPr lang="en-US" sz="2400" b="1" i="1" baseline="-25000" dirty="0" smtClean="0">
                <a:sym typeface="Wingdings" pitchFamily="2" charset="2"/>
              </a:rPr>
              <a:t>  </a:t>
            </a:r>
            <a:r>
              <a:rPr lang="en-US" sz="2400" dirty="0"/>
              <a:t>≤</a:t>
            </a:r>
            <a:r>
              <a:rPr lang="en-US" sz="2400" b="1" i="1" dirty="0" smtClean="0">
                <a:sym typeface="Wingdings" pitchFamily="2" charset="2"/>
              </a:rPr>
              <a:t> 0</a:t>
            </a:r>
            <a:endParaRPr lang="en-US" sz="2400" b="1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798012"/>
              </p:ext>
            </p:extLst>
          </p:nvPr>
        </p:nvGraphicFramePr>
        <p:xfrm>
          <a:off x="963613" y="1600200"/>
          <a:ext cx="6257925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0" name="数式" r:id="rId3" imgW="3327120" imgH="457200" progId="Equation.3">
                  <p:embed/>
                </p:oleObj>
              </mc:Choice>
              <mc:Fallback>
                <p:oleObj name="数式" r:id="rId3" imgW="332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1600200"/>
                        <a:ext cx="6257925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ight Brace 9"/>
          <p:cNvSpPr/>
          <p:nvPr/>
        </p:nvSpPr>
        <p:spPr>
          <a:xfrm rot="5400000">
            <a:off x="4648200" y="1066800"/>
            <a:ext cx="914400" cy="3657600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14900" y="3276600"/>
            <a:ext cx="125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≥ 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3738265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After a few more steps --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934919"/>
              </p:ext>
            </p:extLst>
          </p:nvPr>
        </p:nvGraphicFramePr>
        <p:xfrm>
          <a:off x="609600" y="4335004"/>
          <a:ext cx="8210551" cy="922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1" name="数式" r:id="rId5" imgW="5054400" imgH="558720" progId="Equation.3">
                  <p:embed/>
                </p:oleObj>
              </mc:Choice>
              <mc:Fallback>
                <p:oleObj name="数式" r:id="rId5" imgW="5054400" imgH="5587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335004"/>
                        <a:ext cx="8210551" cy="9227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232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89207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Stability analysis of the equilibrium state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525762"/>
              </p:ext>
            </p:extLst>
          </p:nvPr>
        </p:nvGraphicFramePr>
        <p:xfrm>
          <a:off x="657225" y="1981200"/>
          <a:ext cx="8210550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0" name="数式" r:id="rId3" imgW="5054400" imgH="558720" progId="Equation.3">
                  <p:embed/>
                </p:oleObj>
              </mc:Choice>
              <mc:Fallback>
                <p:oleObj name="数式" r:id="rId3" imgW="5054400" imgH="55872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1981200"/>
                        <a:ext cx="8210550" cy="92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6096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 </a:t>
            </a:r>
            <a:r>
              <a:rPr lang="en-US" sz="2400" dirty="0" err="1" smtClean="0"/>
              <a:t>Chatelier’s</a:t>
            </a:r>
            <a:r>
              <a:rPr lang="en-US" sz="2400" dirty="0" smtClean="0"/>
              <a:t> principle: If a system is in stable equilibrium, then any spontaneous charge in its parameters must bring about processes which tend to restore the system to equilibrium.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3900" y="31242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By assumption, the fluctuations of each variable is independent so that we can examine each term separately.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01701"/>
              </p:ext>
            </p:extLst>
          </p:nvPr>
        </p:nvGraphicFramePr>
        <p:xfrm>
          <a:off x="914400" y="3955197"/>
          <a:ext cx="4660900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1" name="数式" r:id="rId5" imgW="2869920" imgH="736560" progId="Equation.3">
                  <p:embed/>
                </p:oleObj>
              </mc:Choice>
              <mc:Fallback>
                <p:oleObj name="数式" r:id="rId5" imgW="2869920" imgH="736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55197"/>
                        <a:ext cx="4660900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41724"/>
              </p:ext>
            </p:extLst>
          </p:nvPr>
        </p:nvGraphicFramePr>
        <p:xfrm>
          <a:off x="1036638" y="5029200"/>
          <a:ext cx="4906962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2" name="数式" r:id="rId7" imgW="3022560" imgH="736560" progId="Equation.3">
                  <p:embed/>
                </p:oleObj>
              </mc:Choice>
              <mc:Fallback>
                <p:oleObj name="数式" r:id="rId7" imgW="3022560" imgH="7365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8" y="5029200"/>
                        <a:ext cx="4906962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949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89207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Stability analysis of the equilibrium state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403070"/>
              </p:ext>
            </p:extLst>
          </p:nvPr>
        </p:nvGraphicFramePr>
        <p:xfrm>
          <a:off x="381000" y="838200"/>
          <a:ext cx="8210550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5" name="数式" r:id="rId3" imgW="5054400" imgH="558720" progId="Equation.3">
                  <p:embed/>
                </p:oleObj>
              </mc:Choice>
              <mc:Fallback>
                <p:oleObj name="数式" r:id="rId3" imgW="50544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38200"/>
                        <a:ext cx="8210550" cy="92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2057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Contributions from fluctuations in the chemical potentials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238403"/>
              </p:ext>
            </p:extLst>
          </p:nvPr>
        </p:nvGraphicFramePr>
        <p:xfrm>
          <a:off x="990600" y="2519065"/>
          <a:ext cx="2970213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6" name="数式" r:id="rId5" imgW="1828800" imgH="533160" progId="Equation.3">
                  <p:embed/>
                </p:oleObj>
              </mc:Choice>
              <mc:Fallback>
                <p:oleObj name="数式" r:id="rId5" imgW="1828800" imgH="533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19065"/>
                        <a:ext cx="2970213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977359"/>
              </p:ext>
            </p:extLst>
          </p:nvPr>
        </p:nvGraphicFramePr>
        <p:xfrm>
          <a:off x="381000" y="3429000"/>
          <a:ext cx="4311650" cy="251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7" name="数式" r:id="rId7" imgW="2654280" imgH="1523880" progId="Equation.3">
                  <p:embed/>
                </p:oleObj>
              </mc:Choice>
              <mc:Fallback>
                <p:oleObj name="数式" r:id="rId7" imgW="2654280" imgH="15238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429000"/>
                        <a:ext cx="4311650" cy="2516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484732"/>
              </p:ext>
            </p:extLst>
          </p:nvPr>
        </p:nvGraphicFramePr>
        <p:xfrm>
          <a:off x="4732020" y="3581400"/>
          <a:ext cx="3783012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8" name="数式" r:id="rId9" imgW="1917360" imgH="203040" progId="Equation.3">
                  <p:embed/>
                </p:oleObj>
              </mc:Choice>
              <mc:Fallback>
                <p:oleObj name="数式" r:id="rId9" imgW="1917360" imgH="203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020" y="3581400"/>
                        <a:ext cx="3783012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706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3.10 from </a:t>
            </a:r>
            <a:r>
              <a:rPr lang="en-US" sz="2400" dirty="0" err="1" smtClean="0"/>
              <a:t>Reichl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pPr lvl="1"/>
            <a:r>
              <a:rPr lang="en-US" sz="2400" dirty="0" smtClean="0"/>
              <a:t>Consider  a system at constant </a:t>
            </a:r>
            <a:r>
              <a:rPr lang="en-US" sz="2400" i="1" dirty="0" smtClean="0"/>
              <a:t>P,T </a:t>
            </a:r>
            <a:r>
              <a:rPr lang="en-US" sz="2400" dirty="0" smtClean="0"/>
              <a:t> containing two kinds</a:t>
            </a:r>
          </a:p>
          <a:p>
            <a:pPr lvl="1"/>
            <a:r>
              <a:rPr lang="en-US" sz="2400" dirty="0" smtClean="0"/>
              <a:t>of particles A and B with the following form for the Gibbs free energy: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850800"/>
              </p:ext>
            </p:extLst>
          </p:nvPr>
        </p:nvGraphicFramePr>
        <p:xfrm>
          <a:off x="152400" y="2667000"/>
          <a:ext cx="8828088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8" name="数式" r:id="rId3" imgW="5435280" imgH="482400" progId="Equation.3">
                  <p:embed/>
                </p:oleObj>
              </mc:Choice>
              <mc:Fallback>
                <p:oleObj name="数式" r:id="rId3" imgW="5435280" imgH="482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667000"/>
                        <a:ext cx="8828088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13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" t="20716" r="7319" b="6612"/>
          <a:stretch/>
        </p:blipFill>
        <p:spPr bwMode="auto">
          <a:xfrm>
            <a:off x="137160" y="914400"/>
            <a:ext cx="8808720" cy="5025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591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Summary of thermodynamic potentials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502537"/>
              </p:ext>
            </p:extLst>
          </p:nvPr>
        </p:nvGraphicFramePr>
        <p:xfrm>
          <a:off x="304800" y="1447800"/>
          <a:ext cx="8153400" cy="4849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676400"/>
                <a:gridCol w="2514600"/>
                <a:gridCol w="2514600"/>
              </a:tblGrid>
              <a:tr h="7533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Potential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Variables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 Diff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Fund. Eq.</a:t>
                      </a:r>
                      <a:endParaRPr lang="en-US" sz="2400" dirty="0"/>
                    </a:p>
                  </a:txBody>
                  <a:tcPr/>
                </a:tc>
              </a:tr>
              <a:tr h="804376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U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err="1" smtClean="0"/>
                        <a:t>S,X,N</a:t>
                      </a:r>
                      <a:r>
                        <a:rPr lang="en-US" sz="2400" b="1" i="1" baseline="-25000" dirty="0" err="1" smtClean="0"/>
                        <a:t>i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804376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H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err="1" smtClean="0"/>
                        <a:t>S,Y,N</a:t>
                      </a:r>
                      <a:r>
                        <a:rPr lang="en-US" sz="2400" b="1" i="1" baseline="-25000" dirty="0" err="1" smtClean="0"/>
                        <a:t>i</a:t>
                      </a:r>
                      <a:endParaRPr lang="en-US" sz="2400" b="1" i="1" dirty="0" smtClean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804376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A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err="1" smtClean="0"/>
                        <a:t>T,X,N</a:t>
                      </a:r>
                      <a:r>
                        <a:rPr lang="en-US" sz="2400" b="1" i="1" baseline="-25000" dirty="0" err="1" smtClean="0"/>
                        <a:t>i</a:t>
                      </a:r>
                      <a:endParaRPr lang="en-US" sz="2400" b="1" i="1" dirty="0" smtClean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</a:tr>
              <a:tr h="8043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smtClean="0"/>
                        <a:t>G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err="1" smtClean="0"/>
                        <a:t>T,Y,N</a:t>
                      </a:r>
                      <a:r>
                        <a:rPr lang="en-US" sz="2400" b="1" i="1" baseline="-25000" dirty="0" err="1" smtClean="0"/>
                        <a:t>i</a:t>
                      </a:r>
                      <a:endParaRPr lang="en-US" sz="2400" b="1" i="1" dirty="0" smtClean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804376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latin typeface="Symbol" pitchFamily="18" charset="2"/>
                        </a:rPr>
                        <a:t>W</a:t>
                      </a:r>
                      <a:endParaRPr lang="en-US" sz="2400" b="1" i="1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err="1" smtClean="0"/>
                        <a:t>T,X,</a:t>
                      </a:r>
                      <a:r>
                        <a:rPr lang="en-US" sz="2400" b="1" i="1" dirty="0" err="1" smtClean="0">
                          <a:latin typeface="Symbol" pitchFamily="18" charset="2"/>
                        </a:rPr>
                        <a:t>m</a:t>
                      </a:r>
                      <a:r>
                        <a:rPr lang="en-US" sz="2400" b="1" i="1" baseline="-25000" dirty="0" err="1" smtClean="0"/>
                        <a:t>i</a:t>
                      </a:r>
                      <a:endParaRPr lang="en-US" sz="2400" b="1" i="1" dirty="0" smtClean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78428"/>
              </p:ext>
            </p:extLst>
          </p:nvPr>
        </p:nvGraphicFramePr>
        <p:xfrm>
          <a:off x="3412191" y="2438400"/>
          <a:ext cx="2379009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55" name="数式" r:id="rId3" imgW="1726920" imgH="342720" progId="Equation.3">
                  <p:embed/>
                </p:oleObj>
              </mc:Choice>
              <mc:Fallback>
                <p:oleObj name="数式" r:id="rId3" imgW="172692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2191" y="2438400"/>
                        <a:ext cx="2379009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766868"/>
              </p:ext>
            </p:extLst>
          </p:nvPr>
        </p:nvGraphicFramePr>
        <p:xfrm>
          <a:off x="5943600" y="2404049"/>
          <a:ext cx="2438400" cy="567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56" name="数式" r:id="rId5" imgW="1422360" imgH="342720" progId="Equation.3">
                  <p:embed/>
                </p:oleObj>
              </mc:Choice>
              <mc:Fallback>
                <p:oleObj name="数式" r:id="rId5" imgW="1422360" imgH="342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404049"/>
                        <a:ext cx="2438400" cy="567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418120"/>
              </p:ext>
            </p:extLst>
          </p:nvPr>
        </p:nvGraphicFramePr>
        <p:xfrm>
          <a:off x="3411538" y="3200400"/>
          <a:ext cx="24145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57" name="数式" r:id="rId7" imgW="1752480" imgH="342720" progId="Equation.3">
                  <p:embed/>
                </p:oleObj>
              </mc:Choice>
              <mc:Fallback>
                <p:oleObj name="数式" r:id="rId7" imgW="1752480" imgH="342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1538" y="3200400"/>
                        <a:ext cx="241458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094999"/>
              </p:ext>
            </p:extLst>
          </p:nvPr>
        </p:nvGraphicFramePr>
        <p:xfrm>
          <a:off x="3475037" y="4038600"/>
          <a:ext cx="24685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58" name="数式" r:id="rId9" imgW="1790640" imgH="342720" progId="Equation.3">
                  <p:embed/>
                </p:oleObj>
              </mc:Choice>
              <mc:Fallback>
                <p:oleObj name="数式" r:id="rId9" imgW="1790640" imgH="342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037" y="4038600"/>
                        <a:ext cx="246856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776321"/>
              </p:ext>
            </p:extLst>
          </p:nvPr>
        </p:nvGraphicFramePr>
        <p:xfrm>
          <a:off x="3406775" y="4876800"/>
          <a:ext cx="25368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59" name="数式" r:id="rId11" imgW="1841400" imgH="342720" progId="Equation.3">
                  <p:embed/>
                </p:oleObj>
              </mc:Choice>
              <mc:Fallback>
                <p:oleObj name="数式" r:id="rId11" imgW="1841400" imgH="342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4876800"/>
                        <a:ext cx="25368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085373"/>
              </p:ext>
            </p:extLst>
          </p:nvPr>
        </p:nvGraphicFramePr>
        <p:xfrm>
          <a:off x="3441700" y="5638800"/>
          <a:ext cx="2501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60" name="数式" r:id="rId13" imgW="1815840" imgH="342720" progId="Equation.3">
                  <p:embed/>
                </p:oleObj>
              </mc:Choice>
              <mc:Fallback>
                <p:oleObj name="数式" r:id="rId13" imgW="1815840" imgH="342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5638800"/>
                        <a:ext cx="25019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842833"/>
              </p:ext>
            </p:extLst>
          </p:nvPr>
        </p:nvGraphicFramePr>
        <p:xfrm>
          <a:off x="6346825" y="3302000"/>
          <a:ext cx="132715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61" name="数式" r:id="rId15" imgW="774360" imgH="177480" progId="Equation.3">
                  <p:embed/>
                </p:oleObj>
              </mc:Choice>
              <mc:Fallback>
                <p:oleObj name="数式" r:id="rId15" imgW="77436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6825" y="3302000"/>
                        <a:ext cx="132715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430980"/>
              </p:ext>
            </p:extLst>
          </p:nvPr>
        </p:nvGraphicFramePr>
        <p:xfrm>
          <a:off x="6302375" y="4038600"/>
          <a:ext cx="1241425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62" name="数式" r:id="rId17" imgW="723600" imgH="177480" progId="Equation.3">
                  <p:embed/>
                </p:oleObj>
              </mc:Choice>
              <mc:Fallback>
                <p:oleObj name="数式" r:id="rId17" imgW="72360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75" y="4038600"/>
                        <a:ext cx="1241425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670067"/>
              </p:ext>
            </p:extLst>
          </p:nvPr>
        </p:nvGraphicFramePr>
        <p:xfrm>
          <a:off x="6259513" y="4978400"/>
          <a:ext cx="180657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63" name="数式" r:id="rId19" imgW="1054080" imgH="177480" progId="Equation.3">
                  <p:embed/>
                </p:oleObj>
              </mc:Choice>
              <mc:Fallback>
                <p:oleObj name="数式" r:id="rId19" imgW="105408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9513" y="4978400"/>
                        <a:ext cx="1806575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607235"/>
              </p:ext>
            </p:extLst>
          </p:nvPr>
        </p:nvGraphicFramePr>
        <p:xfrm>
          <a:off x="6019800" y="5603875"/>
          <a:ext cx="22860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64" name="数式" r:id="rId21" imgW="1333440" imgH="342720" progId="Equation.3">
                  <p:embed/>
                </p:oleObj>
              </mc:Choice>
              <mc:Fallback>
                <p:oleObj name="数式" r:id="rId21" imgW="1333440" imgH="3427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603875"/>
                        <a:ext cx="22860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833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739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Derivative relationships of thermodynamic potentials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939714"/>
              </p:ext>
            </p:extLst>
          </p:nvPr>
        </p:nvGraphicFramePr>
        <p:xfrm>
          <a:off x="1169193" y="495682"/>
          <a:ext cx="6653213" cy="1485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56" name="数式" r:id="rId3" imgW="3416040" imgH="761760" progId="Equation.3">
                  <p:embed/>
                </p:oleObj>
              </mc:Choice>
              <mc:Fallback>
                <p:oleObj name="数式" r:id="rId3" imgW="3416040" imgH="76176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193" y="495682"/>
                        <a:ext cx="6653213" cy="14855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001280"/>
              </p:ext>
            </p:extLst>
          </p:nvPr>
        </p:nvGraphicFramePr>
        <p:xfrm>
          <a:off x="1295400" y="1981200"/>
          <a:ext cx="6627812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57" name="数式" r:id="rId5" imgW="3403440" imgH="761760" progId="Equation.3">
                  <p:embed/>
                </p:oleObj>
              </mc:Choice>
              <mc:Fallback>
                <p:oleObj name="数式" r:id="rId5" imgW="3403440" imgH="761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81200"/>
                        <a:ext cx="6627812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607638"/>
              </p:ext>
            </p:extLst>
          </p:nvPr>
        </p:nvGraphicFramePr>
        <p:xfrm>
          <a:off x="1374775" y="3581400"/>
          <a:ext cx="675322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58" name="数式" r:id="rId7" imgW="3466800" imgH="761760" progId="Equation.3">
                  <p:embed/>
                </p:oleObj>
              </mc:Choice>
              <mc:Fallback>
                <p:oleObj name="数式" r:id="rId7" imgW="3466800" imgH="7617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3581400"/>
                        <a:ext cx="6753225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349718"/>
              </p:ext>
            </p:extLst>
          </p:nvPr>
        </p:nvGraphicFramePr>
        <p:xfrm>
          <a:off x="1147763" y="5105400"/>
          <a:ext cx="6923087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59" name="数式" r:id="rId9" imgW="3555720" imgH="761760" progId="Equation.3">
                  <p:embed/>
                </p:oleObj>
              </mc:Choice>
              <mc:Fallback>
                <p:oleObj name="数式" r:id="rId9" imgW="3555720" imgH="7617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5105400"/>
                        <a:ext cx="6923087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67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Equilibrium properties of thermodynamic potentials</a:t>
            </a:r>
          </a:p>
          <a:p>
            <a:endParaRPr lang="en-US" sz="2400" dirty="0"/>
          </a:p>
          <a:p>
            <a:pPr lvl="1"/>
            <a:r>
              <a:rPr lang="en-US" sz="2400" dirty="0" smtClean="0"/>
              <a:t>At equilibrium </a:t>
            </a:r>
            <a:r>
              <a:rPr lang="en-US" sz="2400" i="1" dirty="0" smtClean="0"/>
              <a:t>dS</a:t>
            </a:r>
            <a:r>
              <a:rPr lang="en-US" sz="2400" i="1" dirty="0" smtClean="0">
                <a:sym typeface="Wingdings" pitchFamily="2" charset="2"/>
              </a:rPr>
              <a:t>0 </a:t>
            </a:r>
            <a:r>
              <a:rPr lang="en-US" sz="2400" dirty="0" smtClean="0">
                <a:sym typeface="Wingdings" pitchFamily="2" charset="2"/>
              </a:rPr>
              <a:t> and </a:t>
            </a:r>
            <a:r>
              <a:rPr lang="en-US" sz="2400" i="1" dirty="0" err="1" smtClean="0">
                <a:sym typeface="Wingdings" pitchFamily="2" charset="2"/>
              </a:rPr>
              <a:t>S</a:t>
            </a:r>
            <a:r>
              <a:rPr lang="en-US" sz="2400" dirty="0" err="1" smtClean="0">
                <a:sym typeface="Wingdings" pitchFamily="2" charset="2"/>
              </a:rPr>
              <a:t>maximum</a:t>
            </a:r>
            <a:endParaRPr lang="en-US" sz="2400" dirty="0" smtClean="0">
              <a:sym typeface="Wingdings" pitchFamily="2" charset="2"/>
            </a:endParaRP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At </a:t>
            </a:r>
            <a:r>
              <a:rPr lang="en-US" sz="2400" dirty="0"/>
              <a:t>equilibrium </a:t>
            </a:r>
            <a:r>
              <a:rPr lang="en-US" sz="2400" i="1" dirty="0" smtClean="0"/>
              <a:t>dU</a:t>
            </a:r>
            <a:r>
              <a:rPr lang="en-US" sz="2400" i="1" dirty="0" smtClean="0">
                <a:sym typeface="Wingdings" pitchFamily="2" charset="2"/>
              </a:rPr>
              <a:t></a:t>
            </a:r>
            <a:r>
              <a:rPr lang="en-US" sz="2400" i="1" dirty="0">
                <a:sym typeface="Wingdings" pitchFamily="2" charset="2"/>
              </a:rPr>
              <a:t>0 </a:t>
            </a:r>
            <a:r>
              <a:rPr lang="en-US" sz="2400" dirty="0">
                <a:sym typeface="Wingdings" pitchFamily="2" charset="2"/>
              </a:rPr>
              <a:t> and </a:t>
            </a:r>
            <a:r>
              <a:rPr lang="en-US" sz="2400" i="1" dirty="0" smtClean="0">
                <a:sym typeface="Wingdings" pitchFamily="2" charset="2"/>
              </a:rPr>
              <a:t>U(S,X,{N</a:t>
            </a:r>
            <a:r>
              <a:rPr lang="en-US" sz="2400" i="1" baseline="-25000" dirty="0" smtClean="0">
                <a:sym typeface="Wingdings" pitchFamily="2" charset="2"/>
              </a:rPr>
              <a:t>i</a:t>
            </a:r>
            <a:r>
              <a:rPr lang="en-US" sz="2400" i="1" dirty="0" smtClean="0">
                <a:sym typeface="Wingdings" pitchFamily="2" charset="2"/>
              </a:rPr>
              <a:t>})</a:t>
            </a:r>
            <a:r>
              <a:rPr lang="en-US" sz="2400" dirty="0" smtClean="0">
                <a:sym typeface="Wingdings" pitchFamily="2" charset="2"/>
              </a:rPr>
              <a:t>minimum</a:t>
            </a:r>
            <a:endParaRPr lang="en-US" sz="2400" dirty="0">
              <a:sym typeface="Wingdings" pitchFamily="2" charset="2"/>
            </a:endParaRPr>
          </a:p>
          <a:p>
            <a:pPr lvl="1"/>
            <a:r>
              <a:rPr lang="en-US" sz="2400" dirty="0"/>
              <a:t>At equilibrium </a:t>
            </a:r>
            <a:r>
              <a:rPr lang="en-US" sz="2400" i="1" dirty="0" smtClean="0"/>
              <a:t>dH</a:t>
            </a:r>
            <a:r>
              <a:rPr lang="en-US" sz="2400" i="1" dirty="0" smtClean="0">
                <a:sym typeface="Wingdings" pitchFamily="2" charset="2"/>
              </a:rPr>
              <a:t></a:t>
            </a:r>
            <a:r>
              <a:rPr lang="en-US" sz="2400" i="1" dirty="0">
                <a:sym typeface="Wingdings" pitchFamily="2" charset="2"/>
              </a:rPr>
              <a:t>0 </a:t>
            </a:r>
            <a:r>
              <a:rPr lang="en-US" sz="2400" dirty="0">
                <a:sym typeface="Wingdings" pitchFamily="2" charset="2"/>
              </a:rPr>
              <a:t> and </a:t>
            </a:r>
            <a:r>
              <a:rPr lang="en-US" sz="2400" i="1" dirty="0" smtClean="0">
                <a:sym typeface="Wingdings" pitchFamily="2" charset="2"/>
              </a:rPr>
              <a:t>H(S,Y,{</a:t>
            </a:r>
            <a:r>
              <a:rPr lang="en-US" sz="2400" i="1" dirty="0">
                <a:sym typeface="Wingdings" pitchFamily="2" charset="2"/>
              </a:rPr>
              <a:t>N</a:t>
            </a:r>
            <a:r>
              <a:rPr lang="en-US" sz="2400" i="1" baseline="-25000" dirty="0">
                <a:sym typeface="Wingdings" pitchFamily="2" charset="2"/>
              </a:rPr>
              <a:t>i</a:t>
            </a:r>
            <a:r>
              <a:rPr lang="en-US" sz="2400" i="1" dirty="0">
                <a:sym typeface="Wingdings" pitchFamily="2" charset="2"/>
              </a:rPr>
              <a:t>})</a:t>
            </a:r>
            <a:r>
              <a:rPr lang="en-US" sz="2400" dirty="0">
                <a:sym typeface="Wingdings" pitchFamily="2" charset="2"/>
              </a:rPr>
              <a:t>minimum</a:t>
            </a:r>
          </a:p>
          <a:p>
            <a:pPr lvl="1"/>
            <a:r>
              <a:rPr lang="en-US" sz="2400" dirty="0"/>
              <a:t>At equilibrium </a:t>
            </a:r>
            <a:r>
              <a:rPr lang="en-US" sz="2400" i="1" dirty="0" smtClean="0"/>
              <a:t>dA</a:t>
            </a:r>
            <a:r>
              <a:rPr lang="en-US" sz="2400" i="1" dirty="0" smtClean="0">
                <a:sym typeface="Wingdings" pitchFamily="2" charset="2"/>
              </a:rPr>
              <a:t></a:t>
            </a:r>
            <a:r>
              <a:rPr lang="en-US" sz="2400" i="1" dirty="0">
                <a:sym typeface="Wingdings" pitchFamily="2" charset="2"/>
              </a:rPr>
              <a:t>0 </a:t>
            </a:r>
            <a:r>
              <a:rPr lang="en-US" sz="2400" dirty="0">
                <a:sym typeface="Wingdings" pitchFamily="2" charset="2"/>
              </a:rPr>
              <a:t> and </a:t>
            </a:r>
            <a:r>
              <a:rPr lang="en-US" sz="2400" i="1" dirty="0" smtClean="0">
                <a:sym typeface="Wingdings" pitchFamily="2" charset="2"/>
              </a:rPr>
              <a:t>A(T,X</a:t>
            </a:r>
            <a:r>
              <a:rPr lang="en-US" sz="2400" i="1" dirty="0">
                <a:sym typeface="Wingdings" pitchFamily="2" charset="2"/>
              </a:rPr>
              <a:t>,{N</a:t>
            </a:r>
            <a:r>
              <a:rPr lang="en-US" sz="2400" i="1" baseline="-25000" dirty="0">
                <a:sym typeface="Wingdings" pitchFamily="2" charset="2"/>
              </a:rPr>
              <a:t>i</a:t>
            </a:r>
            <a:r>
              <a:rPr lang="en-US" sz="2400" i="1" dirty="0">
                <a:sym typeface="Wingdings" pitchFamily="2" charset="2"/>
              </a:rPr>
              <a:t>})</a:t>
            </a:r>
            <a:r>
              <a:rPr lang="en-US" sz="2400" dirty="0">
                <a:sym typeface="Wingdings" pitchFamily="2" charset="2"/>
              </a:rPr>
              <a:t>minimum</a:t>
            </a:r>
          </a:p>
          <a:p>
            <a:pPr lvl="1"/>
            <a:r>
              <a:rPr lang="en-US" sz="2400" dirty="0"/>
              <a:t>At equilibrium </a:t>
            </a:r>
            <a:r>
              <a:rPr lang="en-US" sz="2400" i="1" dirty="0" smtClean="0"/>
              <a:t>dG</a:t>
            </a:r>
            <a:r>
              <a:rPr lang="en-US" sz="2400" i="1" dirty="0" smtClean="0">
                <a:sym typeface="Wingdings" pitchFamily="2" charset="2"/>
              </a:rPr>
              <a:t></a:t>
            </a:r>
            <a:r>
              <a:rPr lang="en-US" sz="2400" i="1" dirty="0">
                <a:sym typeface="Wingdings" pitchFamily="2" charset="2"/>
              </a:rPr>
              <a:t>0 </a:t>
            </a:r>
            <a:r>
              <a:rPr lang="en-US" sz="2400" dirty="0">
                <a:sym typeface="Wingdings" pitchFamily="2" charset="2"/>
              </a:rPr>
              <a:t> and </a:t>
            </a:r>
            <a:r>
              <a:rPr lang="en-US" sz="2400" i="1" dirty="0" smtClean="0">
                <a:sym typeface="Wingdings" pitchFamily="2" charset="2"/>
              </a:rPr>
              <a:t>G(T,Y,{</a:t>
            </a:r>
            <a:r>
              <a:rPr lang="en-US" sz="2400" i="1" dirty="0">
                <a:sym typeface="Wingdings" pitchFamily="2" charset="2"/>
              </a:rPr>
              <a:t>N</a:t>
            </a:r>
            <a:r>
              <a:rPr lang="en-US" sz="2400" i="1" baseline="-25000" dirty="0">
                <a:sym typeface="Wingdings" pitchFamily="2" charset="2"/>
              </a:rPr>
              <a:t>i</a:t>
            </a:r>
            <a:r>
              <a:rPr lang="en-US" sz="2400" i="1" dirty="0">
                <a:sym typeface="Wingdings" pitchFamily="2" charset="2"/>
              </a:rPr>
              <a:t>})</a:t>
            </a:r>
            <a:r>
              <a:rPr lang="en-US" sz="2400" dirty="0">
                <a:sym typeface="Wingdings" pitchFamily="2" charset="2"/>
              </a:rPr>
              <a:t>minimum</a:t>
            </a:r>
          </a:p>
          <a:p>
            <a:pPr lvl="1"/>
            <a:r>
              <a:rPr lang="en-US" sz="2400" dirty="0"/>
              <a:t>At equilibrium </a:t>
            </a:r>
            <a:r>
              <a:rPr lang="en-US" sz="2400" i="1" dirty="0" smtClean="0"/>
              <a:t>d</a:t>
            </a:r>
            <a:r>
              <a:rPr lang="en-US" sz="2400" i="1" dirty="0" smtClean="0">
                <a:latin typeface="Symbol" pitchFamily="18" charset="2"/>
              </a:rPr>
              <a:t>W</a:t>
            </a:r>
            <a:r>
              <a:rPr lang="en-US" sz="2400" i="1" dirty="0" smtClean="0">
                <a:sym typeface="Wingdings" pitchFamily="2" charset="2"/>
              </a:rPr>
              <a:t></a:t>
            </a:r>
            <a:r>
              <a:rPr lang="en-US" sz="2400" i="1" dirty="0">
                <a:sym typeface="Wingdings" pitchFamily="2" charset="2"/>
              </a:rPr>
              <a:t>0 </a:t>
            </a:r>
            <a:r>
              <a:rPr lang="en-US" sz="2400" dirty="0">
                <a:sym typeface="Wingdings" pitchFamily="2" charset="2"/>
              </a:rPr>
              <a:t> and </a:t>
            </a:r>
            <a:r>
              <a:rPr lang="en-US" sz="2400" i="1" dirty="0" smtClean="0">
                <a:latin typeface="Symbol" pitchFamily="18" charset="2"/>
                <a:sym typeface="Wingdings" pitchFamily="2" charset="2"/>
              </a:rPr>
              <a:t>W</a:t>
            </a:r>
            <a:r>
              <a:rPr lang="en-US" sz="2400" i="1" dirty="0" smtClean="0">
                <a:sym typeface="Wingdings" pitchFamily="2" charset="2"/>
              </a:rPr>
              <a:t>(T,X,{</a:t>
            </a:r>
            <a:r>
              <a:rPr lang="en-US" sz="2400" i="1" dirty="0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US" sz="2400" i="1" baseline="-25000" dirty="0" smtClean="0">
                <a:sym typeface="Wingdings" pitchFamily="2" charset="2"/>
              </a:rPr>
              <a:t>i</a:t>
            </a:r>
            <a:r>
              <a:rPr lang="en-US" sz="2400" i="1" dirty="0">
                <a:sym typeface="Wingdings" pitchFamily="2" charset="2"/>
              </a:rPr>
              <a:t>})</a:t>
            </a:r>
            <a:r>
              <a:rPr lang="en-US" sz="2400" dirty="0">
                <a:sym typeface="Wingdings" pitchFamily="2" charset="2"/>
              </a:rPr>
              <a:t>minimum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8468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Stability analysis of the equilibrium state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371600" y="1143000"/>
            <a:ext cx="4648200" cy="2438400"/>
            <a:chOff x="1371600" y="1600200"/>
            <a:chExt cx="4648200" cy="2438400"/>
          </a:xfrm>
        </p:grpSpPr>
        <p:sp>
          <p:nvSpPr>
            <p:cNvPr id="6" name="Frame 5"/>
            <p:cNvSpPr/>
            <p:nvPr/>
          </p:nvSpPr>
          <p:spPr>
            <a:xfrm>
              <a:off x="1371600" y="1600200"/>
              <a:ext cx="4648200" cy="243840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886200" y="1905000"/>
              <a:ext cx="304800" cy="1828800"/>
            </a:xfrm>
            <a:prstGeom prst="rect">
              <a:avLst/>
            </a:prstGeom>
            <a:pattFill prst="sphere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0728169"/>
                </p:ext>
              </p:extLst>
            </p:nvPr>
          </p:nvGraphicFramePr>
          <p:xfrm>
            <a:off x="1866900" y="2395538"/>
            <a:ext cx="1382713" cy="847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737" name="数式" r:id="rId3" imgW="685800" imgH="457200" progId="Equation.3">
                    <p:embed/>
                  </p:oleObj>
                </mc:Choice>
                <mc:Fallback>
                  <p:oleObj name="数式" r:id="rId3" imgW="685800" imgH="4572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6900" y="2395538"/>
                          <a:ext cx="1382713" cy="847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94047877"/>
                </p:ext>
              </p:extLst>
            </p:nvPr>
          </p:nvGraphicFramePr>
          <p:xfrm>
            <a:off x="4281488" y="2362200"/>
            <a:ext cx="1409700" cy="847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738" name="数式" r:id="rId5" imgW="698400" imgH="457200" progId="Equation.3">
                    <p:embed/>
                  </p:oleObj>
                </mc:Choice>
                <mc:Fallback>
                  <p:oleObj name="数式" r:id="rId5" imgW="698400" imgH="4572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1488" y="2362200"/>
                          <a:ext cx="1409700" cy="847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3368040" y="33483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ym typeface="Wingdings" pitchFamily="2" charset="2"/>
                </a:rPr>
                <a:t></a:t>
              </a:r>
              <a:endParaRPr lang="en-US" sz="2400" dirty="0" smtClean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14800" y="3352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ym typeface="Wingdings" pitchFamily="2" charset="2"/>
                </a:rPr>
                <a:t></a:t>
              </a:r>
              <a:endParaRPr lang="en-US" sz="2400" dirty="0" smtClean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5800" y="37338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Assume that the total system is isolated, but that there can be exchange of variables 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B.</a:t>
            </a:r>
            <a:endParaRPr lang="en-US" sz="2400" dirty="0" smtClean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1010281"/>
              </p:ext>
            </p:extLst>
          </p:nvPr>
        </p:nvGraphicFramePr>
        <p:xfrm>
          <a:off x="6234112" y="1885325"/>
          <a:ext cx="1766888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739" name="数式" r:id="rId7" imgW="876240" imgH="685800" progId="Equation.3">
                  <p:embed/>
                </p:oleObj>
              </mc:Choice>
              <mc:Fallback>
                <p:oleObj name="数式" r:id="rId7" imgW="87624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4112" y="1885325"/>
                        <a:ext cx="1766888" cy="127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581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8920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Stability analysis of the equilibrium state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62000" y="609600"/>
            <a:ext cx="4648200" cy="2438400"/>
            <a:chOff x="1371600" y="1600200"/>
            <a:chExt cx="4648200" cy="2438400"/>
          </a:xfrm>
        </p:grpSpPr>
        <p:sp>
          <p:nvSpPr>
            <p:cNvPr id="6" name="Frame 5"/>
            <p:cNvSpPr/>
            <p:nvPr/>
          </p:nvSpPr>
          <p:spPr>
            <a:xfrm>
              <a:off x="1371600" y="1600200"/>
              <a:ext cx="4648200" cy="243840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886200" y="1905000"/>
              <a:ext cx="304800" cy="1828800"/>
            </a:xfrm>
            <a:prstGeom prst="rect">
              <a:avLst/>
            </a:prstGeom>
            <a:pattFill prst="sphere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2181682"/>
                </p:ext>
              </p:extLst>
            </p:nvPr>
          </p:nvGraphicFramePr>
          <p:xfrm>
            <a:off x="1866900" y="2395538"/>
            <a:ext cx="1382713" cy="847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849" name="数式" r:id="rId3" imgW="685800" imgH="457200" progId="Equation.3">
                    <p:embed/>
                  </p:oleObj>
                </mc:Choice>
                <mc:Fallback>
                  <p:oleObj name="数式" r:id="rId3" imgW="6858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6900" y="2395538"/>
                          <a:ext cx="1382713" cy="847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50005418"/>
                </p:ext>
              </p:extLst>
            </p:nvPr>
          </p:nvGraphicFramePr>
          <p:xfrm>
            <a:off x="4281488" y="2362200"/>
            <a:ext cx="1409700" cy="847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850" name="数式" r:id="rId5" imgW="698400" imgH="457200" progId="Equation.3">
                    <p:embed/>
                  </p:oleObj>
                </mc:Choice>
                <mc:Fallback>
                  <p:oleObj name="数式" r:id="rId5" imgW="6984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1488" y="2362200"/>
                          <a:ext cx="1409700" cy="847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3368040" y="3348335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ym typeface="Wingdings" pitchFamily="2" charset="2"/>
                </a:rPr>
                <a:t></a:t>
              </a:r>
              <a:endParaRPr lang="en-US" sz="2400" dirty="0" smtClean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14800" y="3352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ym typeface="Wingdings" pitchFamily="2" charset="2"/>
                </a:rPr>
                <a:t></a:t>
              </a:r>
              <a:endParaRPr lang="en-US" sz="2400" dirty="0" smtClean="0"/>
            </a:p>
          </p:txBody>
        </p:sp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140140"/>
              </p:ext>
            </p:extLst>
          </p:nvPr>
        </p:nvGraphicFramePr>
        <p:xfrm>
          <a:off x="5738813" y="1643063"/>
          <a:ext cx="2330450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51" name="数式" r:id="rId7" imgW="1155600" imgH="888840" progId="Equation.3">
                  <p:embed/>
                </p:oleObj>
              </mc:Choice>
              <mc:Fallback>
                <p:oleObj name="数式" r:id="rId7" imgW="11556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8813" y="1643063"/>
                        <a:ext cx="2330450" cy="164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36282"/>
              </p:ext>
            </p:extLst>
          </p:nvPr>
        </p:nvGraphicFramePr>
        <p:xfrm>
          <a:off x="627063" y="3200400"/>
          <a:ext cx="7629525" cy="226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52" name="数式" r:id="rId9" imgW="3784320" imgH="1218960" progId="Equation.3">
                  <p:embed/>
                </p:oleObj>
              </mc:Choice>
              <mc:Fallback>
                <p:oleObj name="数式" r:id="rId9" imgW="3784320" imgH="12189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3200400"/>
                        <a:ext cx="7629525" cy="226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287624"/>
              </p:ext>
            </p:extLst>
          </p:nvPr>
        </p:nvGraphicFramePr>
        <p:xfrm>
          <a:off x="788987" y="5638800"/>
          <a:ext cx="6145213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53" name="数式" r:id="rId11" imgW="3047760" imgH="228600" progId="Equation.3">
                  <p:embed/>
                </p:oleObj>
              </mc:Choice>
              <mc:Fallback>
                <p:oleObj name="数式" r:id="rId11" imgW="304776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7" y="5638800"/>
                        <a:ext cx="6145213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85800" y="60198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 that this result does not hold for non-porous partition.</a:t>
            </a:r>
          </a:p>
        </p:txBody>
      </p:sp>
    </p:spTree>
    <p:extLst>
      <p:ext uri="{BB962C8B-B14F-4D97-AF65-F5344CB8AC3E}">
        <p14:creationId xmlns:p14="http://schemas.microsoft.com/office/powerpoint/2010/main" val="276845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89207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Stability analysis of the equilibrium state – multi-</a:t>
            </a:r>
            <a:r>
              <a:rPr lang="en-US" sz="2400" dirty="0" err="1" smtClean="0"/>
              <a:t>partioned</a:t>
            </a:r>
            <a:r>
              <a:rPr lang="en-US" sz="2400" dirty="0" smtClean="0"/>
              <a:t> box</a:t>
            </a:r>
          </a:p>
        </p:txBody>
      </p:sp>
      <p:sp>
        <p:nvSpPr>
          <p:cNvPr id="6" name="Frame 5"/>
          <p:cNvSpPr/>
          <p:nvPr/>
        </p:nvSpPr>
        <p:spPr>
          <a:xfrm>
            <a:off x="716280" y="609600"/>
            <a:ext cx="4648200" cy="2438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929640"/>
            <a:ext cx="152400" cy="1828800"/>
          </a:xfrm>
          <a:prstGeom prst="rect">
            <a:avLst/>
          </a:prstGeom>
          <a:pattFill prst="sphere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790913"/>
              </p:ext>
            </p:extLst>
          </p:nvPr>
        </p:nvGraphicFramePr>
        <p:xfrm>
          <a:off x="1731963" y="3200400"/>
          <a:ext cx="2687637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0" name="数式" r:id="rId3" imgW="1333440" imgH="228600" progId="Equation.3">
                  <p:embed/>
                </p:oleObj>
              </mc:Choice>
              <mc:Fallback>
                <p:oleObj name="数式" r:id="rId3" imgW="1333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1963" y="3200400"/>
                        <a:ext cx="2687637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362497"/>
              </p:ext>
            </p:extLst>
          </p:nvPr>
        </p:nvGraphicFramePr>
        <p:xfrm>
          <a:off x="832961" y="3733800"/>
          <a:ext cx="6167437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1" name="数式" r:id="rId5" imgW="3327120" imgH="914400" progId="Equation.3">
                  <p:embed/>
                </p:oleObj>
              </mc:Choice>
              <mc:Fallback>
                <p:oleObj name="数式" r:id="rId5" imgW="332712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961" y="3733800"/>
                        <a:ext cx="6167437" cy="169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1905000" y="899160"/>
            <a:ext cx="152400" cy="1828800"/>
          </a:xfrm>
          <a:prstGeom prst="rect">
            <a:avLst/>
          </a:prstGeom>
          <a:pattFill prst="sphere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362200" y="929640"/>
            <a:ext cx="152400" cy="1828800"/>
          </a:xfrm>
          <a:prstGeom prst="rect">
            <a:avLst/>
          </a:prstGeom>
          <a:pattFill prst="sphere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903220" y="914400"/>
            <a:ext cx="152400" cy="1828800"/>
          </a:xfrm>
          <a:prstGeom prst="rect">
            <a:avLst/>
          </a:prstGeom>
          <a:pattFill prst="sphere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444240" y="899160"/>
            <a:ext cx="152400" cy="1828800"/>
          </a:xfrm>
          <a:prstGeom prst="rect">
            <a:avLst/>
          </a:prstGeom>
          <a:pattFill prst="sphere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916680" y="883920"/>
            <a:ext cx="152400" cy="1828800"/>
          </a:xfrm>
          <a:prstGeom prst="rect">
            <a:avLst/>
          </a:prstGeom>
          <a:pattFill prst="sphere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419600" y="914400"/>
            <a:ext cx="152400" cy="1828800"/>
          </a:xfrm>
          <a:prstGeom prst="rect">
            <a:avLst/>
          </a:prstGeom>
          <a:pattFill prst="sphere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2667000" y="1676400"/>
            <a:ext cx="76200" cy="15240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28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1/23/2014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770  Spring 2014 --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89207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Stability analysis of the equilibrium state – multi-</a:t>
            </a:r>
            <a:r>
              <a:rPr lang="en-US" sz="2400" dirty="0" err="1" smtClean="0"/>
              <a:t>partioned</a:t>
            </a:r>
            <a:r>
              <a:rPr lang="en-US" sz="2400" dirty="0" smtClean="0"/>
              <a:t> box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598748"/>
              </p:ext>
            </p:extLst>
          </p:nvPr>
        </p:nvGraphicFramePr>
        <p:xfrm>
          <a:off x="609600" y="550872"/>
          <a:ext cx="6167437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5" name="数式" r:id="rId3" imgW="3327120" imgH="914400" progId="Equation.3">
                  <p:embed/>
                </p:oleObj>
              </mc:Choice>
              <mc:Fallback>
                <p:oleObj name="数式" r:id="rId3" imgW="3327120" imgH="914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50872"/>
                        <a:ext cx="6167437" cy="169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872593"/>
              </p:ext>
            </p:extLst>
          </p:nvPr>
        </p:nvGraphicFramePr>
        <p:xfrm>
          <a:off x="533401" y="2438400"/>
          <a:ext cx="7543799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6" name="数式" r:id="rId5" imgW="4012920" imgH="965160" progId="Equation.3">
                  <p:embed/>
                </p:oleObj>
              </mc:Choice>
              <mc:Fallback>
                <p:oleObj name="数式" r:id="rId5" imgW="4012920" imgH="96516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1" y="2438400"/>
                        <a:ext cx="7543799" cy="179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663981"/>
              </p:ext>
            </p:extLst>
          </p:nvPr>
        </p:nvGraphicFramePr>
        <p:xfrm>
          <a:off x="474662" y="4049713"/>
          <a:ext cx="8212138" cy="176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7" name="数式" r:id="rId7" imgW="4368600" imgH="952200" progId="Equation.3">
                  <p:embed/>
                </p:oleObj>
              </mc:Choice>
              <mc:Fallback>
                <p:oleObj name="数式" r:id="rId7" imgW="4368600" imgH="952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2" y="4049713"/>
                        <a:ext cx="8212138" cy="176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550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3482</TotalTime>
  <Words>511</Words>
  <Application>Microsoft Office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241</cp:revision>
  <cp:lastPrinted>2014-01-23T10:01:43Z</cp:lastPrinted>
  <dcterms:created xsi:type="dcterms:W3CDTF">2012-01-10T18:32:24Z</dcterms:created>
  <dcterms:modified xsi:type="dcterms:W3CDTF">2014-01-23T18:54:57Z</dcterms:modified>
</cp:coreProperties>
</file>