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0" r:id="rId3"/>
    <p:sldId id="330" r:id="rId4"/>
    <p:sldId id="331" r:id="rId5"/>
    <p:sldId id="332" r:id="rId6"/>
    <p:sldId id="334" r:id="rId7"/>
    <p:sldId id="333" r:id="rId8"/>
    <p:sldId id="335" r:id="rId9"/>
    <p:sldId id="336" r:id="rId10"/>
    <p:sldId id="337" r:id="rId11"/>
    <p:sldId id="338" r:id="rId12"/>
    <p:sldId id="339" r:id="rId13"/>
    <p:sldId id="344" r:id="rId14"/>
    <p:sldId id="340" r:id="rId15"/>
    <p:sldId id="341" r:id="rId16"/>
    <p:sldId id="342" r:id="rId17"/>
    <p:sldId id="345" r:id="rId18"/>
    <p:sldId id="343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63" d="100"/>
          <a:sy n="63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70FD-CC2F-49DC-937B-54A5FFA27C60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7BF41-931B-429E-8CBB-4B52882D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1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1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fu.edu/~natalie/s14phy770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0620" y="54864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PHY 770 -- Statistical Mechanics</a:t>
            </a:r>
          </a:p>
          <a:p>
            <a:pPr algn="ctr"/>
            <a:r>
              <a:rPr lang="en-US" sz="2400" b="1" dirty="0" smtClean="0"/>
              <a:t>12:00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*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- 1:45 </a:t>
            </a:r>
            <a:r>
              <a:rPr lang="en-US" sz="2400" b="1" dirty="0"/>
              <a:t>P</a:t>
            </a:r>
            <a:r>
              <a:rPr lang="en-US" sz="2400" b="1" dirty="0" smtClean="0"/>
              <a:t>M  TR Olin 107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b="1" dirty="0" smtClean="0"/>
              <a:t>Instructor: Natalie </a:t>
            </a:r>
            <a:r>
              <a:rPr lang="en-US" sz="2000" b="1" dirty="0" err="1" smtClean="0"/>
              <a:t>Holzwarth</a:t>
            </a:r>
            <a:r>
              <a:rPr lang="en-US" sz="2000" b="1" dirty="0" smtClean="0"/>
              <a:t> (Olin 300)</a:t>
            </a:r>
          </a:p>
          <a:p>
            <a:pPr algn="ctr"/>
            <a:r>
              <a:rPr lang="en-US" sz="2000" b="1" dirty="0" smtClean="0"/>
              <a:t>Course Webpage: </a:t>
            </a:r>
            <a:r>
              <a:rPr lang="en-US" sz="2000" b="1" dirty="0" smtClean="0">
                <a:hlinkClick r:id="rId2"/>
              </a:rPr>
              <a:t>http://www.wfu.edu/~natalie/s14phy770</a:t>
            </a:r>
            <a:endParaRPr lang="en-US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62000" y="24384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Lecture 20</a:t>
            </a:r>
          </a:p>
          <a:p>
            <a:pPr lvl="2"/>
            <a:endParaRPr lang="en-US" sz="2400" b="1" dirty="0"/>
          </a:p>
          <a:p>
            <a:pPr lvl="2" algn="ctr"/>
            <a:r>
              <a:rPr lang="en-US" sz="2400" b="1" dirty="0" smtClean="0"/>
              <a:t>Chap. 9 – Transport coefficients</a:t>
            </a:r>
            <a:endParaRPr lang="en-US" sz="2400" b="1" dirty="0"/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400" b="1" dirty="0" smtClean="0"/>
              <a:t>The Boltzmann equation</a:t>
            </a:r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400" b="1" dirty="0" smtClean="0"/>
              <a:t>Treatment of the collision term</a:t>
            </a:r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400" b="1" dirty="0" smtClean="0"/>
              <a:t>Examples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5486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</a:rPr>
              <a:t>*</a:t>
            </a:r>
            <a:r>
              <a:rPr lang="en-US" sz="2400" b="1" dirty="0" smtClean="0"/>
              <a:t>Partial make-up lecture -- early start time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945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4310" y="3048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of collision term </a:t>
            </a:r>
          </a:p>
        </p:txBody>
      </p:sp>
      <p:sp>
        <p:nvSpPr>
          <p:cNvPr id="6" name="Donut 5"/>
          <p:cNvSpPr/>
          <p:nvPr/>
        </p:nvSpPr>
        <p:spPr>
          <a:xfrm>
            <a:off x="2057400" y="1388534"/>
            <a:ext cx="457200" cy="10668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4800600" y="550334"/>
            <a:ext cx="685800" cy="2819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90600" y="1921934"/>
            <a:ext cx="6781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6" idx="0"/>
          </p:cNvCxnSpPr>
          <p:nvPr/>
        </p:nvCxnSpPr>
        <p:spPr>
          <a:xfrm>
            <a:off x="990600" y="1388534"/>
            <a:ext cx="1295400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301240" y="0"/>
            <a:ext cx="3830502" cy="1375976"/>
          </a:xfrm>
          <a:custGeom>
            <a:avLst/>
            <a:gdLst>
              <a:gd name="connsiteX0" fmla="*/ 0 w 3824196"/>
              <a:gd name="connsiteY0" fmla="*/ 1377406 h 1377406"/>
              <a:gd name="connsiteX1" fmla="*/ 1859280 w 3824196"/>
              <a:gd name="connsiteY1" fmla="*/ 1346926 h 1377406"/>
              <a:gd name="connsiteX2" fmla="*/ 1859280 w 3824196"/>
              <a:gd name="connsiteY2" fmla="*/ 1346926 h 1377406"/>
              <a:gd name="connsiteX3" fmla="*/ 3642360 w 3824196"/>
              <a:gd name="connsiteY3" fmla="*/ 127726 h 1377406"/>
              <a:gd name="connsiteX4" fmla="*/ 3672840 w 3824196"/>
              <a:gd name="connsiteY4" fmla="*/ 97246 h 1377406"/>
              <a:gd name="connsiteX0" fmla="*/ 0 w 3830502"/>
              <a:gd name="connsiteY0" fmla="*/ 1373295 h 1373295"/>
              <a:gd name="connsiteX1" fmla="*/ 1859280 w 3830502"/>
              <a:gd name="connsiteY1" fmla="*/ 1342815 h 1373295"/>
              <a:gd name="connsiteX2" fmla="*/ 1767840 w 3830502"/>
              <a:gd name="connsiteY2" fmla="*/ 1281855 h 1373295"/>
              <a:gd name="connsiteX3" fmla="*/ 3642360 w 3830502"/>
              <a:gd name="connsiteY3" fmla="*/ 123615 h 1373295"/>
              <a:gd name="connsiteX4" fmla="*/ 3672840 w 3830502"/>
              <a:gd name="connsiteY4" fmla="*/ 93135 h 1373295"/>
              <a:gd name="connsiteX0" fmla="*/ 0 w 3830502"/>
              <a:gd name="connsiteY0" fmla="*/ 1373295 h 1386706"/>
              <a:gd name="connsiteX1" fmla="*/ 1432560 w 3830502"/>
              <a:gd name="connsiteY1" fmla="*/ 1342815 h 1386706"/>
              <a:gd name="connsiteX2" fmla="*/ 1767840 w 3830502"/>
              <a:gd name="connsiteY2" fmla="*/ 1281855 h 1386706"/>
              <a:gd name="connsiteX3" fmla="*/ 3642360 w 3830502"/>
              <a:gd name="connsiteY3" fmla="*/ 123615 h 1386706"/>
              <a:gd name="connsiteX4" fmla="*/ 3672840 w 3830502"/>
              <a:gd name="connsiteY4" fmla="*/ 93135 h 1386706"/>
              <a:gd name="connsiteX0" fmla="*/ 0 w 3830502"/>
              <a:gd name="connsiteY0" fmla="*/ 1373295 h 1375976"/>
              <a:gd name="connsiteX1" fmla="*/ 1432560 w 3830502"/>
              <a:gd name="connsiteY1" fmla="*/ 1342815 h 1375976"/>
              <a:gd name="connsiteX2" fmla="*/ 1615440 w 3830502"/>
              <a:gd name="connsiteY2" fmla="*/ 1312334 h 1375976"/>
              <a:gd name="connsiteX3" fmla="*/ 1767840 w 3830502"/>
              <a:gd name="connsiteY3" fmla="*/ 1281855 h 1375976"/>
              <a:gd name="connsiteX4" fmla="*/ 3642360 w 3830502"/>
              <a:gd name="connsiteY4" fmla="*/ 123615 h 1375976"/>
              <a:gd name="connsiteX5" fmla="*/ 3672840 w 3830502"/>
              <a:gd name="connsiteY5" fmla="*/ 93135 h 137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502" h="1375976">
                <a:moveTo>
                  <a:pt x="0" y="1373295"/>
                </a:moveTo>
                <a:lnTo>
                  <a:pt x="1432560" y="1342815"/>
                </a:lnTo>
                <a:cubicBezTo>
                  <a:pt x="1701800" y="1332655"/>
                  <a:pt x="1559560" y="1322494"/>
                  <a:pt x="1615440" y="1312334"/>
                </a:cubicBezTo>
                <a:cubicBezTo>
                  <a:pt x="1671320" y="1302174"/>
                  <a:pt x="1430020" y="1479975"/>
                  <a:pt x="1767840" y="1281855"/>
                </a:cubicBezTo>
                <a:cubicBezTo>
                  <a:pt x="2105660" y="1083735"/>
                  <a:pt x="3017520" y="509695"/>
                  <a:pt x="3642360" y="123615"/>
                </a:cubicBezTo>
                <a:cubicBezTo>
                  <a:pt x="3959860" y="-74505"/>
                  <a:pt x="3808730" y="4235"/>
                  <a:pt x="3672840" y="93135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86200" y="397934"/>
            <a:ext cx="2667000" cy="15240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38300" y="1388534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95400" y="138853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1159934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687824"/>
              </p:ext>
            </p:extLst>
          </p:nvPr>
        </p:nvGraphicFramePr>
        <p:xfrm>
          <a:off x="45720" y="2078303"/>
          <a:ext cx="20066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94" name="Equation" r:id="rId3" imgW="1079280" imgH="406080" progId="Equation.DSMT4">
                  <p:embed/>
                </p:oleObj>
              </mc:Choice>
              <mc:Fallback>
                <p:oleObj name="Equation" r:id="rId3" imgW="1079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" y="2078303"/>
                        <a:ext cx="200660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637742"/>
              </p:ext>
            </p:extLst>
          </p:nvPr>
        </p:nvGraphicFramePr>
        <p:xfrm>
          <a:off x="332672" y="3369734"/>
          <a:ext cx="776763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95" name="Equation" r:id="rId5" imgW="4178160" imgH="457200" progId="Equation.DSMT4">
                  <p:embed/>
                </p:oleObj>
              </mc:Choice>
              <mc:Fallback>
                <p:oleObj name="Equation" r:id="rId5" imgW="4178160" imgH="457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672" y="3369734"/>
                        <a:ext cx="776763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930272"/>
              </p:ext>
            </p:extLst>
          </p:nvPr>
        </p:nvGraphicFramePr>
        <p:xfrm>
          <a:off x="533400" y="4267200"/>
          <a:ext cx="543401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96" name="Equation" r:id="rId7" imgW="2057400" imgH="444240" progId="Equation.DSMT4">
                  <p:embed/>
                </p:oleObj>
              </mc:Choice>
              <mc:Fallback>
                <p:oleObj name="Equation" r:id="rId7" imgW="205740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267200"/>
                        <a:ext cx="5434012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33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301489"/>
              </p:ext>
            </p:extLst>
          </p:nvPr>
        </p:nvGraphicFramePr>
        <p:xfrm>
          <a:off x="194310" y="609600"/>
          <a:ext cx="8709660" cy="927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60" name="Equation" r:id="rId3" imgW="4165560" imgH="444240" progId="Equation.DSMT4">
                  <p:embed/>
                </p:oleObj>
              </mc:Choice>
              <mc:Fallback>
                <p:oleObj name="Equation" r:id="rId3" imgW="4165560" imgH="4442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" y="609600"/>
                        <a:ext cx="8709660" cy="927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4310" y="3048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of collision term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0681"/>
              </p:ext>
            </p:extLst>
          </p:nvPr>
        </p:nvGraphicFramePr>
        <p:xfrm>
          <a:off x="180975" y="1524000"/>
          <a:ext cx="8810625" cy="964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61" name="Equation" r:id="rId5" imgW="4051080" imgH="444240" progId="Equation.DSMT4">
                  <p:embed/>
                </p:oleObj>
              </mc:Choice>
              <mc:Fallback>
                <p:oleObj name="Equation" r:id="rId5" imgW="405108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524000"/>
                        <a:ext cx="8810625" cy="964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169960"/>
              </p:ext>
            </p:extLst>
          </p:nvPr>
        </p:nvGraphicFramePr>
        <p:xfrm>
          <a:off x="419100" y="2584450"/>
          <a:ext cx="7200900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62" name="Equation" r:id="rId7" imgW="3873240" imgH="736560" progId="Equation.DSMT4">
                  <p:embed/>
                </p:oleObj>
              </mc:Choice>
              <mc:Fallback>
                <p:oleObj name="Equation" r:id="rId7" imgW="3873240" imgH="7365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584450"/>
                        <a:ext cx="7200900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098309"/>
              </p:ext>
            </p:extLst>
          </p:nvPr>
        </p:nvGraphicFramePr>
        <p:xfrm>
          <a:off x="337502" y="4250311"/>
          <a:ext cx="8730298" cy="1693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63" name="Equation" r:id="rId9" imgW="4572000" imgH="888840" progId="Equation.DSMT4">
                  <p:embed/>
                </p:oleObj>
              </mc:Choice>
              <mc:Fallback>
                <p:oleObj name="Equation" r:id="rId9" imgW="4572000" imgH="888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02" y="4250311"/>
                        <a:ext cx="8730298" cy="1693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9406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683397"/>
              </p:ext>
            </p:extLst>
          </p:nvPr>
        </p:nvGraphicFramePr>
        <p:xfrm>
          <a:off x="609600" y="762000"/>
          <a:ext cx="656907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60" name="Equation" r:id="rId3" imgW="2489200" imgH="444500" progId="Equation.DSMT4">
                  <p:embed/>
                </p:oleObj>
              </mc:Choice>
              <mc:Fallback>
                <p:oleObj name="Equation" r:id="rId3" imgW="2489200" imgH="444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62000"/>
                        <a:ext cx="656907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Summary of results: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1963"/>
              </p:ext>
            </p:extLst>
          </p:nvPr>
        </p:nvGraphicFramePr>
        <p:xfrm>
          <a:off x="258763" y="2233613"/>
          <a:ext cx="8729662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61" name="Equation" r:id="rId5" imgW="4572000" imgH="1104840" progId="Equation.DSMT4">
                  <p:embed/>
                </p:oleObj>
              </mc:Choice>
              <mc:Fallback>
                <p:oleObj name="Equation" r:id="rId5" imgW="4572000" imgH="11048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2233613"/>
                        <a:ext cx="8729662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390577"/>
              </p:ext>
            </p:extLst>
          </p:nvPr>
        </p:nvGraphicFramePr>
        <p:xfrm>
          <a:off x="263525" y="4648200"/>
          <a:ext cx="8499475" cy="1128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62" name="Equation" r:id="rId7" imgW="4965480" imgH="660240" progId="Equation.DSMT4">
                  <p:embed/>
                </p:oleObj>
              </mc:Choice>
              <mc:Fallback>
                <p:oleObj name="Equation" r:id="rId7" imgW="4965480" imgH="660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4648200"/>
                        <a:ext cx="8499475" cy="1128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463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rough estimates: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318828"/>
              </p:ext>
            </p:extLst>
          </p:nvPr>
        </p:nvGraphicFramePr>
        <p:xfrm>
          <a:off x="304800" y="1008063"/>
          <a:ext cx="8545513" cy="264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26" name="Equation" r:id="rId3" imgW="4991040" imgH="1549080" progId="Equation.DSMT4">
                  <p:embed/>
                </p:oleObj>
              </mc:Choice>
              <mc:Fallback>
                <p:oleObj name="Equation" r:id="rId3" imgW="4991040" imgH="1549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08063"/>
                        <a:ext cx="8545513" cy="264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732508"/>
              </p:ext>
            </p:extLst>
          </p:nvPr>
        </p:nvGraphicFramePr>
        <p:xfrm>
          <a:off x="609600" y="4094163"/>
          <a:ext cx="4565650" cy="164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27" name="Equation" r:id="rId5" imgW="2666880" imgH="965160" progId="Equation.DSMT4">
                  <p:embed/>
                </p:oleObj>
              </mc:Choice>
              <mc:Fallback>
                <p:oleObj name="Equation" r:id="rId5" imgW="2666880" imgH="965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094163"/>
                        <a:ext cx="4565650" cy="164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134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Properties of </a:t>
            </a:r>
            <a:r>
              <a:rPr lang="en-US" sz="2400" dirty="0" err="1" smtClean="0"/>
              <a:t>Bolzmann</a:t>
            </a:r>
            <a:r>
              <a:rPr lang="en-US" sz="2400" dirty="0" smtClean="0"/>
              <a:t> equation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164319"/>
              </p:ext>
            </p:extLst>
          </p:nvPr>
        </p:nvGraphicFramePr>
        <p:xfrm>
          <a:off x="609600" y="762000"/>
          <a:ext cx="656907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42" name="Equation" r:id="rId3" imgW="2489200" imgH="444500" progId="Equation.DSMT4">
                  <p:embed/>
                </p:oleObj>
              </mc:Choice>
              <mc:Fallback>
                <p:oleObj name="Equation" r:id="rId3" imgW="24892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62000"/>
                        <a:ext cx="656907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0574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Described the time evolution of the distribution of particles in six-dimensional phase space for a dilute gas.   In the absence of external fields, the system should decay to equilibrium as shown by Boltzmann’s H Theorem: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580143"/>
              </p:ext>
            </p:extLst>
          </p:nvPr>
        </p:nvGraphicFramePr>
        <p:xfrm>
          <a:off x="496887" y="3846513"/>
          <a:ext cx="8647113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43" name="Equation" r:id="rId5" imgW="3276360" imgH="939600" progId="Equation.DSMT4">
                  <p:embed/>
                </p:oleObj>
              </mc:Choice>
              <mc:Fallback>
                <p:oleObj name="Equation" r:id="rId5" imgW="3276360" imgH="93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" y="3846513"/>
                        <a:ext cx="8647113" cy="247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7366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Properties of </a:t>
            </a:r>
            <a:r>
              <a:rPr lang="en-US" sz="2400" dirty="0" err="1" smtClean="0"/>
              <a:t>Bolzmann’s</a:t>
            </a:r>
            <a:r>
              <a:rPr lang="en-US" sz="2400" dirty="0" smtClean="0"/>
              <a:t> H theorem continued  (assume </a:t>
            </a:r>
            <a:r>
              <a:rPr lang="en-US" sz="2400" b="1" dirty="0" smtClean="0"/>
              <a:t>F</a:t>
            </a:r>
            <a:r>
              <a:rPr lang="en-US" sz="2400" dirty="0" smtClean="0"/>
              <a:t>=0)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944641"/>
              </p:ext>
            </p:extLst>
          </p:nvPr>
        </p:nvGraphicFramePr>
        <p:xfrm>
          <a:off x="393700" y="842963"/>
          <a:ext cx="80772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96" name="Equation" r:id="rId3" imgW="3987720" imgH="965160" progId="Equation.DSMT4">
                  <p:embed/>
                </p:oleObj>
              </mc:Choice>
              <mc:Fallback>
                <p:oleObj name="Equation" r:id="rId3" imgW="3987720" imgH="965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842963"/>
                        <a:ext cx="8077200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452246"/>
              </p:ext>
            </p:extLst>
          </p:nvPr>
        </p:nvGraphicFramePr>
        <p:xfrm>
          <a:off x="320040" y="2743200"/>
          <a:ext cx="7999412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97" name="Equation" r:id="rId5" imgW="4673520" imgH="711000" progId="Equation.DSMT4">
                  <p:embed/>
                </p:oleObj>
              </mc:Choice>
              <mc:Fallback>
                <p:oleObj name="Equation" r:id="rId5" imgW="4673520" imgH="711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" y="2743200"/>
                        <a:ext cx="7999412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668061"/>
              </p:ext>
            </p:extLst>
          </p:nvPr>
        </p:nvGraphicFramePr>
        <p:xfrm>
          <a:off x="347663" y="4151313"/>
          <a:ext cx="791210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98" name="Equation" r:id="rId7" imgW="4622760" imgH="939600" progId="Equation.DSMT4">
                  <p:embed/>
                </p:oleObj>
              </mc:Choice>
              <mc:Fallback>
                <p:oleObj name="Equation" r:id="rId7" imgW="4622760" imgH="939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4151313"/>
                        <a:ext cx="7912100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407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Properties of </a:t>
            </a:r>
            <a:r>
              <a:rPr lang="en-US" sz="2400" dirty="0" err="1" smtClean="0"/>
              <a:t>Bolzmann’s</a:t>
            </a:r>
            <a:r>
              <a:rPr lang="en-US" sz="2400" dirty="0" smtClean="0"/>
              <a:t> H theorem continued  (assume </a:t>
            </a:r>
            <a:r>
              <a:rPr lang="en-US" sz="2400" b="1" dirty="0" smtClean="0"/>
              <a:t>F</a:t>
            </a:r>
            <a:r>
              <a:rPr lang="en-US" sz="2400" dirty="0" smtClean="0"/>
              <a:t>=0)</a:t>
            </a:r>
          </a:p>
          <a:p>
            <a:pPr lvl="1"/>
            <a:r>
              <a:rPr lang="en-US" sz="2400" dirty="0" smtClean="0"/>
              <a:t>Adding the two expressions together and switching variables, we find: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075848"/>
              </p:ext>
            </p:extLst>
          </p:nvPr>
        </p:nvGraphicFramePr>
        <p:xfrm>
          <a:off x="740569" y="1611809"/>
          <a:ext cx="7281862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02" name="Equation" r:id="rId3" imgW="4254480" imgH="660240" progId="Equation.DSMT4">
                  <p:embed/>
                </p:oleObj>
              </mc:Choice>
              <mc:Fallback>
                <p:oleObj name="Equation" r:id="rId3" imgW="4254480" imgH="660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569" y="1611809"/>
                        <a:ext cx="7281862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573104"/>
              </p:ext>
            </p:extLst>
          </p:nvPr>
        </p:nvGraphicFramePr>
        <p:xfrm>
          <a:off x="1143000" y="3095625"/>
          <a:ext cx="5694363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03" name="Equation" r:id="rId5" imgW="3327120" imgH="888840" progId="Equation.DSMT4">
                  <p:embed/>
                </p:oleObj>
              </mc:Choice>
              <mc:Fallback>
                <p:oleObj name="Equation" r:id="rId5" imgW="3327120" imgH="8888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95625"/>
                        <a:ext cx="5694363" cy="151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45720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implies that at  equilibrium: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148236"/>
              </p:ext>
            </p:extLst>
          </p:nvPr>
        </p:nvGraphicFramePr>
        <p:xfrm>
          <a:off x="1828800" y="5181600"/>
          <a:ext cx="347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04" name="Equation" r:id="rId7" imgW="2031840" imgH="393480" progId="Equation.DSMT4">
                  <p:embed/>
                </p:oleObj>
              </mc:Choice>
              <mc:Fallback>
                <p:oleObj name="Equation" r:id="rId7" imgW="20318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81600"/>
                        <a:ext cx="347821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0524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Conservation laws implied by Boltzmann equation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466308"/>
              </p:ext>
            </p:extLst>
          </p:nvPr>
        </p:nvGraphicFramePr>
        <p:xfrm>
          <a:off x="730250" y="1374775"/>
          <a:ext cx="7804150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46" name="Equation" r:id="rId3" imgW="4559040" imgH="1384200" progId="Equation.DSMT4">
                  <p:embed/>
                </p:oleObj>
              </mc:Choice>
              <mc:Fallback>
                <p:oleObj name="Equation" r:id="rId3" imgW="4559040" imgH="1384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1374775"/>
                        <a:ext cx="7804150" cy="251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42672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results lead to identities involving the distribution function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322317"/>
              </p:ext>
            </p:extLst>
          </p:nvPr>
        </p:nvGraphicFramePr>
        <p:xfrm>
          <a:off x="1905000" y="4729897"/>
          <a:ext cx="10874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47" name="Equation" r:id="rId5" imgW="634680" imgH="203040" progId="Equation.DSMT4">
                  <p:embed/>
                </p:oleObj>
              </mc:Choice>
              <mc:Fallback>
                <p:oleObj name="Equation" r:id="rId5" imgW="6346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29897"/>
                        <a:ext cx="108743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921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Approximate solutions to Boltzmann equation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812158"/>
              </p:ext>
            </p:extLst>
          </p:nvPr>
        </p:nvGraphicFramePr>
        <p:xfrm>
          <a:off x="635000" y="889000"/>
          <a:ext cx="8128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21" name="Equation" r:id="rId3" imgW="4012920" imgH="952200" progId="Equation.DSMT4">
                  <p:embed/>
                </p:oleObj>
              </mc:Choice>
              <mc:Fallback>
                <p:oleObj name="Equation" r:id="rId3" imgW="4012920" imgH="952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889000"/>
                        <a:ext cx="8128000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06215"/>
              </p:ext>
            </p:extLst>
          </p:nvPr>
        </p:nvGraphicFramePr>
        <p:xfrm>
          <a:off x="693737" y="2819400"/>
          <a:ext cx="6545263" cy="1558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22" name="Equation" r:id="rId5" imgW="2768400" imgH="660240" progId="Equation.DSMT4">
                  <p:embed/>
                </p:oleObj>
              </mc:Choice>
              <mc:Fallback>
                <p:oleObj name="Equation" r:id="rId5" imgW="2768400" imgH="660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7" y="2819400"/>
                        <a:ext cx="6545263" cy="1558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838712"/>
              </p:ext>
            </p:extLst>
          </p:nvPr>
        </p:nvGraphicFramePr>
        <p:xfrm>
          <a:off x="471487" y="4572000"/>
          <a:ext cx="8367713" cy="115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23" name="Equation" r:id="rId7" imgW="5346360" imgH="736560" progId="Equation.DSMT4">
                  <p:embed/>
                </p:oleObj>
              </mc:Choice>
              <mc:Fallback>
                <p:oleObj name="Equation" r:id="rId7" imgW="5346360" imgH="7365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" y="4572000"/>
                        <a:ext cx="8367713" cy="115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413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4331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19471" r="29737" b="3311"/>
          <a:stretch/>
        </p:blipFill>
        <p:spPr bwMode="auto">
          <a:xfrm>
            <a:off x="419100" y="609600"/>
            <a:ext cx="8599246" cy="569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28600" y="4419600"/>
            <a:ext cx="3810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434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4" r="35890" b="3193"/>
          <a:stretch/>
        </p:blipFill>
        <p:spPr bwMode="auto">
          <a:xfrm>
            <a:off x="152400" y="353512"/>
            <a:ext cx="8793328" cy="597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943600" y="1752600"/>
            <a:ext cx="2514600" cy="1586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0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435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0" t="15988" r="38415" b="3256"/>
          <a:stretch/>
        </p:blipFill>
        <p:spPr bwMode="auto">
          <a:xfrm>
            <a:off x="1245794" y="294785"/>
            <a:ext cx="6679006" cy="595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93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309736"/>
              </p:ext>
            </p:extLst>
          </p:nvPr>
        </p:nvGraphicFramePr>
        <p:xfrm>
          <a:off x="685800" y="1066800"/>
          <a:ext cx="6540500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77" name="Equation" r:id="rId3" imgW="3517560" imgH="990360" progId="Equation.DSMT4">
                  <p:embed/>
                </p:oleObj>
              </mc:Choice>
              <mc:Fallback>
                <p:oleObj name="Equation" r:id="rId3" imgW="3517560" imgH="990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66800"/>
                        <a:ext cx="6540500" cy="183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57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Boltzmann equation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485348"/>
              </p:ext>
            </p:extLst>
          </p:nvPr>
        </p:nvGraphicFramePr>
        <p:xfrm>
          <a:off x="762000" y="3733800"/>
          <a:ext cx="656907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78" name="Equation" r:id="rId5" imgW="2489040" imgH="444240" progId="Equation.DSMT4">
                  <p:embed/>
                </p:oleObj>
              </mc:Choice>
              <mc:Fallback>
                <p:oleObj name="Equation" r:id="rId5" imgW="248904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733800"/>
                        <a:ext cx="656907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328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4310" y="3048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of collision term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03541"/>
              </p:ext>
            </p:extLst>
          </p:nvPr>
        </p:nvGraphicFramePr>
        <p:xfrm>
          <a:off x="814387" y="685800"/>
          <a:ext cx="5434013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20" name="Equation" r:id="rId3" imgW="2057400" imgH="444240" progId="Equation.DSMT4">
                  <p:embed/>
                </p:oleObj>
              </mc:Choice>
              <mc:Fallback>
                <p:oleObj name="Equation" r:id="rId3" imgW="205740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7" y="685800"/>
                        <a:ext cx="5434013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854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Two-particle collision events</a:t>
            </a:r>
          </a:p>
        </p:txBody>
      </p:sp>
      <p:sp>
        <p:nvSpPr>
          <p:cNvPr id="8" name="Oval 7"/>
          <p:cNvSpPr/>
          <p:nvPr/>
        </p:nvSpPr>
        <p:spPr>
          <a:xfrm>
            <a:off x="762000" y="3073400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95400" y="2966720"/>
            <a:ext cx="746760" cy="7467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57200" y="3340100"/>
            <a:ext cx="571500" cy="8763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7200" y="2463800"/>
            <a:ext cx="571500" cy="876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668780" y="3340100"/>
            <a:ext cx="693420" cy="876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668780" y="2463800"/>
            <a:ext cx="845820" cy="876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3911600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 smtClean="0"/>
              <a:t>1</a:t>
            </a:r>
            <a:endParaRPr lang="en-US" sz="24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815465" y="2440285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 smtClean="0"/>
              <a:t>2</a:t>
            </a:r>
            <a:r>
              <a:rPr lang="en-US" sz="2400" b="1" i="1" dirty="0" smtClean="0"/>
              <a:t>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66950" y="3759200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 smtClean="0"/>
              <a:t>2</a:t>
            </a:r>
            <a:endParaRPr lang="en-US" sz="2400" b="1" i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09600" y="2387600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/>
              <a:t>1</a:t>
            </a:r>
            <a:r>
              <a:rPr lang="en-US" sz="2400" b="1" i="1" dirty="0" smtClean="0"/>
              <a:t>’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690616"/>
              </p:ext>
            </p:extLst>
          </p:nvPr>
        </p:nvGraphicFramePr>
        <p:xfrm>
          <a:off x="609600" y="4749800"/>
          <a:ext cx="75311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21" name="Equation" r:id="rId5" imgW="4051080" imgH="888840" progId="Equation.DSMT4">
                  <p:embed/>
                </p:oleObj>
              </mc:Choice>
              <mc:Fallback>
                <p:oleObj name="Equation" r:id="rId5" imgW="40510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749800"/>
                        <a:ext cx="7531100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3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Two-particle collision events</a:t>
            </a:r>
          </a:p>
        </p:txBody>
      </p:sp>
      <p:sp>
        <p:nvSpPr>
          <p:cNvPr id="6" name="Oval 5"/>
          <p:cNvSpPr/>
          <p:nvPr/>
        </p:nvSpPr>
        <p:spPr>
          <a:xfrm>
            <a:off x="762000" y="1447800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95400" y="1341120"/>
            <a:ext cx="746760" cy="7467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57200" y="1714500"/>
            <a:ext cx="571500" cy="8763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57200" y="838200"/>
            <a:ext cx="571500" cy="876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668780" y="1714500"/>
            <a:ext cx="693420" cy="876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668780" y="838200"/>
            <a:ext cx="845820" cy="876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2286000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 smtClean="0"/>
              <a:t>1</a:t>
            </a:r>
            <a:endParaRPr lang="en-US" sz="2400" b="1" i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815465" y="814685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 smtClean="0"/>
              <a:t>2</a:t>
            </a:r>
            <a:r>
              <a:rPr lang="en-US" sz="2400" b="1" i="1" dirty="0" smtClean="0"/>
              <a:t>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66950" y="2133600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 smtClean="0"/>
              <a:t>2</a:t>
            </a:r>
            <a:endParaRPr lang="en-US" sz="24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09600" y="762000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/>
              <a:t>1</a:t>
            </a:r>
            <a:r>
              <a:rPr lang="en-US" sz="2400" b="1" i="1" dirty="0" smtClean="0"/>
              <a:t>’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194230"/>
              </p:ext>
            </p:extLst>
          </p:nvPr>
        </p:nvGraphicFramePr>
        <p:xfrm>
          <a:off x="3733800" y="944563"/>
          <a:ext cx="476885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78" name="Equation" r:id="rId3" imgW="2565360" imgH="888840" progId="Equation.DSMT4">
                  <p:embed/>
                </p:oleObj>
              </mc:Choice>
              <mc:Fallback>
                <p:oleObj name="Equation" r:id="rId3" imgW="2565360" imgH="888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944563"/>
                        <a:ext cx="4768850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3400" y="32004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Assumptions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Only two-particle collisions considered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Only elastic collisions considered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Assume that force </a:t>
            </a:r>
            <a:r>
              <a:rPr lang="en-US" sz="2400" b="1" dirty="0" smtClean="0"/>
              <a:t>F</a:t>
            </a:r>
            <a:r>
              <a:rPr lang="en-US" sz="2400" dirty="0" smtClean="0"/>
              <a:t> does not effect collisions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Assume that distribution function </a:t>
            </a:r>
            <a:r>
              <a:rPr lang="en-US" sz="2400" i="1" dirty="0" smtClean="0"/>
              <a:t>f(</a:t>
            </a:r>
            <a:r>
              <a:rPr lang="en-US" sz="2400" b="1" i="1" dirty="0" err="1" smtClean="0"/>
              <a:t>r,v</a:t>
            </a:r>
            <a:r>
              <a:rPr lang="en-US" sz="2400" i="1" dirty="0" err="1" smtClean="0"/>
              <a:t>,t</a:t>
            </a:r>
            <a:r>
              <a:rPr lang="en-US" sz="2400" i="1" dirty="0" smtClean="0"/>
              <a:t>) </a:t>
            </a:r>
            <a:r>
              <a:rPr lang="en-US" sz="2400" dirty="0" smtClean="0"/>
              <a:t>is slowly varying in </a:t>
            </a:r>
            <a:r>
              <a:rPr lang="en-US" sz="2400" b="1" i="1" dirty="0" smtClean="0"/>
              <a:t>r</a:t>
            </a:r>
            <a:r>
              <a:rPr lang="en-US" sz="2400" dirty="0" smtClean="0"/>
              <a:t> within collision volume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In a two-particle collision , the distribution functions for the two particles are independent (uncorrelated)</a:t>
            </a:r>
          </a:p>
        </p:txBody>
      </p:sp>
    </p:spTree>
    <p:extLst>
      <p:ext uri="{BB962C8B-B14F-4D97-AF65-F5344CB8AC3E}">
        <p14:creationId xmlns:p14="http://schemas.microsoft.com/office/powerpoint/2010/main" val="390553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4310" y="3048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of collision term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2893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Two-particle collision events</a:t>
            </a:r>
          </a:p>
        </p:txBody>
      </p:sp>
      <p:sp>
        <p:nvSpPr>
          <p:cNvPr id="7" name="Oval 6"/>
          <p:cNvSpPr/>
          <p:nvPr/>
        </p:nvSpPr>
        <p:spPr>
          <a:xfrm>
            <a:off x="762000" y="1748135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95400" y="1641455"/>
            <a:ext cx="746760" cy="7467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57200" y="2014835"/>
            <a:ext cx="571500" cy="8763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57200" y="1138535"/>
            <a:ext cx="571500" cy="876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68780" y="2014835"/>
            <a:ext cx="693420" cy="876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668780" y="1138535"/>
            <a:ext cx="845820" cy="876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" y="2586335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 smtClean="0"/>
              <a:t>1</a:t>
            </a:r>
            <a:endParaRPr lang="en-US" sz="2400" b="1" i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815465" y="1115020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 smtClean="0"/>
              <a:t>2</a:t>
            </a:r>
            <a:r>
              <a:rPr lang="en-US" sz="2400" b="1" i="1" dirty="0" smtClean="0"/>
              <a:t>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66950" y="2433935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 smtClean="0"/>
              <a:t>2</a:t>
            </a:r>
            <a:endParaRPr lang="en-US" sz="2400" b="1" i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09600" y="1062335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/>
              <a:t>1</a:t>
            </a:r>
            <a:r>
              <a:rPr lang="en-US" sz="2400" b="1" i="1" dirty="0" smtClean="0"/>
              <a:t>’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90374"/>
              </p:ext>
            </p:extLst>
          </p:nvPr>
        </p:nvGraphicFramePr>
        <p:xfrm>
          <a:off x="4183380" y="970895"/>
          <a:ext cx="31162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35" name="Equation" r:id="rId3" imgW="1676160" imgH="253800" progId="Equation.DSMT4">
                  <p:embed/>
                </p:oleObj>
              </mc:Choice>
              <mc:Fallback>
                <p:oleObj name="Equation" r:id="rId3" imgW="167616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380" y="970895"/>
                        <a:ext cx="3116263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7200" y="4343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337560" y="1345852"/>
            <a:ext cx="5699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Denotes the number of particles per unit time and per unit flux of  particles 1 incident on particles 2 with initial velocities </a:t>
            </a:r>
            <a:r>
              <a:rPr lang="en-US" sz="2400" b="1" dirty="0" smtClean="0"/>
              <a:t>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b="1" dirty="0" smtClean="0"/>
              <a:t>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final velocities </a:t>
            </a:r>
            <a:r>
              <a:rPr lang="en-US" sz="2400" b="1" dirty="0" smtClean="0"/>
              <a:t>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’,</a:t>
            </a:r>
            <a:r>
              <a:rPr lang="en-US" sz="2400" b="1" dirty="0"/>
              <a:t> </a:t>
            </a:r>
            <a:r>
              <a:rPr lang="en-US" sz="2400" b="1" dirty="0" smtClean="0"/>
              <a:t>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3048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Equivalent two-particle collision events</a:t>
            </a:r>
          </a:p>
        </p:txBody>
      </p:sp>
      <p:sp>
        <p:nvSpPr>
          <p:cNvPr id="21" name="Oval 20"/>
          <p:cNvSpPr/>
          <p:nvPr/>
        </p:nvSpPr>
        <p:spPr>
          <a:xfrm>
            <a:off x="533400" y="4267200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66800" y="4160520"/>
            <a:ext cx="746760" cy="7467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28600" y="4533900"/>
            <a:ext cx="571500" cy="8763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228600" y="3657600"/>
            <a:ext cx="571500" cy="876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440180" y="4533900"/>
            <a:ext cx="693420" cy="876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440180" y="3657600"/>
            <a:ext cx="845820" cy="876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4800" y="5105400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 smtClean="0"/>
              <a:t>1</a:t>
            </a:r>
            <a:endParaRPr lang="en-US" sz="2400" b="1" i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1586865" y="3634085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 smtClean="0"/>
              <a:t>2</a:t>
            </a:r>
            <a:r>
              <a:rPr lang="en-US" sz="2400" b="1" i="1" dirty="0" smtClean="0"/>
              <a:t>’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38350" y="4953000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 smtClean="0"/>
              <a:t>2</a:t>
            </a:r>
            <a:endParaRPr lang="en-US" sz="2400" b="1" i="1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381000" y="3581400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/>
              <a:t>1</a:t>
            </a:r>
            <a:r>
              <a:rPr lang="en-US" sz="2400" b="1" i="1" dirty="0" smtClean="0"/>
              <a:t>’</a:t>
            </a:r>
          </a:p>
        </p:txBody>
      </p:sp>
      <p:sp>
        <p:nvSpPr>
          <p:cNvPr id="31" name="Oval 30"/>
          <p:cNvSpPr/>
          <p:nvPr/>
        </p:nvSpPr>
        <p:spPr>
          <a:xfrm>
            <a:off x="3124200" y="4262735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657600" y="4156055"/>
            <a:ext cx="746760" cy="7467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819400" y="4529435"/>
            <a:ext cx="571500" cy="876300"/>
          </a:xfrm>
          <a:prstGeom prst="line">
            <a:avLst/>
          </a:prstGeom>
          <a:ln w="25400">
            <a:solidFill>
              <a:schemeClr val="tx1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819400" y="3653135"/>
            <a:ext cx="571500" cy="87630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4030980" y="4529435"/>
            <a:ext cx="693420" cy="87630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030980" y="3653135"/>
            <a:ext cx="845820" cy="87630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895600" y="5100935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 smtClean="0"/>
              <a:t>1</a:t>
            </a:r>
            <a:endParaRPr lang="en-US" sz="2400" b="1" i="1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4177665" y="3629620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 smtClean="0"/>
              <a:t>2</a:t>
            </a:r>
            <a:r>
              <a:rPr lang="en-US" sz="2400" b="1" i="1" dirty="0" smtClean="0"/>
              <a:t>’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29150" y="4948535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 smtClean="0"/>
              <a:t>2</a:t>
            </a:r>
            <a:endParaRPr lang="en-US" sz="2400" b="1" i="1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2971800" y="3576935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/>
              <a:t>1</a:t>
            </a:r>
            <a:r>
              <a:rPr lang="en-US" sz="2400" b="1" i="1" dirty="0" smtClean="0"/>
              <a:t>’</a:t>
            </a:r>
          </a:p>
        </p:txBody>
      </p:sp>
      <p:sp>
        <p:nvSpPr>
          <p:cNvPr id="41" name="Oval 40"/>
          <p:cNvSpPr/>
          <p:nvPr/>
        </p:nvSpPr>
        <p:spPr>
          <a:xfrm>
            <a:off x="6096000" y="4262735"/>
            <a:ext cx="533400" cy="533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629400" y="4156055"/>
            <a:ext cx="746760" cy="7467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5791200" y="4529435"/>
            <a:ext cx="571500" cy="8763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5791200" y="3653135"/>
            <a:ext cx="571500" cy="876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7002780" y="4529435"/>
            <a:ext cx="693420" cy="876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002780" y="3653135"/>
            <a:ext cx="845820" cy="876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985510" y="3381047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 smtClean="0"/>
              <a:t>1</a:t>
            </a:r>
            <a:endParaRPr lang="en-US" sz="2400" b="1" i="1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7524750" y="4872335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 smtClean="0"/>
              <a:t>2</a:t>
            </a:r>
            <a:r>
              <a:rPr lang="en-US" sz="2400" b="1" i="1" dirty="0" smtClean="0"/>
              <a:t>’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49465" y="3426767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 smtClean="0"/>
              <a:t>2</a:t>
            </a:r>
            <a:endParaRPr lang="en-US" sz="2400" b="1" i="1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5985510" y="4993600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b="1" i="1" baseline="-25000" dirty="0"/>
              <a:t>1</a:t>
            </a:r>
            <a:r>
              <a:rPr lang="en-US" sz="2400" b="1" i="1" dirty="0" smtClean="0"/>
              <a:t>’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911301"/>
              </p:ext>
            </p:extLst>
          </p:nvPr>
        </p:nvGraphicFramePr>
        <p:xfrm>
          <a:off x="131762" y="5776913"/>
          <a:ext cx="809783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36" name="Equation" r:id="rId5" imgW="4356000" imgH="253800" progId="Equation.DSMT4">
                  <p:embed/>
                </p:oleObj>
              </mc:Choice>
              <mc:Fallback>
                <p:oleObj name="Equation" r:id="rId5" imgW="4356000" imgH="253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2" y="5776913"/>
                        <a:ext cx="8097838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031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4/08/2014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4310" y="3048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 of collision term </a:t>
            </a:r>
          </a:p>
        </p:txBody>
      </p:sp>
      <p:sp>
        <p:nvSpPr>
          <p:cNvPr id="6" name="Donut 5"/>
          <p:cNvSpPr/>
          <p:nvPr/>
        </p:nvSpPr>
        <p:spPr>
          <a:xfrm>
            <a:off x="2057400" y="1981200"/>
            <a:ext cx="457200" cy="10668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4800600" y="1143000"/>
            <a:ext cx="685800" cy="2819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90600" y="2514600"/>
            <a:ext cx="6781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6" idx="0"/>
          </p:cNvCxnSpPr>
          <p:nvPr/>
        </p:nvCxnSpPr>
        <p:spPr>
          <a:xfrm>
            <a:off x="990600" y="1981200"/>
            <a:ext cx="1295400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301240" y="592666"/>
            <a:ext cx="3830502" cy="1375976"/>
          </a:xfrm>
          <a:custGeom>
            <a:avLst/>
            <a:gdLst>
              <a:gd name="connsiteX0" fmla="*/ 0 w 3824196"/>
              <a:gd name="connsiteY0" fmla="*/ 1377406 h 1377406"/>
              <a:gd name="connsiteX1" fmla="*/ 1859280 w 3824196"/>
              <a:gd name="connsiteY1" fmla="*/ 1346926 h 1377406"/>
              <a:gd name="connsiteX2" fmla="*/ 1859280 w 3824196"/>
              <a:gd name="connsiteY2" fmla="*/ 1346926 h 1377406"/>
              <a:gd name="connsiteX3" fmla="*/ 3642360 w 3824196"/>
              <a:gd name="connsiteY3" fmla="*/ 127726 h 1377406"/>
              <a:gd name="connsiteX4" fmla="*/ 3672840 w 3824196"/>
              <a:gd name="connsiteY4" fmla="*/ 97246 h 1377406"/>
              <a:gd name="connsiteX0" fmla="*/ 0 w 3830502"/>
              <a:gd name="connsiteY0" fmla="*/ 1373295 h 1373295"/>
              <a:gd name="connsiteX1" fmla="*/ 1859280 w 3830502"/>
              <a:gd name="connsiteY1" fmla="*/ 1342815 h 1373295"/>
              <a:gd name="connsiteX2" fmla="*/ 1767840 w 3830502"/>
              <a:gd name="connsiteY2" fmla="*/ 1281855 h 1373295"/>
              <a:gd name="connsiteX3" fmla="*/ 3642360 w 3830502"/>
              <a:gd name="connsiteY3" fmla="*/ 123615 h 1373295"/>
              <a:gd name="connsiteX4" fmla="*/ 3672840 w 3830502"/>
              <a:gd name="connsiteY4" fmla="*/ 93135 h 1373295"/>
              <a:gd name="connsiteX0" fmla="*/ 0 w 3830502"/>
              <a:gd name="connsiteY0" fmla="*/ 1373295 h 1386706"/>
              <a:gd name="connsiteX1" fmla="*/ 1432560 w 3830502"/>
              <a:gd name="connsiteY1" fmla="*/ 1342815 h 1386706"/>
              <a:gd name="connsiteX2" fmla="*/ 1767840 w 3830502"/>
              <a:gd name="connsiteY2" fmla="*/ 1281855 h 1386706"/>
              <a:gd name="connsiteX3" fmla="*/ 3642360 w 3830502"/>
              <a:gd name="connsiteY3" fmla="*/ 123615 h 1386706"/>
              <a:gd name="connsiteX4" fmla="*/ 3672840 w 3830502"/>
              <a:gd name="connsiteY4" fmla="*/ 93135 h 1386706"/>
              <a:gd name="connsiteX0" fmla="*/ 0 w 3830502"/>
              <a:gd name="connsiteY0" fmla="*/ 1373295 h 1375976"/>
              <a:gd name="connsiteX1" fmla="*/ 1432560 w 3830502"/>
              <a:gd name="connsiteY1" fmla="*/ 1342815 h 1375976"/>
              <a:gd name="connsiteX2" fmla="*/ 1615440 w 3830502"/>
              <a:gd name="connsiteY2" fmla="*/ 1312334 h 1375976"/>
              <a:gd name="connsiteX3" fmla="*/ 1767840 w 3830502"/>
              <a:gd name="connsiteY3" fmla="*/ 1281855 h 1375976"/>
              <a:gd name="connsiteX4" fmla="*/ 3642360 w 3830502"/>
              <a:gd name="connsiteY4" fmla="*/ 123615 h 1375976"/>
              <a:gd name="connsiteX5" fmla="*/ 3672840 w 3830502"/>
              <a:gd name="connsiteY5" fmla="*/ 93135 h 137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0502" h="1375976">
                <a:moveTo>
                  <a:pt x="0" y="1373295"/>
                </a:moveTo>
                <a:lnTo>
                  <a:pt x="1432560" y="1342815"/>
                </a:lnTo>
                <a:cubicBezTo>
                  <a:pt x="1701800" y="1332655"/>
                  <a:pt x="1559560" y="1322494"/>
                  <a:pt x="1615440" y="1312334"/>
                </a:cubicBezTo>
                <a:cubicBezTo>
                  <a:pt x="1671320" y="1302174"/>
                  <a:pt x="1430020" y="1479975"/>
                  <a:pt x="1767840" y="1281855"/>
                </a:cubicBezTo>
                <a:cubicBezTo>
                  <a:pt x="2105660" y="1083735"/>
                  <a:pt x="3017520" y="509695"/>
                  <a:pt x="3642360" y="123615"/>
                </a:cubicBezTo>
                <a:cubicBezTo>
                  <a:pt x="3959860" y="-74505"/>
                  <a:pt x="3808730" y="4235"/>
                  <a:pt x="3672840" y="93135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886200" y="990600"/>
            <a:ext cx="2667000" cy="15240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38300" y="19812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5400" y="1981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0" y="1752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" y="3962400"/>
            <a:ext cx="8042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 discussed in Appendix E of your textbook, the scattering cross section describes the effective area cut out of the incident beam by the scattering process.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32752"/>
              </p:ext>
            </p:extLst>
          </p:nvPr>
        </p:nvGraphicFramePr>
        <p:xfrm>
          <a:off x="1295400" y="5334000"/>
          <a:ext cx="53594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3" name="Equation" r:id="rId3" imgW="2882880" imgH="482400" progId="Equation.DSMT4">
                  <p:embed/>
                </p:oleObj>
              </mc:Choice>
              <mc:Fallback>
                <p:oleObj name="Equation" r:id="rId3" imgW="2882880" imgH="482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34000"/>
                        <a:ext cx="53594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569411"/>
              </p:ext>
            </p:extLst>
          </p:nvPr>
        </p:nvGraphicFramePr>
        <p:xfrm>
          <a:off x="1230313" y="3132138"/>
          <a:ext cx="20066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4" name="Equation" r:id="rId5" imgW="1079280" imgH="406080" progId="Equation.DSMT4">
                  <p:embed/>
                </p:oleObj>
              </mc:Choice>
              <mc:Fallback>
                <p:oleObj name="Equation" r:id="rId5" imgW="1079280" imgH="4060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3132138"/>
                        <a:ext cx="200660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222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19814</TotalTime>
  <Words>508</Words>
  <Application>Microsoft Office PowerPoint</Application>
  <PresentationFormat>On-screen Show (4:3)</PresentationFormat>
  <Paragraphs>125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898</cp:revision>
  <cp:lastPrinted>2014-04-01T17:28:50Z</cp:lastPrinted>
  <dcterms:created xsi:type="dcterms:W3CDTF">2012-01-10T18:32:24Z</dcterms:created>
  <dcterms:modified xsi:type="dcterms:W3CDTF">2014-04-10T18:07:39Z</dcterms:modified>
</cp:coreProperties>
</file>