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487" r:id="rId4"/>
    <p:sldId id="488" r:id="rId5"/>
    <p:sldId id="470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9" r:id="rId21"/>
    <p:sldId id="490" r:id="rId22"/>
    <p:sldId id="491" r:id="rId23"/>
    <p:sldId id="492" r:id="rId24"/>
    <p:sldId id="493" r:id="rId25"/>
    <p:sldId id="494" r:id="rId26"/>
    <p:sldId id="495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4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0620" y="54864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12:00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- 1:45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18</a:t>
            </a:r>
          </a:p>
          <a:p>
            <a:pPr lvl="2"/>
            <a:endParaRPr lang="en-US" sz="2400" b="1" dirty="0"/>
          </a:p>
          <a:p>
            <a:pPr lvl="2" algn="ctr"/>
            <a:r>
              <a:rPr lang="en-US" sz="2400" b="1" dirty="0" smtClean="0"/>
              <a:t>Chap. 7 – Brownian motion and other non-equilibrium phenomena</a:t>
            </a:r>
            <a:endParaRPr lang="en-US" sz="2400" b="1" dirty="0"/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Fokker-Planck equation examples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Linear response theory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Fluctuation-Dissipation Theorem</a:t>
            </a:r>
          </a:p>
          <a:p>
            <a:pPr marL="1828800" lvl="3" indent="-457200">
              <a:buFont typeface="Wingdings" pitchFamily="2" charset="2"/>
              <a:buChar char="§"/>
            </a:pPr>
            <a:endParaRPr 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48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/>
              <a:t>Partial make-up lecture -- early start time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for “free” particle  </a:t>
            </a:r>
            <a:r>
              <a:rPr lang="en-US" sz="2400" i="1" dirty="0" smtClean="0"/>
              <a:t>V(x)=0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510404"/>
              </p:ext>
            </p:extLst>
          </p:nvPr>
        </p:nvGraphicFramePr>
        <p:xfrm>
          <a:off x="1103313" y="1066800"/>
          <a:ext cx="7050087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42" name="Equation" r:id="rId3" imgW="3492360" imgH="2361960" progId="Equation.DSMT4">
                  <p:embed/>
                </p:oleObj>
              </mc:Choice>
              <mc:Fallback>
                <p:oleObj name="Equation" r:id="rId3" imgW="3492360" imgH="236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066800"/>
                        <a:ext cx="7050087" cy="477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5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Fluctuations about equilibrium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56254"/>
              </p:ext>
            </p:extLst>
          </p:nvPr>
        </p:nvGraphicFramePr>
        <p:xfrm>
          <a:off x="726281" y="857905"/>
          <a:ext cx="7767637" cy="349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5" name="Equation" r:id="rId3" imgW="3848040" imgH="1726920" progId="Equation.DSMT4">
                  <p:embed/>
                </p:oleObj>
              </mc:Choice>
              <mc:Fallback>
                <p:oleObj name="Equation" r:id="rId3" imgW="3848040" imgH="1726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" y="857905"/>
                        <a:ext cx="7767637" cy="349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5562600" y="4114800"/>
            <a:ext cx="6858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4600" y="43815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response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715239"/>
              </p:ext>
            </p:extLst>
          </p:nvPr>
        </p:nvGraphicFramePr>
        <p:xfrm>
          <a:off x="1143000" y="4800600"/>
          <a:ext cx="25622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6" name="Equation" r:id="rId5" imgW="1269720" imgH="393480" progId="Equation.DSMT4">
                  <p:embed/>
                </p:oleObj>
              </mc:Choice>
              <mc:Fallback>
                <p:oleObj name="Equation" r:id="rId5" imgW="1269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00600"/>
                        <a:ext cx="25622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1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response function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133799"/>
              </p:ext>
            </p:extLst>
          </p:nvPr>
        </p:nvGraphicFramePr>
        <p:xfrm>
          <a:off x="74612" y="1049338"/>
          <a:ext cx="8993188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7" name="Equation" r:id="rId3" imgW="4457520" imgH="914400" progId="Equation.DSMT4">
                  <p:embed/>
                </p:oleObj>
              </mc:Choice>
              <mc:Fallback>
                <p:oleObj name="Equation" r:id="rId3" imgW="4457520" imgH="914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" y="1049338"/>
                        <a:ext cx="8993188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53532"/>
              </p:ext>
            </p:extLst>
          </p:nvPr>
        </p:nvGraphicFramePr>
        <p:xfrm>
          <a:off x="674688" y="3294063"/>
          <a:ext cx="768667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8" name="Equation" r:id="rId5" imgW="3809880" imgH="1447560" progId="Equation.DSMT4">
                  <p:embed/>
                </p:oleObj>
              </mc:Choice>
              <mc:Fallback>
                <p:oleObj name="Equation" r:id="rId5" imgW="3809880" imgH="1447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3294063"/>
                        <a:ext cx="7686675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6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80647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response function  -- simple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730064"/>
              </p:ext>
            </p:extLst>
          </p:nvPr>
        </p:nvGraphicFramePr>
        <p:xfrm>
          <a:off x="5943600" y="13810"/>
          <a:ext cx="25622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32" name="Equation" r:id="rId3" imgW="1269720" imgH="393480" progId="Equation.DSMT4">
                  <p:embed/>
                </p:oleObj>
              </mc:Choice>
              <mc:Fallback>
                <p:oleObj name="Equation" r:id="rId3" imgW="126972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810"/>
                        <a:ext cx="256222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21736"/>
              </p:ext>
            </p:extLst>
          </p:nvPr>
        </p:nvGraphicFramePr>
        <p:xfrm>
          <a:off x="990600" y="854075"/>
          <a:ext cx="5661025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33" name="Equation" r:id="rId5" imgW="2806560" imgH="2819160" progId="Equation.DSMT4">
                  <p:embed/>
                </p:oleObj>
              </mc:Choice>
              <mc:Fallback>
                <p:oleObj name="Equation" r:id="rId5" imgW="2806560" imgH="2819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54075"/>
                        <a:ext cx="5661025" cy="569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9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“Proof” of </a:t>
            </a:r>
            <a:r>
              <a:rPr lang="en-US" sz="2400" dirty="0" err="1" smtClean="0"/>
              <a:t>Kramers-Kronig</a:t>
            </a:r>
            <a:r>
              <a:rPr lang="en-US" sz="2400" dirty="0" smtClean="0"/>
              <a:t> relations 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42751"/>
              </p:ext>
            </p:extLst>
          </p:nvPr>
        </p:nvGraphicFramePr>
        <p:xfrm>
          <a:off x="685800" y="1211997"/>
          <a:ext cx="815498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6" name="数式" r:id="rId3" imgW="3987720" imgH="660240" progId="Equation.3">
                  <p:embed/>
                </p:oleObj>
              </mc:Choice>
              <mc:Fallback>
                <p:oleObj name="数式" r:id="rId3" imgW="3987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1997"/>
                        <a:ext cx="8154988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85800" y="2751642"/>
            <a:ext cx="7924800" cy="3657600"/>
            <a:chOff x="685800" y="2751642"/>
            <a:chExt cx="7924800" cy="3657600"/>
          </a:xfrm>
        </p:grpSpPr>
        <p:sp>
          <p:nvSpPr>
            <p:cNvPr id="9" name="Chord 8"/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5800" y="2814935"/>
              <a:ext cx="7924800" cy="3433465"/>
              <a:chOff x="685800" y="2814935"/>
              <a:chExt cx="7924800" cy="343346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391400" y="47625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</a:t>
                </a:r>
                <a:r>
                  <a:rPr lang="en-US" sz="2400" i="1" dirty="0" smtClean="0">
                    <a:latin typeface="+mj-lt"/>
                  </a:rPr>
                  <a:t>z</a:t>
                </a:r>
                <a:r>
                  <a:rPr lang="en-US" sz="2400" dirty="0" smtClean="0">
                    <a:latin typeface="+mj-lt"/>
                  </a:rPr>
                  <a:t>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657600" y="28149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</a:t>
                </a:r>
                <a:r>
                  <a:rPr lang="en-US" sz="2400" i="1" dirty="0" smtClean="0">
                    <a:latin typeface="+mj-lt"/>
                  </a:rPr>
                  <a:t>z</a:t>
                </a:r>
                <a:r>
                  <a:rPr lang="en-US" sz="2400" dirty="0" smtClean="0">
                    <a:latin typeface="+mj-lt"/>
                  </a:rPr>
                  <a:t>)</a:t>
                </a:r>
              </a:p>
            </p:txBody>
          </p:sp>
          <p:sp>
            <p:nvSpPr>
              <p:cNvPr id="14" name="Chord 13"/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09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transform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276772"/>
              </p:ext>
            </p:extLst>
          </p:nvPr>
        </p:nvGraphicFramePr>
        <p:xfrm>
          <a:off x="571500" y="3586163"/>
          <a:ext cx="79216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2" name="数式" r:id="rId3" imgW="3873240" imgH="507960" progId="Equation.3">
                  <p:embed/>
                </p:oleObj>
              </mc:Choice>
              <mc:Fallback>
                <p:oleObj name="数式" r:id="rId3" imgW="38732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586163"/>
                        <a:ext cx="792162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04800" y="1071962"/>
            <a:ext cx="5334000" cy="2194560"/>
            <a:chOff x="685800" y="2751642"/>
            <a:chExt cx="8890000" cy="3657600"/>
          </a:xfrm>
        </p:grpSpPr>
        <p:sp>
          <p:nvSpPr>
            <p:cNvPr id="8" name="Chord 7"/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85800" y="2814933"/>
              <a:ext cx="8890000" cy="3433467"/>
              <a:chOff x="685800" y="2814933"/>
              <a:chExt cx="8890000" cy="343346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762500"/>
                <a:ext cx="21844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</a:t>
                </a:r>
                <a:r>
                  <a:rPr lang="en-US" sz="2400" i="1" dirty="0" smtClean="0">
                    <a:latin typeface="+mj-lt"/>
                  </a:rPr>
                  <a:t>z</a:t>
                </a:r>
                <a:r>
                  <a:rPr lang="en-US" sz="2400" dirty="0" smtClean="0">
                    <a:latin typeface="+mj-lt"/>
                  </a:rPr>
                  <a:t>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1000" y="2814933"/>
                <a:ext cx="18288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</a:t>
                </a:r>
                <a:r>
                  <a:rPr lang="en-US" sz="2400" i="1" dirty="0" smtClean="0">
                    <a:latin typeface="+mj-lt"/>
                  </a:rPr>
                  <a:t>z</a:t>
                </a:r>
                <a:r>
                  <a:rPr lang="en-US" sz="2400" dirty="0" smtClean="0">
                    <a:latin typeface="+mj-lt"/>
                  </a:rPr>
                  <a:t>)</a:t>
                </a:r>
              </a:p>
            </p:txBody>
          </p:sp>
          <p:sp>
            <p:nvSpPr>
              <p:cNvPr id="13" name="Chord 12"/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a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492028" y="3111192"/>
            <a:ext cx="2270972" cy="1190774"/>
            <a:chOff x="6492028" y="3111192"/>
            <a:chExt cx="2270972" cy="1190774"/>
          </a:xfrm>
        </p:grpSpPr>
        <p:sp>
          <p:nvSpPr>
            <p:cNvPr id="19" name="Right Arrow 18"/>
            <p:cNvSpPr/>
            <p:nvPr/>
          </p:nvSpPr>
          <p:spPr>
            <a:xfrm rot="19453415">
              <a:off x="6492028" y="3920966"/>
              <a:ext cx="1828800" cy="381000"/>
            </a:xfrm>
            <a:prstGeom prst="rightArrow">
              <a:avLst/>
            </a:prstGeom>
            <a:solidFill>
              <a:srgbClr val="FF00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24800" y="3111192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=0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589565"/>
              </p:ext>
            </p:extLst>
          </p:nvPr>
        </p:nvGraphicFramePr>
        <p:xfrm>
          <a:off x="882650" y="5083175"/>
          <a:ext cx="72215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3" name="数式" r:id="rId5" imgW="3530520" imgH="469800" progId="Equation.3">
                  <p:embed/>
                </p:oleObj>
              </mc:Choice>
              <mc:Fallback>
                <p:oleObj name="数式" r:id="rId5" imgW="3530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5083175"/>
                        <a:ext cx="7221538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4038600"/>
            <a:ext cx="3429000" cy="190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" y="21112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transform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35452"/>
              </p:ext>
            </p:extLst>
          </p:nvPr>
        </p:nvGraphicFramePr>
        <p:xfrm>
          <a:off x="1066800" y="1447800"/>
          <a:ext cx="6443663" cy="446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4" name="数式" r:id="rId3" imgW="3149280" imgH="2158920" progId="Equation.3">
                  <p:embed/>
                </p:oleObj>
              </mc:Choice>
              <mc:Fallback>
                <p:oleObj name="数式" r:id="rId3" imgW="314928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443663" cy="446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0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" y="21112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transform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997256"/>
              </p:ext>
            </p:extLst>
          </p:nvPr>
        </p:nvGraphicFramePr>
        <p:xfrm>
          <a:off x="762000" y="914400"/>
          <a:ext cx="340360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26" name="数式" r:id="rId3" imgW="1663560" imgH="965160" progId="Equation.3">
                  <p:embed/>
                </p:oleObj>
              </mc:Choice>
              <mc:Fallback>
                <p:oleObj name="数式" r:id="rId3" imgW="16635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3403600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773704"/>
              </p:ext>
            </p:extLst>
          </p:nvPr>
        </p:nvGraphicFramePr>
        <p:xfrm>
          <a:off x="175260" y="2971800"/>
          <a:ext cx="893762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27" name="Equation" r:id="rId5" imgW="4368600" imgH="965160" progId="Equation.DSMT4">
                  <p:embed/>
                </p:oleObj>
              </mc:Choice>
              <mc:Fallback>
                <p:oleObj name="Equation" r:id="rId5" imgW="436860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" y="2971800"/>
                        <a:ext cx="8937625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04744"/>
              </p:ext>
            </p:extLst>
          </p:nvPr>
        </p:nvGraphicFramePr>
        <p:xfrm>
          <a:off x="205740" y="5334000"/>
          <a:ext cx="70707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28" name="Equation" r:id="rId7" imgW="3504960" imgH="419040" progId="Equation.DSMT4">
                  <p:embed/>
                </p:oleObj>
              </mc:Choice>
              <mc:Fallback>
                <p:oleObj name="Equation" r:id="rId7" imgW="350496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" y="5334000"/>
                        <a:ext cx="70707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2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Fluctuation-Dissipation Theorem</a:t>
            </a:r>
          </a:p>
          <a:p>
            <a:pPr lvl="1"/>
            <a:r>
              <a:rPr lang="en-US" sz="2400" dirty="0" smtClean="0"/>
              <a:t>Relationship of the response and correlation functions of a system near equilibrium;  allows a weak external field to probe equilibrium fluctuations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222464"/>
              </p:ext>
            </p:extLst>
          </p:nvPr>
        </p:nvGraphicFramePr>
        <p:xfrm>
          <a:off x="1195388" y="2324100"/>
          <a:ext cx="6354762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34" name="Equation" r:id="rId3" imgW="3149280" imgH="1752480" progId="Equation.DSMT4">
                  <p:embed/>
                </p:oleObj>
              </mc:Choice>
              <mc:Fallback>
                <p:oleObj name="Equation" r:id="rId3" imgW="3149280" imgH="1752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2324100"/>
                        <a:ext cx="6354762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7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Fluctuation-Dissipation Theorem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92000"/>
              </p:ext>
            </p:extLst>
          </p:nvPr>
        </p:nvGraphicFramePr>
        <p:xfrm>
          <a:off x="427038" y="965200"/>
          <a:ext cx="7329487" cy="359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64" name="Equation" r:id="rId3" imgW="3632040" imgH="1777680" progId="Equation.DSMT4">
                  <p:embed/>
                </p:oleObj>
              </mc:Choice>
              <mc:Fallback>
                <p:oleObj name="Equation" r:id="rId3" imgW="363204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965200"/>
                        <a:ext cx="7329487" cy="359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347313"/>
              </p:ext>
            </p:extLst>
          </p:nvPr>
        </p:nvGraphicFramePr>
        <p:xfrm>
          <a:off x="601662" y="4446270"/>
          <a:ext cx="3741738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65" name="Equation" r:id="rId5" imgW="1854000" imgH="914400" progId="Equation.DSMT4">
                  <p:embed/>
                </p:oleObj>
              </mc:Choice>
              <mc:Fallback>
                <p:oleObj name="Equation" r:id="rId5" imgW="18540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" y="4446270"/>
                        <a:ext cx="3741738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76800" y="5029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HW #17</a:t>
            </a:r>
            <a:endParaRPr lang="en-US" sz="2400" dirty="0" smtClean="0"/>
          </a:p>
        </p:txBody>
      </p:sp>
      <p:sp>
        <p:nvSpPr>
          <p:cNvPr id="9" name="Right Brace 8"/>
          <p:cNvSpPr/>
          <p:nvPr/>
        </p:nvSpPr>
        <p:spPr>
          <a:xfrm>
            <a:off x="4343400" y="4724400"/>
            <a:ext cx="457200" cy="16002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" t="17107" r="29661" b="3823"/>
          <a:stretch/>
        </p:blipFill>
        <p:spPr bwMode="auto">
          <a:xfrm>
            <a:off x="404149" y="457200"/>
            <a:ext cx="8587451" cy="582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13649" y="3810000"/>
            <a:ext cx="381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Fluctuation-Dissipation Theorem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57251"/>
              </p:ext>
            </p:extLst>
          </p:nvPr>
        </p:nvGraphicFramePr>
        <p:xfrm>
          <a:off x="1069975" y="1741488"/>
          <a:ext cx="5330825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6" name="Equation" r:id="rId3" imgW="2641320" imgH="1663560" progId="Equation.DSMT4">
                  <p:embed/>
                </p:oleObj>
              </mc:Choice>
              <mc:Fallback>
                <p:oleObj name="Equation" r:id="rId3" imgW="2641320" imgH="1663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741488"/>
                        <a:ext cx="5330825" cy="336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10400" y="4191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HW #17</a:t>
            </a:r>
            <a:endParaRPr lang="en-US" sz="2400" dirty="0" smtClean="0"/>
          </a:p>
        </p:txBody>
      </p:sp>
      <p:sp>
        <p:nvSpPr>
          <p:cNvPr id="8" name="Right Brace 7"/>
          <p:cNvSpPr/>
          <p:nvPr/>
        </p:nvSpPr>
        <p:spPr>
          <a:xfrm>
            <a:off x="6477000" y="3886200"/>
            <a:ext cx="533400" cy="16002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Fluctuation-Dissipation Theorem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69840"/>
              </p:ext>
            </p:extLst>
          </p:nvPr>
        </p:nvGraphicFramePr>
        <p:xfrm>
          <a:off x="1400175" y="1414463"/>
          <a:ext cx="5381625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2" name="Equation" r:id="rId3" imgW="2666880" imgH="1333440" progId="Equation.DSMT4">
                  <p:embed/>
                </p:oleObj>
              </mc:Choice>
              <mc:Fallback>
                <p:oleObj name="Equation" r:id="rId3" imgW="266688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414463"/>
                        <a:ext cx="5381625" cy="269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986251"/>
              </p:ext>
            </p:extLst>
          </p:nvPr>
        </p:nvGraphicFramePr>
        <p:xfrm>
          <a:off x="1447800" y="4191000"/>
          <a:ext cx="46386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3" name="Equation" r:id="rId5" imgW="2298600" imgH="457200" progId="Equation.DSMT4">
                  <p:embed/>
                </p:oleObj>
              </mc:Choice>
              <mc:Fallback>
                <p:oleObj name="Equation" r:id="rId5" imgW="2298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46386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771336"/>
              </p:ext>
            </p:extLst>
          </p:nvPr>
        </p:nvGraphicFramePr>
        <p:xfrm>
          <a:off x="1295400" y="5181600"/>
          <a:ext cx="48164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4" name="Equation" r:id="rId7" imgW="2387600" imgH="457200" progId="Equation.DSMT4">
                  <p:embed/>
                </p:oleObj>
              </mc:Choice>
              <mc:Fallback>
                <p:oleObj name="Equation" r:id="rId7" imgW="2387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81600"/>
                        <a:ext cx="48164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0600" y="5181600"/>
            <a:ext cx="6096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25366"/>
              </p:ext>
            </p:extLst>
          </p:nvPr>
        </p:nvGraphicFramePr>
        <p:xfrm>
          <a:off x="530225" y="4343400"/>
          <a:ext cx="6611938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9" name="Equation" r:id="rId3" imgW="3276360" imgH="965160" progId="Equation.DSMT4">
                  <p:embed/>
                </p:oleObj>
              </mc:Choice>
              <mc:Fallback>
                <p:oleObj name="Equation" r:id="rId3" imgW="3276360" imgH="965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4343400"/>
                        <a:ext cx="6611938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Fluctuation-Dissipation Theorem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0332"/>
              </p:ext>
            </p:extLst>
          </p:nvPr>
        </p:nvGraphicFramePr>
        <p:xfrm>
          <a:off x="403225" y="766763"/>
          <a:ext cx="6611938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0" name="Equation" r:id="rId5" imgW="3276360" imgH="1688760" progId="Equation.DSMT4">
                  <p:embed/>
                </p:oleObj>
              </mc:Choice>
              <mc:Fallback>
                <p:oleObj name="Equation" r:id="rId5" imgW="3276360" imgH="1688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766763"/>
                        <a:ext cx="6611938" cy="341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0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739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Fluctuation-Dissipation Theorem --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382643"/>
              </p:ext>
            </p:extLst>
          </p:nvPr>
        </p:nvGraphicFramePr>
        <p:xfrm>
          <a:off x="327025" y="457200"/>
          <a:ext cx="62531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8" name="Equation" r:id="rId3" imgW="3098520" imgH="457200" progId="Equation.DSMT4">
                  <p:embed/>
                </p:oleObj>
              </mc:Choice>
              <mc:Fallback>
                <p:oleObj name="Equation" r:id="rId3" imgW="309852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457200"/>
                        <a:ext cx="62531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41552"/>
              </p:ext>
            </p:extLst>
          </p:nvPr>
        </p:nvGraphicFramePr>
        <p:xfrm>
          <a:off x="766763" y="1219200"/>
          <a:ext cx="7767637" cy="349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9" name="Equation" r:id="rId5" imgW="3848040" imgH="1726920" progId="Equation.DSMT4">
                  <p:embed/>
                </p:oleObj>
              </mc:Choice>
              <mc:Fallback>
                <p:oleObj name="Equation" r:id="rId5" imgW="3848040" imgH="1726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219200"/>
                        <a:ext cx="7767637" cy="349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16012"/>
              </p:ext>
            </p:extLst>
          </p:nvPr>
        </p:nvGraphicFramePr>
        <p:xfrm>
          <a:off x="685800" y="4495800"/>
          <a:ext cx="5661025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0" name="Equation" r:id="rId7" imgW="2806560" imgH="914400" progId="Equation.DSMT4">
                  <p:embed/>
                </p:oleObj>
              </mc:Choice>
              <mc:Fallback>
                <p:oleObj name="Equation" r:id="rId7" imgW="280656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5661025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9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739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Fluctuation-Dissipation Theorem -- example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832615"/>
              </p:ext>
            </p:extLst>
          </p:nvPr>
        </p:nvGraphicFramePr>
        <p:xfrm>
          <a:off x="914400" y="1600200"/>
          <a:ext cx="20224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32" name="Equation" r:id="rId3" imgW="1002960" imgH="419040" progId="Equation.DSMT4">
                  <p:embed/>
                </p:oleObj>
              </mc:Choice>
              <mc:Fallback>
                <p:oleObj name="Equation" r:id="rId3" imgW="100296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20224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871169"/>
              </p:ext>
            </p:extLst>
          </p:nvPr>
        </p:nvGraphicFramePr>
        <p:xfrm>
          <a:off x="762000" y="535632"/>
          <a:ext cx="62531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33" name="Equation" r:id="rId5" imgW="3098520" imgH="457200" progId="Equation.DSMT4">
                  <p:embed/>
                </p:oleObj>
              </mc:Choice>
              <mc:Fallback>
                <p:oleObj name="Equation" r:id="rId5" imgW="309852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5632"/>
                        <a:ext cx="62531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35336"/>
              </p:ext>
            </p:extLst>
          </p:nvPr>
        </p:nvGraphicFramePr>
        <p:xfrm>
          <a:off x="1066800" y="3022600"/>
          <a:ext cx="6816725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34" name="Equation" r:id="rId7" imgW="3377880" imgH="1295280" progId="Equation.DSMT4">
                  <p:embed/>
                </p:oleObj>
              </mc:Choice>
              <mc:Fallback>
                <p:oleObj name="Equation" r:id="rId7" imgW="3377880" imgH="1295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22600"/>
                        <a:ext cx="6816725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9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Microscopic linear response theory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95397"/>
              </p:ext>
            </p:extLst>
          </p:nvPr>
        </p:nvGraphicFramePr>
        <p:xfrm>
          <a:off x="663575" y="990600"/>
          <a:ext cx="8251825" cy="369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0" name="Equation" r:id="rId3" imgW="4089240" imgH="1828800" progId="Equation.DSMT4">
                  <p:embed/>
                </p:oleObj>
              </mc:Choice>
              <mc:Fallback>
                <p:oleObj name="Equation" r:id="rId3" imgW="4089240" imgH="1828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990600"/>
                        <a:ext cx="8251825" cy="369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289541"/>
              </p:ext>
            </p:extLst>
          </p:nvPr>
        </p:nvGraphicFramePr>
        <p:xfrm>
          <a:off x="749300" y="4800600"/>
          <a:ext cx="72517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1" name="Equation" r:id="rId5" imgW="3593880" imgH="393480" progId="Equation.DSMT4">
                  <p:embed/>
                </p:oleObj>
              </mc:Choice>
              <mc:Fallback>
                <p:oleObj name="Equation" r:id="rId5" imgW="35938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4800600"/>
                        <a:ext cx="72517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622760" y="4338935"/>
            <a:ext cx="1924920" cy="1052121"/>
            <a:chOff x="6622760" y="4338935"/>
            <a:chExt cx="1924920" cy="1052121"/>
          </a:xfrm>
        </p:grpSpPr>
        <p:sp>
          <p:nvSpPr>
            <p:cNvPr id="8" name="Right Arrow 7"/>
            <p:cNvSpPr/>
            <p:nvPr/>
          </p:nvSpPr>
          <p:spPr>
            <a:xfrm rot="19305184">
              <a:off x="6622760" y="4857656"/>
              <a:ext cx="1600200" cy="5334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77200" y="4338935"/>
              <a:ext cx="47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9201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Microscopic linear response theory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1921"/>
              </p:ext>
            </p:extLst>
          </p:nvPr>
        </p:nvGraphicFramePr>
        <p:xfrm>
          <a:off x="914400" y="1066800"/>
          <a:ext cx="609758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4" name="Equation" r:id="rId3" imgW="3022560" imgH="1104840" progId="Equation.DSMT4">
                  <p:embed/>
                </p:oleObj>
              </mc:Choice>
              <mc:Fallback>
                <p:oleObj name="Equation" r:id="rId3" imgW="3022560" imgH="1104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6097587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2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3" r="35907" b="3729"/>
          <a:stretch/>
        </p:blipFill>
        <p:spPr bwMode="auto">
          <a:xfrm>
            <a:off x="796382" y="1160337"/>
            <a:ext cx="7814218" cy="5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19800" y="2209800"/>
            <a:ext cx="1828800" cy="134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3788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16855" r="38686" b="4951"/>
          <a:stretch/>
        </p:blipFill>
        <p:spPr bwMode="auto">
          <a:xfrm>
            <a:off x="762000" y="71680"/>
            <a:ext cx="7430146" cy="640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8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-- Fokker-Planck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39271"/>
              </p:ext>
            </p:extLst>
          </p:nvPr>
        </p:nvGraphicFramePr>
        <p:xfrm>
          <a:off x="868363" y="742950"/>
          <a:ext cx="30892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64" name="Equation" r:id="rId3" imgW="1663560" imgH="711000" progId="Equation.DSMT4">
                  <p:embed/>
                </p:oleObj>
              </mc:Choice>
              <mc:Fallback>
                <p:oleObj name="Equation" r:id="rId3" imgW="1663560" imgH="71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742950"/>
                        <a:ext cx="308927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69114"/>
              </p:ext>
            </p:extLst>
          </p:nvPr>
        </p:nvGraphicFramePr>
        <p:xfrm>
          <a:off x="990600" y="3048000"/>
          <a:ext cx="6078538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65" name="Equation" r:id="rId5" imgW="3009900" imgH="685800" progId="Equation.DSMT4">
                  <p:embed/>
                </p:oleObj>
              </mc:Choice>
              <mc:Fallback>
                <p:oleObj name="Equation" r:id="rId5" imgW="3009900" imgH="685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0"/>
                        <a:ext cx="6078538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 flipV="1">
            <a:off x="3276600" y="1981200"/>
            <a:ext cx="1143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6252"/>
              </p:ext>
            </p:extLst>
          </p:nvPr>
        </p:nvGraphicFramePr>
        <p:xfrm>
          <a:off x="4471988" y="2090738"/>
          <a:ext cx="29003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66" name="Equation" r:id="rId7" imgW="1562040" imgH="482400" progId="Equation.DSMT4">
                  <p:embed/>
                </p:oleObj>
              </mc:Choice>
              <mc:Fallback>
                <p:oleObj name="Equation" r:id="rId7" imgW="15620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2090738"/>
                        <a:ext cx="290036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 flipV="1">
            <a:off x="4800600" y="4191000"/>
            <a:ext cx="838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256768"/>
              </p:ext>
            </p:extLst>
          </p:nvPr>
        </p:nvGraphicFramePr>
        <p:xfrm>
          <a:off x="5715000" y="4648200"/>
          <a:ext cx="221615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67" name="Equation" r:id="rId9" imgW="1193760" imgH="609480" progId="Equation.DSMT4">
                  <p:embed/>
                </p:oleObj>
              </mc:Choice>
              <mc:Fallback>
                <p:oleObj name="Equation" r:id="rId9" imgW="1193760" imgH="609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48200"/>
                        <a:ext cx="221615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2743200" y="3886200"/>
            <a:ext cx="647700" cy="11452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4800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friction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18958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169767"/>
              </p:ext>
            </p:extLst>
          </p:nvPr>
        </p:nvGraphicFramePr>
        <p:xfrm>
          <a:off x="533400" y="849313"/>
          <a:ext cx="69357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49" name="Equation" r:id="rId3" imgW="3479760" imgH="609480" progId="Equation.DSMT4">
                  <p:embed/>
                </p:oleObj>
              </mc:Choice>
              <mc:Fallback>
                <p:oleObj name="Equation" r:id="rId3" imgW="347976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49313"/>
                        <a:ext cx="6935788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7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in the limit of large friction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78128"/>
              </p:ext>
            </p:extLst>
          </p:nvPr>
        </p:nvGraphicFramePr>
        <p:xfrm>
          <a:off x="558800" y="704850"/>
          <a:ext cx="767080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67" name="Equation" r:id="rId3" imgW="3848040" imgH="2641320" progId="Equation.DSMT4">
                  <p:embed/>
                </p:oleObj>
              </mc:Choice>
              <mc:Fallback>
                <p:oleObj name="Equation" r:id="rId3" imgW="384804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704850"/>
                        <a:ext cx="7670800" cy="526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" y="739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in the limit of large friction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47229"/>
              </p:ext>
            </p:extLst>
          </p:nvPr>
        </p:nvGraphicFramePr>
        <p:xfrm>
          <a:off x="609600" y="535632"/>
          <a:ext cx="7265987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10" name="Equation" r:id="rId3" imgW="3644640" imgH="1396800" progId="Equation.DSMT4">
                  <p:embed/>
                </p:oleObj>
              </mc:Choice>
              <mc:Fallback>
                <p:oleObj name="Equation" r:id="rId3" imgW="364464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5632"/>
                        <a:ext cx="7265987" cy="278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74081"/>
              </p:ext>
            </p:extLst>
          </p:nvPr>
        </p:nvGraphicFramePr>
        <p:xfrm>
          <a:off x="762000" y="3352800"/>
          <a:ext cx="579755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11" name="Equation" r:id="rId5" imgW="2908080" imgH="1625400" progId="Equation.DSMT4">
                  <p:embed/>
                </p:oleObj>
              </mc:Choice>
              <mc:Fallback>
                <p:oleObj name="Equation" r:id="rId5" imgW="290808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579755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4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for “free” particle  </a:t>
            </a:r>
            <a:r>
              <a:rPr lang="en-US" sz="2400" i="1" dirty="0" smtClean="0"/>
              <a:t>V(x)=0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418797"/>
              </p:ext>
            </p:extLst>
          </p:nvPr>
        </p:nvGraphicFramePr>
        <p:xfrm>
          <a:off x="736600" y="914400"/>
          <a:ext cx="62833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40" name="Equation" r:id="rId3" imgW="3111480" imgH="1346040" progId="Equation.DSMT4">
                  <p:embed/>
                </p:oleObj>
              </mc:Choice>
              <mc:Fallback>
                <p:oleObj name="Equation" r:id="rId3" imgW="3111480" imgH="1346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914400"/>
                        <a:ext cx="628332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391092"/>
              </p:ext>
            </p:extLst>
          </p:nvPr>
        </p:nvGraphicFramePr>
        <p:xfrm>
          <a:off x="1050925" y="3810000"/>
          <a:ext cx="7102475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41" name="Equation" r:id="rId5" imgW="3517560" imgH="736560" progId="Equation.DSMT4">
                  <p:embed/>
                </p:oleObj>
              </mc:Choice>
              <mc:Fallback>
                <p:oleObj name="Equation" r:id="rId5" imgW="351756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3810000"/>
                        <a:ext cx="7102475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4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18351</TotalTime>
  <Words>450</Words>
  <Application>Microsoft Office PowerPoint</Application>
  <PresentationFormat>On-screen Show (4:3)</PresentationFormat>
  <Paragraphs>126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Equation</vt:lpstr>
      <vt:lpstr>MathType 6.0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825</cp:revision>
  <cp:lastPrinted>2014-04-01T17:28:01Z</cp:lastPrinted>
  <dcterms:created xsi:type="dcterms:W3CDTF">2012-01-10T18:32:24Z</dcterms:created>
  <dcterms:modified xsi:type="dcterms:W3CDTF">2014-04-01T17:28:43Z</dcterms:modified>
</cp:coreProperties>
</file>