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0" r:id="rId3"/>
    <p:sldId id="411" r:id="rId4"/>
    <p:sldId id="405" r:id="rId5"/>
    <p:sldId id="406" r:id="rId6"/>
    <p:sldId id="407" r:id="rId7"/>
    <p:sldId id="408" r:id="rId8"/>
    <p:sldId id="409" r:id="rId9"/>
    <p:sldId id="410" r:id="rId10"/>
    <p:sldId id="412" r:id="rId11"/>
    <p:sldId id="413" r:id="rId12"/>
    <p:sldId id="433" r:id="rId13"/>
    <p:sldId id="414" r:id="rId14"/>
    <p:sldId id="415" r:id="rId15"/>
    <p:sldId id="416" r:id="rId16"/>
    <p:sldId id="418" r:id="rId17"/>
    <p:sldId id="419" r:id="rId18"/>
    <p:sldId id="422" r:id="rId19"/>
    <p:sldId id="423" r:id="rId20"/>
    <p:sldId id="424" r:id="rId21"/>
    <p:sldId id="425" r:id="rId22"/>
    <p:sldId id="426" r:id="rId23"/>
    <p:sldId id="427" r:id="rId24"/>
    <p:sldId id="428" r:id="rId25"/>
    <p:sldId id="429" r:id="rId26"/>
    <p:sldId id="430" r:id="rId27"/>
    <p:sldId id="431" r:id="rId28"/>
    <p:sldId id="432" r:id="rId29"/>
    <p:sldId id="434" r:id="rId30"/>
    <p:sldId id="435" r:id="rId31"/>
    <p:sldId id="436" r:id="rId32"/>
    <p:sldId id="437" r:id="rId33"/>
    <p:sldId id="438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3" d="100"/>
          <a:sy n="6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70FD-CC2F-49DC-937B-54A5FFA27C6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7BF41-931B-429E-8CBB-4B52882D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1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fu.edu/~natalie/s14phy770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7.png"/><Relationship Id="rId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ado.edu/physics/2000/bec/three_peaks.html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4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0620" y="54864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PHY 770 -- Statistical Mechanics</a:t>
            </a:r>
          </a:p>
          <a:p>
            <a:pPr algn="ctr"/>
            <a:r>
              <a:rPr lang="en-US" sz="2400" b="1" dirty="0" smtClean="0"/>
              <a:t>12:00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*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-1:45 </a:t>
            </a:r>
            <a:r>
              <a:rPr lang="en-US" sz="2400" b="1" dirty="0"/>
              <a:t>P</a:t>
            </a:r>
            <a:r>
              <a:rPr lang="en-US" sz="2400" b="1" dirty="0" smtClean="0"/>
              <a:t>M  TR Olin 107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b="1" dirty="0" smtClean="0"/>
              <a:t>Instructor: Natalie </a:t>
            </a:r>
            <a:r>
              <a:rPr lang="en-US" sz="2000" b="1" dirty="0" err="1" smtClean="0"/>
              <a:t>Holzwarth</a:t>
            </a:r>
            <a:r>
              <a:rPr lang="en-US" sz="2000" b="1" dirty="0" smtClean="0"/>
              <a:t> (Olin 300)</a:t>
            </a:r>
          </a:p>
          <a:p>
            <a:pPr algn="ctr"/>
            <a:r>
              <a:rPr lang="en-US" sz="2000" b="1" dirty="0" smtClean="0"/>
              <a:t>Course Webpage: </a:t>
            </a:r>
            <a:r>
              <a:rPr lang="en-US" sz="2000" b="1" dirty="0" smtClean="0">
                <a:hlinkClick r:id="rId2"/>
              </a:rPr>
              <a:t>http://www.wfu.edu/~natalie/s14phy770</a:t>
            </a:r>
            <a:endParaRPr lang="en-US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62000" y="24384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Lecture 14</a:t>
            </a:r>
          </a:p>
          <a:p>
            <a:pPr lvl="2"/>
            <a:endParaRPr lang="en-US" sz="2400" b="1" dirty="0"/>
          </a:p>
          <a:p>
            <a:pPr lvl="2" algn="ctr"/>
            <a:r>
              <a:rPr lang="en-US" sz="2400" b="1" dirty="0" smtClean="0"/>
              <a:t>Chap. 6 – Grand canonical ensemble</a:t>
            </a:r>
            <a:endParaRPr lang="en-US" sz="2400" b="1" dirty="0"/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400" b="1" dirty="0" smtClean="0"/>
              <a:t>Fermi-Dirac distribution function</a:t>
            </a:r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400" b="1" dirty="0" smtClean="0"/>
              <a:t>Bose-Einstein distribution</a:t>
            </a:r>
          </a:p>
          <a:p>
            <a:pPr marL="1828800" lvl="3" indent="-457200">
              <a:buFont typeface="Wingdings" pitchFamily="2" charset="2"/>
              <a:buChar char="§"/>
            </a:pPr>
            <a:endParaRPr lang="en-US" sz="24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14400" y="5486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</a:rPr>
              <a:t>*</a:t>
            </a:r>
            <a:r>
              <a:rPr lang="en-US" sz="2400" b="1" dirty="0" smtClean="0"/>
              <a:t>Partial make-up lecture -- early start time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945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28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Examples of grand canonical ensembles – ideal (non-interacting) quantum particles in  a cube of length </a:t>
            </a:r>
            <a:r>
              <a:rPr lang="en-US" sz="2400" i="1" dirty="0" smtClean="0"/>
              <a:t>L</a:t>
            </a:r>
            <a:r>
              <a:rPr lang="en-US" sz="2400" dirty="0" smtClean="0"/>
              <a:t> with periodic boundary conditions  -- Bose-Einstein case (assumed to have spin 0)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601629"/>
              </p:ext>
            </p:extLst>
          </p:nvPr>
        </p:nvGraphicFramePr>
        <p:xfrm>
          <a:off x="1049338" y="1831975"/>
          <a:ext cx="6097587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88" name="Equation" r:id="rId3" imgW="3263760" imgH="1015920" progId="Equation.DSMT4">
                  <p:embed/>
                </p:oleObj>
              </mc:Choice>
              <mc:Fallback>
                <p:oleObj name="Equation" r:id="rId3" imgW="3263760" imgH="10159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1831975"/>
                        <a:ext cx="6097587" cy="190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511945"/>
              </p:ext>
            </p:extLst>
          </p:nvPr>
        </p:nvGraphicFramePr>
        <p:xfrm>
          <a:off x="1395413" y="4114800"/>
          <a:ext cx="5124450" cy="171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89" name="Equation" r:id="rId5" imgW="2743200" imgH="914400" progId="Equation.DSMT4">
                  <p:embed/>
                </p:oleObj>
              </mc:Choice>
              <mc:Fallback>
                <p:oleObj name="Equation" r:id="rId5" imgW="2743200" imgH="914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4114800"/>
                        <a:ext cx="5124450" cy="171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48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Bose-Einstein case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881792"/>
              </p:ext>
            </p:extLst>
          </p:nvPr>
        </p:nvGraphicFramePr>
        <p:xfrm>
          <a:off x="76201" y="914401"/>
          <a:ext cx="4114800" cy="186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96" name="Equation" r:id="rId3" imgW="2247840" imgH="1015920" progId="Equation.DSMT4">
                  <p:embed/>
                </p:oleObj>
              </mc:Choice>
              <mc:Fallback>
                <p:oleObj name="Equation" r:id="rId3" imgW="2247840" imgH="10159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1" y="914401"/>
                        <a:ext cx="4114800" cy="186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440136"/>
              </p:ext>
            </p:extLst>
          </p:nvPr>
        </p:nvGraphicFramePr>
        <p:xfrm>
          <a:off x="103188" y="2895600"/>
          <a:ext cx="431641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97" name="Equation" r:id="rId5" imgW="2311200" imgH="406080" progId="Equation.DSMT4">
                  <p:embed/>
                </p:oleObj>
              </mc:Choice>
              <mc:Fallback>
                <p:oleObj name="Equation" r:id="rId5" imgW="2311200" imgH="406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2895600"/>
                        <a:ext cx="4316412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3000" y="39624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Fermi-Dirac case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077015"/>
              </p:ext>
            </p:extLst>
          </p:nvPr>
        </p:nvGraphicFramePr>
        <p:xfrm>
          <a:off x="4876800" y="990601"/>
          <a:ext cx="4113213" cy="180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98" name="Equation" r:id="rId7" imgW="2323800" imgH="1015920" progId="Equation.DSMT4">
                  <p:embed/>
                </p:oleObj>
              </mc:Choice>
              <mc:Fallback>
                <p:oleObj name="Equation" r:id="rId7" imgW="2323800" imgH="10159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90601"/>
                        <a:ext cx="4113213" cy="180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868821"/>
              </p:ext>
            </p:extLst>
          </p:nvPr>
        </p:nvGraphicFramePr>
        <p:xfrm>
          <a:off x="4803775" y="2895600"/>
          <a:ext cx="4264025" cy="9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99" name="Equation" r:id="rId9" imgW="2527200" imgH="583920" progId="Equation.DSMT4">
                  <p:embed/>
                </p:oleObj>
              </mc:Choice>
              <mc:Fallback>
                <p:oleObj name="Equation" r:id="rId9" imgW="2527200" imgH="5839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775" y="2895600"/>
                        <a:ext cx="4264025" cy="98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192868"/>
              </p:ext>
            </p:extLst>
          </p:nvPr>
        </p:nvGraphicFramePr>
        <p:xfrm>
          <a:off x="44450" y="3738563"/>
          <a:ext cx="483235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00" name="Equation" r:id="rId11" imgW="2666880" imgH="1625400" progId="Equation.DSMT4">
                  <p:embed/>
                </p:oleObj>
              </mc:Choice>
              <mc:Fallback>
                <p:oleObj name="Equation" r:id="rId11" imgW="2666880" imgH="1625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3738563"/>
                        <a:ext cx="4832350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056340"/>
              </p:ext>
            </p:extLst>
          </p:nvPr>
        </p:nvGraphicFramePr>
        <p:xfrm>
          <a:off x="4876800" y="3662363"/>
          <a:ext cx="4259262" cy="293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01" name="Equation" r:id="rId13" imgW="2361960" imgH="1625400" progId="Equation.DSMT4">
                  <p:embed/>
                </p:oleObj>
              </mc:Choice>
              <mc:Fallback>
                <p:oleObj name="Equation" r:id="rId13" imgW="2361960" imgH="1625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662363"/>
                        <a:ext cx="4259262" cy="2938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86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39624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Bose-Einstein case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39624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Fermi-Dirac case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146349"/>
              </p:ext>
            </p:extLst>
          </p:nvPr>
        </p:nvGraphicFramePr>
        <p:xfrm>
          <a:off x="3276600" y="93672"/>
          <a:ext cx="1541463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37" name="Equation" r:id="rId3" imgW="850680" imgH="685800" progId="Equation.DSMT4">
                  <p:embed/>
                </p:oleObj>
              </mc:Choice>
              <mc:Fallback>
                <p:oleObj name="Equation" r:id="rId3" imgW="8506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3672"/>
                        <a:ext cx="1541463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439937"/>
              </p:ext>
            </p:extLst>
          </p:nvPr>
        </p:nvGraphicFramePr>
        <p:xfrm>
          <a:off x="137160" y="990600"/>
          <a:ext cx="3795712" cy="210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38" name="Equation" r:id="rId5" imgW="2095200" imgH="1155600" progId="Equation.DSMT4">
                  <p:embed/>
                </p:oleObj>
              </mc:Choice>
              <mc:Fallback>
                <p:oleObj name="Equation" r:id="rId5" imgW="2095200" imgH="1155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" y="990600"/>
                        <a:ext cx="3795712" cy="210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730676"/>
              </p:ext>
            </p:extLst>
          </p:nvPr>
        </p:nvGraphicFramePr>
        <p:xfrm>
          <a:off x="4749800" y="914400"/>
          <a:ext cx="3771900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39" name="Equation" r:id="rId7" imgW="2082600" imgH="1155600" progId="Equation.DSMT4">
                  <p:embed/>
                </p:oleObj>
              </mc:Choice>
              <mc:Fallback>
                <p:oleObj name="Equation" r:id="rId7" imgW="2082600" imgH="1155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914400"/>
                        <a:ext cx="3771900" cy="210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84188"/>
              </p:ext>
            </p:extLst>
          </p:nvPr>
        </p:nvGraphicFramePr>
        <p:xfrm>
          <a:off x="5183188" y="3051175"/>
          <a:ext cx="2852737" cy="200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40" name="Equation" r:id="rId9" imgW="1574640" imgH="1104840" progId="Equation.DSMT4">
                  <p:embed/>
                </p:oleObj>
              </mc:Choice>
              <mc:Fallback>
                <p:oleObj name="Equation" r:id="rId9" imgW="1574640" imgH="11048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3051175"/>
                        <a:ext cx="2852737" cy="200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823891"/>
              </p:ext>
            </p:extLst>
          </p:nvPr>
        </p:nvGraphicFramePr>
        <p:xfrm>
          <a:off x="107949" y="3124200"/>
          <a:ext cx="4464051" cy="200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41" name="Equation" r:id="rId11" imgW="2463480" imgH="1104840" progId="Equation.DSMT4">
                  <p:embed/>
                </p:oleObj>
              </mc:Choice>
              <mc:Fallback>
                <p:oleObj name="Equation" r:id="rId11" imgW="2463480" imgH="11048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49" y="3124200"/>
                        <a:ext cx="4464051" cy="200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04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76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Case of Bose particles  </a:t>
            </a:r>
          </a:p>
          <a:p>
            <a:pPr lvl="1"/>
            <a:r>
              <a:rPr lang="en-US" sz="2400" dirty="0" smtClean="0"/>
              <a:t>Non-interacting spin 0 particles of mass </a:t>
            </a:r>
            <a:r>
              <a:rPr lang="en-US" sz="2400" i="1" dirty="0" smtClean="0"/>
              <a:t>m</a:t>
            </a:r>
            <a:r>
              <a:rPr lang="en-US" sz="2400" dirty="0" smtClean="0"/>
              <a:t> at low </a:t>
            </a:r>
            <a:r>
              <a:rPr lang="en-US" sz="2400" i="1" dirty="0" smtClean="0"/>
              <a:t>T               </a:t>
            </a:r>
            <a:r>
              <a:rPr lang="en-US" sz="2400" dirty="0" smtClean="0"/>
              <a:t>moving in 3-dimensions in large box of volume </a:t>
            </a:r>
            <a:r>
              <a:rPr lang="en-US" sz="2400" i="1" dirty="0" smtClean="0"/>
              <a:t>V=L</a:t>
            </a:r>
            <a:r>
              <a:rPr lang="en-US" sz="2400" i="1" baseline="30000" dirty="0" smtClean="0"/>
              <a:t>3</a:t>
            </a:r>
            <a:r>
              <a:rPr lang="en-US" sz="2400" dirty="0" smtClean="0"/>
              <a:t>:   Assume that each state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is singly occupied.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37321"/>
              </p:ext>
            </p:extLst>
          </p:nvPr>
        </p:nvGraphicFramePr>
        <p:xfrm>
          <a:off x="1219200" y="1600200"/>
          <a:ext cx="6183313" cy="486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03" name="数式" r:id="rId3" imgW="2781000" imgH="2260440" progId="Equation.3">
                  <p:embed/>
                </p:oleObj>
              </mc:Choice>
              <mc:Fallback>
                <p:oleObj name="数式" r:id="rId3" imgW="2781000" imgH="226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00200"/>
                        <a:ext cx="6183313" cy="486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37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25914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Case of Bose particles  at low </a:t>
            </a:r>
            <a:r>
              <a:rPr lang="en-US" sz="2400" i="1" dirty="0" smtClean="0"/>
              <a:t>T</a:t>
            </a:r>
            <a:endParaRPr lang="en-US" sz="24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07495"/>
              </p:ext>
            </p:extLst>
          </p:nvPr>
        </p:nvGraphicFramePr>
        <p:xfrm>
          <a:off x="990600" y="720805"/>
          <a:ext cx="4573587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44" name="数式" r:id="rId3" imgW="2057400" imgH="914400" progId="Equation.3">
                  <p:embed/>
                </p:oleObj>
              </mc:Choice>
              <mc:Fallback>
                <p:oleObj name="数式" r:id="rId3" imgW="2057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720805"/>
                        <a:ext cx="4573587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977244"/>
              </p:ext>
            </p:extLst>
          </p:nvPr>
        </p:nvGraphicFramePr>
        <p:xfrm>
          <a:off x="533400" y="3024187"/>
          <a:ext cx="8229600" cy="284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45" name="数式" r:id="rId5" imgW="3479760" imgH="1320480" progId="Equation.3">
                  <p:embed/>
                </p:oleObj>
              </mc:Choice>
              <mc:Fallback>
                <p:oleObj name="数式" r:id="rId5" imgW="34797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24187"/>
                        <a:ext cx="8229600" cy="284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22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Critical temperature for Bose condensation: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66800" y="304800"/>
            <a:ext cx="4384675" cy="1638002"/>
            <a:chOff x="1066800" y="1185863"/>
            <a:chExt cx="4384675" cy="1638002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4754916"/>
                </p:ext>
              </p:extLst>
            </p:nvPr>
          </p:nvGraphicFramePr>
          <p:xfrm>
            <a:off x="1103313" y="1185863"/>
            <a:ext cx="4348162" cy="1038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470" name="数式" r:id="rId3" imgW="1955520" imgH="482400" progId="Equation.3">
                    <p:embed/>
                  </p:oleObj>
                </mc:Choice>
                <mc:Fallback>
                  <p:oleObj name="数式" r:id="rId3" imgW="195552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3313" y="1185863"/>
                          <a:ext cx="4348162" cy="1038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eft Brace 6"/>
            <p:cNvSpPr/>
            <p:nvPr/>
          </p:nvSpPr>
          <p:spPr>
            <a:xfrm rot="16200000">
              <a:off x="1752600" y="1790701"/>
              <a:ext cx="457200" cy="838200"/>
            </a:xfrm>
            <a:prstGeom prst="leftBrace">
              <a:avLst/>
            </a:prstGeom>
            <a:ln w="50800"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3733800" y="838201"/>
              <a:ext cx="457200" cy="2743200"/>
            </a:xfrm>
            <a:prstGeom prst="leftBrace">
              <a:avLst/>
            </a:prstGeom>
            <a:ln w="50800"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6800" y="23622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condensate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67000" y="23622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“normal” state</a:t>
              </a:r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69580"/>
              </p:ext>
            </p:extLst>
          </p:nvPr>
        </p:nvGraphicFramePr>
        <p:xfrm>
          <a:off x="138113" y="1885950"/>
          <a:ext cx="8791575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71" name="Equation" r:id="rId5" imgW="4038480" imgH="2133360" progId="Equation.DSMT4">
                  <p:embed/>
                </p:oleObj>
              </mc:Choice>
              <mc:Fallback>
                <p:oleObj name="Equation" r:id="rId5" imgW="4038480" imgH="2133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1885950"/>
                        <a:ext cx="8791575" cy="459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49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25914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Case of Bose particles  at low </a:t>
            </a:r>
            <a:r>
              <a:rPr lang="en-US" sz="2400" i="1" dirty="0" smtClean="0"/>
              <a:t>T</a:t>
            </a:r>
            <a:endParaRPr lang="en-US" sz="24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07495"/>
              </p:ext>
            </p:extLst>
          </p:nvPr>
        </p:nvGraphicFramePr>
        <p:xfrm>
          <a:off x="990600" y="720805"/>
          <a:ext cx="4573587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6" name="数式" r:id="rId3" imgW="2057400" imgH="914400" progId="Equation.3">
                  <p:embed/>
                </p:oleObj>
              </mc:Choice>
              <mc:Fallback>
                <p:oleObj name="数式" r:id="rId3" imgW="2057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720805"/>
                        <a:ext cx="4573587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977244"/>
              </p:ext>
            </p:extLst>
          </p:nvPr>
        </p:nvGraphicFramePr>
        <p:xfrm>
          <a:off x="533400" y="3024187"/>
          <a:ext cx="8229600" cy="284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7" name="数式" r:id="rId5" imgW="3479760" imgH="1320480" progId="Equation.3">
                  <p:embed/>
                </p:oleObj>
              </mc:Choice>
              <mc:Fallback>
                <p:oleObj name="数式" r:id="rId5" imgW="34797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24187"/>
                        <a:ext cx="8229600" cy="284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22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Critical temperature for Bose condensation: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66800" y="304800"/>
            <a:ext cx="4384675" cy="1638002"/>
            <a:chOff x="1066800" y="1185863"/>
            <a:chExt cx="4384675" cy="1638002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4754916"/>
                </p:ext>
              </p:extLst>
            </p:nvPr>
          </p:nvGraphicFramePr>
          <p:xfrm>
            <a:off x="1103313" y="1185863"/>
            <a:ext cx="4348162" cy="1038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540" name="数式" r:id="rId3" imgW="1955520" imgH="482400" progId="Equation.3">
                    <p:embed/>
                  </p:oleObj>
                </mc:Choice>
                <mc:Fallback>
                  <p:oleObj name="数式" r:id="rId3" imgW="195552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3313" y="1185863"/>
                          <a:ext cx="4348162" cy="1038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eft Brace 6"/>
            <p:cNvSpPr/>
            <p:nvPr/>
          </p:nvSpPr>
          <p:spPr>
            <a:xfrm rot="16200000">
              <a:off x="1752600" y="1790701"/>
              <a:ext cx="457200" cy="838200"/>
            </a:xfrm>
            <a:prstGeom prst="leftBrace">
              <a:avLst/>
            </a:prstGeom>
            <a:ln w="50800"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3733800" y="838201"/>
              <a:ext cx="457200" cy="2743200"/>
            </a:xfrm>
            <a:prstGeom prst="leftBrace">
              <a:avLst/>
            </a:prstGeom>
            <a:ln w="50800"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6800" y="23622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condensate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67000" y="23622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“normal” state</a:t>
              </a:r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088294"/>
              </p:ext>
            </p:extLst>
          </p:nvPr>
        </p:nvGraphicFramePr>
        <p:xfrm>
          <a:off x="369887" y="1885950"/>
          <a:ext cx="8545513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1" name="数式" r:id="rId5" imgW="4025880" imgH="2133360" progId="Equation.3">
                  <p:embed/>
                </p:oleObj>
              </mc:Choice>
              <mc:Fallback>
                <p:oleObj name="数式" r:id="rId5" imgW="4025880" imgH="2133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" y="1885950"/>
                        <a:ext cx="8545513" cy="459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49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Summary: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265502"/>
              </p:ext>
            </p:extLst>
          </p:nvPr>
        </p:nvGraphicFramePr>
        <p:xfrm>
          <a:off x="319088" y="1143000"/>
          <a:ext cx="781685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14" name="Equation" r:id="rId3" imgW="3682800" imgH="1752480" progId="Equation.DSMT4">
                  <p:embed/>
                </p:oleObj>
              </mc:Choice>
              <mc:Fallback>
                <p:oleObj name="Equation" r:id="rId3" imgW="3682800" imgH="1752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1143000"/>
                        <a:ext cx="7816850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Brace 6"/>
          <p:cNvSpPr/>
          <p:nvPr/>
        </p:nvSpPr>
        <p:spPr>
          <a:xfrm rot="16200000">
            <a:off x="2887981" y="4686300"/>
            <a:ext cx="457200" cy="838200"/>
          </a:xfrm>
          <a:prstGeom prst="leftBrace">
            <a:avLst/>
          </a:prstGeom>
          <a:ln w="50800"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778364"/>
              </p:ext>
            </p:extLst>
          </p:nvPr>
        </p:nvGraphicFramePr>
        <p:xfrm>
          <a:off x="2773682" y="5364480"/>
          <a:ext cx="762000" cy="662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15" name="数式" r:id="rId5" imgW="291960" imgH="253800" progId="Equation.3">
                  <p:embed/>
                </p:oleObj>
              </mc:Choice>
              <mc:Fallback>
                <p:oleObj name="数式" r:id="rId5" imgW="2919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3682" y="5364480"/>
                        <a:ext cx="762000" cy="662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61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219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convenient integrals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44776"/>
              </p:ext>
            </p:extLst>
          </p:nvPr>
        </p:nvGraphicFramePr>
        <p:xfrm>
          <a:off x="762000" y="609600"/>
          <a:ext cx="6275387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19" name="数式" r:id="rId3" imgW="3301920" imgH="965160" progId="Equation.3">
                  <p:embed/>
                </p:oleObj>
              </mc:Choice>
              <mc:Fallback>
                <p:oleObj name="数式" r:id="rId3" imgW="330192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6275387" cy="186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3802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6858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67200" y="6019800"/>
            <a:ext cx="4191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3881735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g</a:t>
            </a:r>
            <a:r>
              <a:rPr lang="en-US" sz="2400" i="1" baseline="-25000" dirty="0" smtClean="0"/>
              <a:t>3/2</a:t>
            </a:r>
            <a:r>
              <a:rPr lang="en-US" sz="2400" i="1" dirty="0" smtClean="0"/>
              <a:t>(z)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8800" y="4719935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g</a:t>
            </a:r>
            <a:r>
              <a:rPr lang="en-US" sz="2400" i="1" baseline="-25000" dirty="0" smtClean="0"/>
              <a:t>5/2</a:t>
            </a:r>
            <a:r>
              <a:rPr lang="en-US" sz="2400" i="1" dirty="0" smtClean="0"/>
              <a:t>(z)</a:t>
            </a:r>
          </a:p>
        </p:txBody>
      </p:sp>
    </p:spTree>
    <p:extLst>
      <p:ext uri="{BB962C8B-B14F-4D97-AF65-F5344CB8AC3E}">
        <p14:creationId xmlns:p14="http://schemas.microsoft.com/office/powerpoint/2010/main" val="33806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57200" y="4953000"/>
            <a:ext cx="3810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22717" r="28877" b="6930"/>
          <a:stretch/>
        </p:blipFill>
        <p:spPr bwMode="auto">
          <a:xfrm>
            <a:off x="838200" y="762000"/>
            <a:ext cx="7959969" cy="486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9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282036"/>
              </p:ext>
            </p:extLst>
          </p:nvPr>
        </p:nvGraphicFramePr>
        <p:xfrm>
          <a:off x="152400" y="152400"/>
          <a:ext cx="8829675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60" name="数式" r:id="rId3" imgW="4991040" imgH="1523880" progId="Equation.3">
                  <p:embed/>
                </p:oleObj>
              </mc:Choice>
              <mc:Fallback>
                <p:oleObj name="数式" r:id="rId3" imgW="4991040" imgH="1523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8829675" cy="273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62000" y="3111500"/>
            <a:ext cx="6172200" cy="3289300"/>
            <a:chOff x="1485900" y="1527175"/>
            <a:chExt cx="6172200" cy="411162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1527175"/>
              <a:ext cx="6172200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438900" y="3881735"/>
              <a:ext cx="1181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g</a:t>
              </a:r>
              <a:r>
                <a:rPr lang="en-US" sz="2400" i="1" baseline="-25000" dirty="0" smtClean="0"/>
                <a:t>3/2</a:t>
              </a:r>
              <a:r>
                <a:rPr lang="en-US" sz="2400" i="1" dirty="0" smtClean="0"/>
                <a:t>(z)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33900" y="5177135"/>
              <a:ext cx="4191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z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253357"/>
                </p:ext>
              </p:extLst>
            </p:nvPr>
          </p:nvGraphicFramePr>
          <p:xfrm>
            <a:off x="5794375" y="3200400"/>
            <a:ext cx="530225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661" name="数式" r:id="rId6" imgW="291960" imgH="253800" progId="Equation.3">
                    <p:embed/>
                  </p:oleObj>
                </mc:Choice>
                <mc:Fallback>
                  <p:oleObj name="数式" r:id="rId6" imgW="29196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4375" y="3200400"/>
                          <a:ext cx="530225" cy="466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8099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44711"/>
              </p:ext>
            </p:extLst>
          </p:nvPr>
        </p:nvGraphicFramePr>
        <p:xfrm>
          <a:off x="896938" y="788988"/>
          <a:ext cx="7637462" cy="496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68" name="数式" r:id="rId3" imgW="4317840" imgH="2768400" progId="Equation.3">
                  <p:embed/>
                </p:oleObj>
              </mc:Choice>
              <mc:Fallback>
                <p:oleObj name="数式" r:id="rId3" imgW="4317840" imgH="276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788988"/>
                        <a:ext cx="7637462" cy="496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66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65341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57269"/>
              </p:ext>
            </p:extLst>
          </p:nvPr>
        </p:nvGraphicFramePr>
        <p:xfrm>
          <a:off x="430212" y="1997673"/>
          <a:ext cx="56038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02" name="数式" r:id="rId4" imgW="317160" imgH="469800" progId="Equation.3">
                  <p:embed/>
                </p:oleObj>
              </mc:Choice>
              <mc:Fallback>
                <p:oleObj name="数式" r:id="rId4" imgW="3171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" y="1997673"/>
                        <a:ext cx="560388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38600" y="4495800"/>
            <a:ext cx="68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T/T</a:t>
            </a:r>
            <a:r>
              <a:rPr lang="en-US" sz="2400" i="1" baseline="-25000" dirty="0" smtClean="0"/>
              <a:t>E</a:t>
            </a:r>
            <a:endParaRPr lang="en-US" sz="2400" i="1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283991"/>
              </p:ext>
            </p:extLst>
          </p:nvPr>
        </p:nvGraphicFramePr>
        <p:xfrm>
          <a:off x="3275012" y="5181600"/>
          <a:ext cx="28987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03" name="Equation" r:id="rId6" imgW="1638000" imgH="507960" progId="Equation.DSMT4">
                  <p:embed/>
                </p:oleObj>
              </mc:Choice>
              <mc:Fallback>
                <p:oleObj name="Equation" r:id="rId6" imgW="163800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2" y="5181600"/>
                        <a:ext cx="28987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2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t="26194" r="44957" b="5307"/>
          <a:stretch/>
        </p:blipFill>
        <p:spPr bwMode="auto">
          <a:xfrm>
            <a:off x="1904999" y="459432"/>
            <a:ext cx="5606321" cy="473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3360" y="228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http://www.colorado.edu/physics/2000/bec/three_peaks.html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5715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/>
              <a:t>87</a:t>
            </a:r>
            <a:r>
              <a:rPr lang="en-US" sz="2400" dirty="0" smtClean="0"/>
              <a:t>Rb atoms (~2000 atoms in condensate)</a:t>
            </a:r>
          </a:p>
        </p:txBody>
      </p:sp>
    </p:spTree>
    <p:extLst>
      <p:ext uri="{BB962C8B-B14F-4D97-AF65-F5344CB8AC3E}">
        <p14:creationId xmlns:p14="http://schemas.microsoft.com/office/powerpoint/2010/main" val="8012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/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8" t="24243" r="26165" b="4352"/>
          <a:stretch/>
        </p:blipFill>
        <p:spPr bwMode="auto">
          <a:xfrm>
            <a:off x="1295400" y="381000"/>
            <a:ext cx="6327732" cy="592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9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systems with Bose statistics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Thermal distribution of photons  -- blackbody radiation:</a:t>
            </a:r>
          </a:p>
          <a:p>
            <a:pPr lvl="2"/>
            <a:r>
              <a:rPr lang="en-US" sz="2400" dirty="0" smtClean="0"/>
              <a:t> In this case, the number of particles (photons) is not conserved so that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=0.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466809"/>
              </p:ext>
            </p:extLst>
          </p:nvPr>
        </p:nvGraphicFramePr>
        <p:xfrm>
          <a:off x="1419225" y="1843088"/>
          <a:ext cx="6243638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15" name="数式" r:id="rId3" imgW="3530520" imgH="2286000" progId="Equation.3">
                  <p:embed/>
                </p:oleObj>
              </mc:Choice>
              <mc:Fallback>
                <p:oleObj name="数式" r:id="rId3" imgW="3530520" imgH="228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1843088"/>
                        <a:ext cx="6243638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3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/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527175"/>
            <a:ext cx="56007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3810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Blackbody radiation distribution: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3900" y="5105400"/>
            <a:ext cx="4191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itchFamily="18" charset="2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5626" y="418876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</a:t>
            </a:r>
            <a:r>
              <a:rPr lang="en-US" sz="2400" i="1" baseline="-25000" dirty="0" smtClean="0"/>
              <a:t>1</a:t>
            </a:r>
            <a:endParaRPr lang="en-US" sz="2400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038600" y="30435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&gt;T</a:t>
            </a:r>
            <a:r>
              <a:rPr lang="en-US" sz="2400" i="1" baseline="-25000" dirty="0" smtClean="0"/>
              <a:t>1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1981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</a:t>
            </a:r>
            <a:r>
              <a:rPr lang="en-US" sz="2400" i="1" baseline="-25000" dirty="0"/>
              <a:t>3</a:t>
            </a:r>
            <a:r>
              <a:rPr lang="en-US" sz="2400" i="1" dirty="0" smtClean="0"/>
              <a:t>&gt;T</a:t>
            </a:r>
            <a:r>
              <a:rPr lang="en-US" sz="2400" i="1" baseline="-25000" dirty="0" smtClean="0"/>
              <a:t>2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61530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systems with Bose statistics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Thermal distribution of vibrations  -- phonons:</a:t>
            </a:r>
          </a:p>
          <a:p>
            <a:pPr lvl="2"/>
            <a:r>
              <a:rPr lang="en-US" sz="2400" dirty="0" smtClean="0"/>
              <a:t> In this case, the number of particles (phonons) is not conserved so that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=0.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760506"/>
              </p:ext>
            </p:extLst>
          </p:nvPr>
        </p:nvGraphicFramePr>
        <p:xfrm>
          <a:off x="1524000" y="2362200"/>
          <a:ext cx="523240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9" name="数式" r:id="rId3" imgW="2958840" imgH="2057400" progId="Equation.3">
                  <p:embed/>
                </p:oleObj>
              </mc:Choice>
              <mc:Fallback>
                <p:oleObj name="数式" r:id="rId3" imgW="2958840" imgH="205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62200"/>
                        <a:ext cx="5232400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23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systems with Bose statistics  -- continued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Thermal distribution of vibrations  -- phonons: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104709"/>
              </p:ext>
            </p:extLst>
          </p:nvPr>
        </p:nvGraphicFramePr>
        <p:xfrm>
          <a:off x="915988" y="1727200"/>
          <a:ext cx="7770812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4" name="数式" r:id="rId3" imgW="4394160" imgH="1600200" progId="Equation.3">
                  <p:embed/>
                </p:oleObj>
              </mc:Choice>
              <mc:Fallback>
                <p:oleObj name="数式" r:id="rId3" imgW="439416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1727200"/>
                        <a:ext cx="7770812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39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Effects of interactions between particles – classical case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846562"/>
              </p:ext>
            </p:extLst>
          </p:nvPr>
        </p:nvGraphicFramePr>
        <p:xfrm>
          <a:off x="76200" y="1185223"/>
          <a:ext cx="9012238" cy="2548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41" name="Equation" r:id="rId3" imgW="4546440" imgH="1269720" progId="Equation.DSMT4">
                  <p:embed/>
                </p:oleObj>
              </mc:Choice>
              <mc:Fallback>
                <p:oleObj name="Equation" r:id="rId3" imgW="4546440" imgH="1269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185223"/>
                        <a:ext cx="9012238" cy="2548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35108"/>
              </p:ext>
            </p:extLst>
          </p:nvPr>
        </p:nvGraphicFramePr>
        <p:xfrm>
          <a:off x="685800" y="4059237"/>
          <a:ext cx="6597650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42" name="Equation" r:id="rId5" imgW="3327120" imgH="711000" progId="Equation.DSMT4">
                  <p:embed/>
                </p:oleObj>
              </mc:Choice>
              <mc:Fallback>
                <p:oleObj name="Equation" r:id="rId5" imgW="332712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59237"/>
                        <a:ext cx="6597650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21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Reminder:</a:t>
            </a:r>
          </a:p>
          <a:p>
            <a:endParaRPr lang="en-US" sz="2400" dirty="0"/>
          </a:p>
          <a:p>
            <a:pPr lvl="2"/>
            <a:r>
              <a:rPr lang="en-US" sz="2400" dirty="0" smtClean="0"/>
              <a:t>Please think about the subject of your computational project – due next week.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 smtClean="0"/>
              <a:t>Suggestions available upon request.</a:t>
            </a:r>
          </a:p>
        </p:txBody>
      </p:sp>
    </p:spTree>
    <p:extLst>
      <p:ext uri="{BB962C8B-B14F-4D97-AF65-F5344CB8AC3E}">
        <p14:creationId xmlns:p14="http://schemas.microsoft.com/office/powerpoint/2010/main" val="29288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Effects of interactions between particles – classical case -- continued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000323"/>
              </p:ext>
            </p:extLst>
          </p:nvPr>
        </p:nvGraphicFramePr>
        <p:xfrm>
          <a:off x="1371600" y="914400"/>
          <a:ext cx="5211762" cy="316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63" name="Equation" r:id="rId3" imgW="2628720" imgH="1574640" progId="Equation.DSMT4">
                  <p:embed/>
                </p:oleObj>
              </mc:Choice>
              <mc:Fallback>
                <p:oleObj name="Equation" r:id="rId3" imgW="2628720" imgH="1574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14400"/>
                        <a:ext cx="5211762" cy="316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559122"/>
              </p:ext>
            </p:extLst>
          </p:nvPr>
        </p:nvGraphicFramePr>
        <p:xfrm>
          <a:off x="1212850" y="4343400"/>
          <a:ext cx="3600450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64" name="Equation" r:id="rId5" imgW="1815840" imgH="761760" progId="Equation.DSMT4">
                  <p:embed/>
                </p:oleObj>
              </mc:Choice>
              <mc:Fallback>
                <p:oleObj name="Equation" r:id="rId5" imgW="1815840" imgH="761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4343400"/>
                        <a:ext cx="3600450" cy="152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91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/>
          </a:p>
        </p:txBody>
      </p:sp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24000"/>
            <a:ext cx="7391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304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Effects of interactions between particles – classical case -- continued</a:t>
            </a:r>
            <a:endParaRPr lang="en-US" sz="24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864674"/>
              </p:ext>
            </p:extLst>
          </p:nvPr>
        </p:nvGraphicFramePr>
        <p:xfrm>
          <a:off x="3086100" y="3886200"/>
          <a:ext cx="29718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77" name="Equation" r:id="rId4" imgW="1498320" imgH="609480" progId="Equation.DSMT4">
                  <p:embed/>
                </p:oleObj>
              </mc:Choice>
              <mc:Fallback>
                <p:oleObj name="Equation" r:id="rId4" imgW="1498320" imgH="609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3886200"/>
                        <a:ext cx="2971800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753125"/>
              </p:ext>
            </p:extLst>
          </p:nvPr>
        </p:nvGraphicFramePr>
        <p:xfrm>
          <a:off x="4419600" y="3148806"/>
          <a:ext cx="2770188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78" name="Equation" r:id="rId6" imgW="1396800" imgH="279360" progId="Equation.DSMT4">
                  <p:embed/>
                </p:oleObj>
              </mc:Choice>
              <mc:Fallback>
                <p:oleObj name="Equation" r:id="rId6" imgW="139680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148806"/>
                        <a:ext cx="2770188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69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Effects of interactions between particles – classical case -- continued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784034"/>
              </p:ext>
            </p:extLst>
          </p:nvPr>
        </p:nvGraphicFramePr>
        <p:xfrm>
          <a:off x="762000" y="1219200"/>
          <a:ext cx="710088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10" name="Equation" r:id="rId3" imgW="3581280" imgH="444240" progId="Equation.DSMT4">
                  <p:embed/>
                </p:oleObj>
              </mc:Choice>
              <mc:Fallback>
                <p:oleObj name="Equation" r:id="rId3" imgW="358128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19200"/>
                        <a:ext cx="7100887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882596"/>
              </p:ext>
            </p:extLst>
          </p:nvPr>
        </p:nvGraphicFramePr>
        <p:xfrm>
          <a:off x="1017588" y="2209800"/>
          <a:ext cx="3602037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11" name="Equation" r:id="rId5" imgW="1815840" imgH="761760" progId="Equation.DSMT4">
                  <p:embed/>
                </p:oleObj>
              </mc:Choice>
              <mc:Fallback>
                <p:oleObj name="Equation" r:id="rId5" imgW="1815840" imgH="761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2209800"/>
                        <a:ext cx="3602037" cy="152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059102"/>
              </p:ext>
            </p:extLst>
          </p:nvPr>
        </p:nvGraphicFramePr>
        <p:xfrm>
          <a:off x="1524000" y="4267200"/>
          <a:ext cx="5440363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12" name="Equation" r:id="rId7" imgW="2743200" imgH="723600" progId="Equation.DSMT4">
                  <p:embed/>
                </p:oleObj>
              </mc:Choice>
              <mc:Fallback>
                <p:oleObj name="Equation" r:id="rId7" imgW="2743200" imgH="723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67200"/>
                        <a:ext cx="5440363" cy="145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9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Effects of interactions between particles – classical case -- continued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66877"/>
              </p:ext>
            </p:extLst>
          </p:nvPr>
        </p:nvGraphicFramePr>
        <p:xfrm>
          <a:off x="585788" y="493713"/>
          <a:ext cx="7453312" cy="234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23" name="Equation" r:id="rId3" imgW="3759120" imgH="1168200" progId="Equation.DSMT4">
                  <p:embed/>
                </p:oleObj>
              </mc:Choice>
              <mc:Fallback>
                <p:oleObj name="Equation" r:id="rId3" imgW="3759120" imgH="1168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493713"/>
                        <a:ext cx="7453312" cy="234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202161"/>
              </p:ext>
            </p:extLst>
          </p:nvPr>
        </p:nvGraphicFramePr>
        <p:xfrm>
          <a:off x="685800" y="3352800"/>
          <a:ext cx="4533900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24" name="Equation" r:id="rId5" imgW="2286000" imgH="723600" progId="Equation.DSMT4">
                  <p:embed/>
                </p:oleObj>
              </mc:Choice>
              <mc:Fallback>
                <p:oleObj name="Equation" r:id="rId5" imgW="2286000" imgH="723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352800"/>
                        <a:ext cx="4533900" cy="145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8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Examples of grand canonical ensembles – ideal (non-interacting) quantum particles in  a cube of length </a:t>
            </a:r>
            <a:r>
              <a:rPr lang="en-US" sz="2400" i="1" dirty="0" smtClean="0"/>
              <a:t>L</a:t>
            </a:r>
            <a:r>
              <a:rPr lang="en-US" sz="2400" dirty="0" smtClean="0"/>
              <a:t> with periodic boundary conditions  -- Fermi-Dirac case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1524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the absence of a magnetic field, the particle spin does not effect the energy spectrum,  and only effects the enumeration of possible states spin (</a:t>
            </a:r>
            <a:r>
              <a:rPr lang="en-US" sz="2400" i="1" dirty="0" smtClean="0"/>
              <a:t>g</a:t>
            </a:r>
            <a:r>
              <a:rPr lang="en-US" sz="2400" dirty="0" smtClean="0"/>
              <a:t>)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159184"/>
              </p:ext>
            </p:extLst>
          </p:nvPr>
        </p:nvGraphicFramePr>
        <p:xfrm>
          <a:off x="1616075" y="2724329"/>
          <a:ext cx="6216650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64" name="Equation" r:id="rId3" imgW="3327120" imgH="1015920" progId="Equation.DSMT4">
                  <p:embed/>
                </p:oleObj>
              </mc:Choice>
              <mc:Fallback>
                <p:oleObj name="Equation" r:id="rId3" imgW="3327120" imgH="10159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2724329"/>
                        <a:ext cx="6216650" cy="190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985820"/>
              </p:ext>
            </p:extLst>
          </p:nvPr>
        </p:nvGraphicFramePr>
        <p:xfrm>
          <a:off x="1847850" y="4516438"/>
          <a:ext cx="5172075" cy="171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65" name="Equation" r:id="rId5" imgW="2768400" imgH="914400" progId="Equation.DSMT4">
                  <p:embed/>
                </p:oleObj>
              </mc:Choice>
              <mc:Fallback>
                <p:oleObj name="Equation" r:id="rId5" imgW="2768400" imgH="914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4516438"/>
                        <a:ext cx="5172075" cy="171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20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Fermi-Dirac case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634704"/>
              </p:ext>
            </p:extLst>
          </p:nvPr>
        </p:nvGraphicFramePr>
        <p:xfrm>
          <a:off x="1158875" y="1616075"/>
          <a:ext cx="4721225" cy="211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77" name="Equation" r:id="rId3" imgW="2527200" imgH="1130040" progId="Equation.DSMT4">
                  <p:embed/>
                </p:oleObj>
              </mc:Choice>
              <mc:Fallback>
                <p:oleObj name="Equation" r:id="rId3" imgW="2527200" imgH="1130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1616075"/>
                        <a:ext cx="4721225" cy="211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184842"/>
              </p:ext>
            </p:extLst>
          </p:nvPr>
        </p:nvGraphicFramePr>
        <p:xfrm>
          <a:off x="1058862" y="3938588"/>
          <a:ext cx="7856538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78" name="Equation" r:id="rId5" imgW="4203360" imgH="736560" progId="Equation.DSMT4">
                  <p:embed/>
                </p:oleObj>
              </mc:Choice>
              <mc:Fallback>
                <p:oleObj name="Equation" r:id="rId5" imgW="4203360" imgH="736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2" y="3938588"/>
                        <a:ext cx="7856538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0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783740"/>
              </p:ext>
            </p:extLst>
          </p:nvPr>
        </p:nvGraphicFramePr>
        <p:xfrm>
          <a:off x="339725" y="1273175"/>
          <a:ext cx="6359525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91" name="Equation" r:id="rId3" imgW="3403440" imgH="1498320" progId="Equation.DSMT4">
                  <p:embed/>
                </p:oleObj>
              </mc:Choice>
              <mc:Fallback>
                <p:oleObj name="Equation" r:id="rId3" imgW="3403440" imgH="1498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273175"/>
                        <a:ext cx="6359525" cy="280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688498"/>
              </p:ext>
            </p:extLst>
          </p:nvPr>
        </p:nvGraphicFramePr>
        <p:xfrm>
          <a:off x="862013" y="4343400"/>
          <a:ext cx="6834187" cy="171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92" name="Equation" r:id="rId5" imgW="3657600" imgH="914400" progId="Equation.DSMT4">
                  <p:embed/>
                </p:oleObj>
              </mc:Choice>
              <mc:Fallback>
                <p:oleObj name="Equation" r:id="rId5" imgW="365760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4343400"/>
                        <a:ext cx="6834187" cy="171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228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Fermi-Dirac case -- continued</a:t>
            </a:r>
          </a:p>
        </p:txBody>
      </p:sp>
    </p:spTree>
    <p:extLst>
      <p:ext uri="{BB962C8B-B14F-4D97-AF65-F5344CB8AC3E}">
        <p14:creationId xmlns:p14="http://schemas.microsoft.com/office/powerpoint/2010/main" val="12975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200400"/>
            <a:ext cx="3505200" cy="9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975041"/>
              </p:ext>
            </p:extLst>
          </p:nvPr>
        </p:nvGraphicFramePr>
        <p:xfrm>
          <a:off x="304800" y="1789113"/>
          <a:ext cx="6951663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0" name="Equation" r:id="rId3" imgW="3720960" imgH="1282680" progId="Equation.DSMT4">
                  <p:embed/>
                </p:oleObj>
              </mc:Choice>
              <mc:Fallback>
                <p:oleObj name="Equation" r:id="rId3" imgW="3720960" imgH="1282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89113"/>
                        <a:ext cx="6951663" cy="240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228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Fermi-Dirac case -- continued</a:t>
            </a:r>
          </a:p>
        </p:txBody>
      </p:sp>
    </p:spTree>
    <p:extLst>
      <p:ext uri="{BB962C8B-B14F-4D97-AF65-F5344CB8AC3E}">
        <p14:creationId xmlns:p14="http://schemas.microsoft.com/office/powerpoint/2010/main" val="12611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5677"/>
              </p:ext>
            </p:extLst>
          </p:nvPr>
        </p:nvGraphicFramePr>
        <p:xfrm>
          <a:off x="1371600" y="2209800"/>
          <a:ext cx="6145213" cy="347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8" name="Equation" r:id="rId3" imgW="3288960" imgH="1854000" progId="Equation.DSMT4">
                  <p:embed/>
                </p:oleObj>
              </mc:Choice>
              <mc:Fallback>
                <p:oleObj name="Equation" r:id="rId3" imgW="3288960" imgH="1854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09800"/>
                        <a:ext cx="6145213" cy="347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28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Fermi-Dirac case -- continued</a:t>
            </a:r>
          </a:p>
        </p:txBody>
      </p:sp>
    </p:spTree>
    <p:extLst>
      <p:ext uri="{BB962C8B-B14F-4D97-AF65-F5344CB8AC3E}">
        <p14:creationId xmlns:p14="http://schemas.microsoft.com/office/powerpoint/2010/main" val="11959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889351"/>
              </p:ext>
            </p:extLst>
          </p:nvPr>
        </p:nvGraphicFramePr>
        <p:xfrm>
          <a:off x="1447800" y="1447800"/>
          <a:ext cx="4200525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22" name="Equation" r:id="rId3" imgW="2247840" imgH="634680" progId="Equation.DSMT4">
                  <p:embed/>
                </p:oleObj>
              </mc:Choice>
              <mc:Fallback>
                <p:oleObj name="Equation" r:id="rId3" imgW="2247840" imgH="634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47800"/>
                        <a:ext cx="4200525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8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590800"/>
            <a:ext cx="67437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228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Fermi-Dirac case -- continued</a:t>
            </a:r>
          </a:p>
        </p:txBody>
      </p:sp>
    </p:spTree>
    <p:extLst>
      <p:ext uri="{BB962C8B-B14F-4D97-AF65-F5344CB8AC3E}">
        <p14:creationId xmlns:p14="http://schemas.microsoft.com/office/powerpoint/2010/main" val="21195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12676</TotalTime>
  <Words>715</Words>
  <Application>Microsoft Office PowerPoint</Application>
  <PresentationFormat>On-screen Show (4:3)</PresentationFormat>
  <Paragraphs>166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Office Theme</vt:lpstr>
      <vt:lpstr>Equation</vt:lpstr>
      <vt:lpstr>MathType 6.0 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609</cp:revision>
  <cp:lastPrinted>2014-03-18T15:48:25Z</cp:lastPrinted>
  <dcterms:created xsi:type="dcterms:W3CDTF">2012-01-10T18:32:24Z</dcterms:created>
  <dcterms:modified xsi:type="dcterms:W3CDTF">2014-03-18T17:36:46Z</dcterms:modified>
</cp:coreProperties>
</file>