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356" r:id="rId4"/>
    <p:sldId id="367" r:id="rId5"/>
    <p:sldId id="368" r:id="rId6"/>
    <p:sldId id="369" r:id="rId7"/>
    <p:sldId id="370" r:id="rId8"/>
    <p:sldId id="391" r:id="rId9"/>
    <p:sldId id="371" r:id="rId10"/>
    <p:sldId id="372" r:id="rId11"/>
    <p:sldId id="373" r:id="rId12"/>
    <p:sldId id="374" r:id="rId13"/>
    <p:sldId id="390" r:id="rId14"/>
    <p:sldId id="380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8.png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5.wmf"/><Relationship Id="rId5" Type="http://schemas.openxmlformats.org/officeDocument/2006/relationships/image" Target="../media/image36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56.png"/><Relationship Id="rId4" Type="http://schemas.openxmlformats.org/officeDocument/2006/relationships/image" Target="../media/image5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50620" y="54864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12:00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-1:45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13</a:t>
            </a:r>
          </a:p>
          <a:p>
            <a:pPr algn="ctr"/>
            <a:r>
              <a:rPr lang="en-US" sz="2400" b="1" dirty="0" smtClean="0"/>
              <a:t>Chap. 5 – Canonical </a:t>
            </a:r>
            <a:r>
              <a:rPr lang="en-US" sz="2400" b="1" dirty="0" err="1" smtClean="0"/>
              <a:t>esemble</a:t>
            </a:r>
            <a:endParaRPr lang="en-US" sz="2400" b="1" dirty="0" smtClean="0"/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400" b="1" dirty="0" smtClean="0"/>
              <a:t>Partition function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400" b="1" dirty="0" err="1" smtClean="0"/>
              <a:t>Ising</a:t>
            </a:r>
            <a:r>
              <a:rPr lang="en-US" sz="2400" b="1" dirty="0" smtClean="0"/>
              <a:t> model in 1d and mean field approximation</a:t>
            </a:r>
          </a:p>
          <a:p>
            <a:pPr lvl="2"/>
            <a:endParaRPr lang="en-US" sz="2400" b="1" dirty="0"/>
          </a:p>
          <a:p>
            <a:pPr lvl="2" algn="ctr"/>
            <a:r>
              <a:rPr lang="en-US" sz="2400" b="1" dirty="0" smtClean="0"/>
              <a:t>Chap. 6 – Grand canonical ensemble</a:t>
            </a:r>
            <a:endParaRPr lang="en-US" sz="2400" b="1" dirty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Grand partition function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Classical and quantum ideal gases</a:t>
            </a:r>
          </a:p>
          <a:p>
            <a:pPr marL="1828800" lvl="3" indent="-457200">
              <a:buFont typeface="Wingdings" pitchFamily="2" charset="2"/>
              <a:buChar char="§"/>
            </a:pP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5486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/>
              <a:t>Partial make-up lecture -- early start time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03786"/>
              </p:ext>
            </p:extLst>
          </p:nvPr>
        </p:nvGraphicFramePr>
        <p:xfrm>
          <a:off x="420688" y="220663"/>
          <a:ext cx="54165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8" name="Equation" r:id="rId4" imgW="2361960" imgH="533160" progId="Equation.DSMT4">
                  <p:embed/>
                </p:oleObj>
              </mc:Choice>
              <mc:Fallback>
                <p:oleObj name="Equation" r:id="rId4" imgW="2361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220663"/>
                        <a:ext cx="541655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bm</a:t>
            </a:r>
            <a:r>
              <a:rPr lang="en-US" sz="2400" b="1" i="1" dirty="0" err="1" smtClean="0"/>
              <a:t>B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M/N</a:t>
            </a:r>
            <a:endParaRPr lang="en-US" sz="24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 smtClean="0"/>
              <a:t>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 smtClean="0"/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be=2</a:t>
            </a:r>
          </a:p>
        </p:txBody>
      </p:sp>
    </p:spTree>
    <p:extLst>
      <p:ext uri="{BB962C8B-B14F-4D97-AF65-F5344CB8AC3E}">
        <p14:creationId xmlns:p14="http://schemas.microsoft.com/office/powerpoint/2010/main" val="3268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237719"/>
              </p:ext>
            </p:extLst>
          </p:nvPr>
        </p:nvGraphicFramePr>
        <p:xfrm>
          <a:off x="1352550" y="1074738"/>
          <a:ext cx="4679950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13" name="Equation" r:id="rId3" imgW="1841400" imgH="2209680" progId="Equation.DSMT4">
                  <p:embed/>
                </p:oleObj>
              </mc:Choice>
              <mc:Fallback>
                <p:oleObj name="Equation" r:id="rId3" imgW="1841400" imgH="220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1074738"/>
                        <a:ext cx="4679950" cy="540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approximation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43737"/>
              </p:ext>
            </p:extLst>
          </p:nvPr>
        </p:nvGraphicFramePr>
        <p:xfrm>
          <a:off x="119063" y="1023938"/>
          <a:ext cx="8618537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38" name="Equation" r:id="rId3" imgW="3530520" imgH="1244520" progId="Equation.DSMT4">
                  <p:embed/>
                </p:oleObj>
              </mc:Choice>
              <mc:Fallback>
                <p:oleObj name="Equation" r:id="rId3" imgW="353052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023938"/>
                        <a:ext cx="8618537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2488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267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282132"/>
              </p:ext>
            </p:extLst>
          </p:nvPr>
        </p:nvGraphicFramePr>
        <p:xfrm>
          <a:off x="342926" y="290513"/>
          <a:ext cx="4246563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1" name="Equation" r:id="rId4" imgW="1739880" imgH="507960" progId="Equation.DSMT4">
                  <p:embed/>
                </p:oleObj>
              </mc:Choice>
              <mc:Fallback>
                <p:oleObj name="Equation" r:id="rId4" imgW="17398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26" y="290513"/>
                        <a:ext cx="4246563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7400" y="5334000"/>
            <a:ext cx="3810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10746"/>
              </p:ext>
            </p:extLst>
          </p:nvPr>
        </p:nvGraphicFramePr>
        <p:xfrm>
          <a:off x="304800" y="3201988"/>
          <a:ext cx="2667000" cy="59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2" name="Equation" r:id="rId6" imgW="1371600" imgH="304560" progId="Equation.DSMT4">
                  <p:embed/>
                </p:oleObj>
              </mc:Choice>
              <mc:Fallback>
                <p:oleObj name="Equation" r:id="rId6" imgW="137160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1988"/>
                        <a:ext cx="2667000" cy="590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8428220" y="193498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0" y="239218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96100" y="281940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94857"/>
            <a:ext cx="5924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094816"/>
              </p:ext>
            </p:extLst>
          </p:nvPr>
        </p:nvGraphicFramePr>
        <p:xfrm>
          <a:off x="5267325" y="577850"/>
          <a:ext cx="38004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4" name="Equation" r:id="rId4" imgW="1739880" imgH="749160" progId="Equation.DSMT4">
                  <p:embed/>
                </p:oleObj>
              </mc:Choice>
              <mc:Fallback>
                <p:oleObj name="Equation" r:id="rId4" imgW="17398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77850"/>
                        <a:ext cx="380047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182208"/>
              </p:ext>
            </p:extLst>
          </p:nvPr>
        </p:nvGraphicFramePr>
        <p:xfrm>
          <a:off x="114299" y="527050"/>
          <a:ext cx="5067301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5" name="Equation" r:id="rId6" imgW="2209680" imgH="761760" progId="Equation.DSMT4">
                  <p:embed/>
                </p:oleObj>
              </mc:Choice>
              <mc:Fallback>
                <p:oleObj name="Equation" r:id="rId6" imgW="2209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" y="527050"/>
                        <a:ext cx="5067301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0" y="1981200"/>
            <a:ext cx="609600" cy="685800"/>
          </a:xfrm>
          <a:prstGeom prst="line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33875" y="2057400"/>
            <a:ext cx="1304925" cy="609600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357419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=1</a:t>
            </a:r>
          </a:p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60198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dirty="0" err="1" smtClean="0"/>
              <a:t>B</a:t>
            </a:r>
            <a:endParaRPr lang="en-US" sz="24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00986"/>
              </p:ext>
            </p:extLst>
          </p:nvPr>
        </p:nvGraphicFramePr>
        <p:xfrm>
          <a:off x="881289" y="3574196"/>
          <a:ext cx="555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6" name="数式" r:id="rId8" imgW="253800" imgH="253800" progId="Equation.3">
                  <p:embed/>
                </p:oleObj>
              </mc:Choice>
              <mc:Fallback>
                <p:oleObj name="数式" r:id="rId8" imgW="25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89" y="3574196"/>
                        <a:ext cx="5556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with periodic boundary conditions:</a:t>
            </a:r>
          </a:p>
        </p:txBody>
      </p:sp>
    </p:spTree>
    <p:extLst>
      <p:ext uri="{BB962C8B-B14F-4D97-AF65-F5344CB8AC3E}">
        <p14:creationId xmlns:p14="http://schemas.microsoft.com/office/powerpoint/2010/main" val="35198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97163"/>
              </p:ext>
            </p:extLst>
          </p:nvPr>
        </p:nvGraphicFramePr>
        <p:xfrm>
          <a:off x="547687" y="990600"/>
          <a:ext cx="8291513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69" name="Equation" r:id="rId3" imgW="3263760" imgH="660240" progId="Equation.DSMT4">
                  <p:embed/>
                </p:oleObj>
              </mc:Choice>
              <mc:Fallback>
                <p:oleObj name="Equation" r:id="rId3" imgW="3263760" imgH="6602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990600"/>
                        <a:ext cx="8291513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55518"/>
              </p:ext>
            </p:extLst>
          </p:nvPr>
        </p:nvGraphicFramePr>
        <p:xfrm>
          <a:off x="709613" y="2971800"/>
          <a:ext cx="6743700" cy="322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0" name="Equation" r:id="rId5" imgW="2654280" imgH="1320480" progId="Equation.DSMT4">
                  <p:embed/>
                </p:oleObj>
              </mc:Choice>
              <mc:Fallback>
                <p:oleObj name="Equation" r:id="rId5" imgW="265428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971800"/>
                        <a:ext cx="6743700" cy="322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0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817527"/>
              </p:ext>
            </p:extLst>
          </p:nvPr>
        </p:nvGraphicFramePr>
        <p:xfrm>
          <a:off x="296863" y="1871662"/>
          <a:ext cx="8618537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1" name="Equation" r:id="rId3" imgW="3530520" imgH="1422360" progId="Equation.DSMT4">
                  <p:embed/>
                </p:oleObj>
              </mc:Choice>
              <mc:Fallback>
                <p:oleObj name="Equation" r:id="rId3" imgW="353052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71662"/>
                        <a:ext cx="8618537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0491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21856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740733"/>
              </p:ext>
            </p:extLst>
          </p:nvPr>
        </p:nvGraphicFramePr>
        <p:xfrm>
          <a:off x="2386013" y="762000"/>
          <a:ext cx="632618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08" name="Equation" r:id="rId3" imgW="2590560" imgH="685800" progId="Equation.DSMT4">
                  <p:embed/>
                </p:oleObj>
              </mc:Choice>
              <mc:Fallback>
                <p:oleObj name="Equation" r:id="rId3" imgW="259056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762000"/>
                        <a:ext cx="632618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7086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86400" y="6091535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&lt;s&gt;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845369"/>
              </p:ext>
            </p:extLst>
          </p:nvPr>
        </p:nvGraphicFramePr>
        <p:xfrm>
          <a:off x="228600" y="3228975"/>
          <a:ext cx="23209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09" name="Equation" r:id="rId6" imgW="1193760" imgH="457200" progId="Equation.DSMT4">
                  <p:embed/>
                </p:oleObj>
              </mc:Choice>
              <mc:Fallback>
                <p:oleObj name="Equation" r:id="rId6" imgW="1193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28975"/>
                        <a:ext cx="23209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7543800" y="2971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01000" y="2743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05800" y="2590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105204"/>
              </p:ext>
            </p:extLst>
          </p:nvPr>
        </p:nvGraphicFramePr>
        <p:xfrm>
          <a:off x="2770188" y="685800"/>
          <a:ext cx="474503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29" name="Equation" r:id="rId3" imgW="1942920" imgH="685800" progId="Equation.DSMT4">
                  <p:embed/>
                </p:oleObj>
              </mc:Choice>
              <mc:Fallback>
                <p:oleObj name="Equation" r:id="rId3" imgW="194292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685800"/>
                        <a:ext cx="474503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81910"/>
              </p:ext>
            </p:extLst>
          </p:nvPr>
        </p:nvGraphicFramePr>
        <p:xfrm>
          <a:off x="1517650" y="2749550"/>
          <a:ext cx="6137275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30" name="Equation" r:id="rId5" imgW="2514600" imgH="1041120" progId="Equation.DSMT4">
                  <p:embed/>
                </p:oleObj>
              </mc:Choice>
              <mc:Fallback>
                <p:oleObj name="Equation" r:id="rId5" imgW="2514600" imgH="1041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2749550"/>
                        <a:ext cx="6137275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4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67463"/>
              </p:ext>
            </p:extLst>
          </p:nvPr>
        </p:nvGraphicFramePr>
        <p:xfrm>
          <a:off x="2770188" y="685800"/>
          <a:ext cx="474503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9" name="Equation" r:id="rId3" imgW="1942920" imgH="685800" progId="Equation.DSMT4">
                  <p:embed/>
                </p:oleObj>
              </mc:Choice>
              <mc:Fallback>
                <p:oleObj name="Equation" r:id="rId3" imgW="1942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685800"/>
                        <a:ext cx="474503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480423"/>
              </p:ext>
            </p:extLst>
          </p:nvPr>
        </p:nvGraphicFramePr>
        <p:xfrm>
          <a:off x="976313" y="2595563"/>
          <a:ext cx="7221537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0" name="Equation" r:id="rId5" imgW="2958840" imgH="1168200" progId="Equation.DSMT4">
                  <p:embed/>
                </p:oleObj>
              </mc:Choice>
              <mc:Fallback>
                <p:oleObj name="Equation" r:id="rId5" imgW="2958840" imgH="116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595563"/>
                        <a:ext cx="7221537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8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09600" y="44196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" t="19688" r="28045" b="7473"/>
          <a:stretch/>
        </p:blipFill>
        <p:spPr bwMode="auto">
          <a:xfrm>
            <a:off x="914400" y="914400"/>
            <a:ext cx="8077975" cy="50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53645"/>
              </p:ext>
            </p:extLst>
          </p:nvPr>
        </p:nvGraphicFramePr>
        <p:xfrm>
          <a:off x="2100263" y="609600"/>
          <a:ext cx="5748337" cy="1892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2" name="Equation" r:id="rId3" imgW="2616120" imgH="863280" progId="Equation.DSMT4">
                  <p:embed/>
                </p:oleObj>
              </mc:Choice>
              <mc:Fallback>
                <p:oleObj name="Equation" r:id="rId3" imgW="26161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609600"/>
                        <a:ext cx="5748337" cy="1892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514600"/>
            <a:ext cx="6743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0605"/>
              </p:ext>
            </p:extLst>
          </p:nvPr>
        </p:nvGraphicFramePr>
        <p:xfrm>
          <a:off x="7348537" y="3505200"/>
          <a:ext cx="133826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3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537" y="3505200"/>
                        <a:ext cx="1338263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22314"/>
              </p:ext>
            </p:extLst>
          </p:nvPr>
        </p:nvGraphicFramePr>
        <p:xfrm>
          <a:off x="7570788" y="2667000"/>
          <a:ext cx="11985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4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2667000"/>
                        <a:ext cx="119856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90467"/>
              </p:ext>
            </p:extLst>
          </p:nvPr>
        </p:nvGraphicFramePr>
        <p:xfrm>
          <a:off x="5008563" y="4800600"/>
          <a:ext cx="3678237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5" name="Equation" r:id="rId10" imgW="1676160" imgH="609480" progId="Equation.DSMT4">
                  <p:embed/>
                </p:oleObj>
              </mc:Choice>
              <mc:Fallback>
                <p:oleObj name="Equation" r:id="rId10" imgW="1676160" imgH="609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4800600"/>
                        <a:ext cx="3678237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9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071327"/>
              </p:ext>
            </p:extLst>
          </p:nvPr>
        </p:nvGraphicFramePr>
        <p:xfrm>
          <a:off x="1008063" y="1968500"/>
          <a:ext cx="68802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7" name="Equation" r:id="rId3" imgW="2819160" imgH="990360" progId="Equation.DSMT4">
                  <p:embed/>
                </p:oleObj>
              </mc:Choice>
              <mc:Fallback>
                <p:oleObj name="Equation" r:id="rId3" imgW="281916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968500"/>
                        <a:ext cx="68802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281895"/>
              </p:ext>
            </p:extLst>
          </p:nvPr>
        </p:nvGraphicFramePr>
        <p:xfrm>
          <a:off x="3948113" y="900113"/>
          <a:ext cx="11144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8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900113"/>
                        <a:ext cx="11144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1981200" y="4419600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1200" y="63246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963711" y="4434983"/>
            <a:ext cx="1828946" cy="1890866"/>
          </a:xfrm>
          <a:custGeom>
            <a:avLst/>
            <a:gdLst>
              <a:gd name="connsiteX0" fmla="*/ 0 w 1828946"/>
              <a:gd name="connsiteY0" fmla="*/ 1890866 h 1890866"/>
              <a:gd name="connsiteX1" fmla="*/ 149902 w 1828946"/>
              <a:gd name="connsiteY1" fmla="*/ 1860886 h 1890866"/>
              <a:gd name="connsiteX2" fmla="*/ 239843 w 1828946"/>
              <a:gd name="connsiteY2" fmla="*/ 1830906 h 1890866"/>
              <a:gd name="connsiteX3" fmla="*/ 374755 w 1828946"/>
              <a:gd name="connsiteY3" fmla="*/ 1785935 h 1890866"/>
              <a:gd name="connsiteX4" fmla="*/ 419725 w 1828946"/>
              <a:gd name="connsiteY4" fmla="*/ 1770945 h 1890866"/>
              <a:gd name="connsiteX5" fmla="*/ 524656 w 1828946"/>
              <a:gd name="connsiteY5" fmla="*/ 1740965 h 1890866"/>
              <a:gd name="connsiteX6" fmla="*/ 629587 w 1828946"/>
              <a:gd name="connsiteY6" fmla="*/ 1695994 h 1890866"/>
              <a:gd name="connsiteX7" fmla="*/ 704538 w 1828946"/>
              <a:gd name="connsiteY7" fmla="*/ 1651024 h 1890866"/>
              <a:gd name="connsiteX8" fmla="*/ 779489 w 1828946"/>
              <a:gd name="connsiteY8" fmla="*/ 1606053 h 1890866"/>
              <a:gd name="connsiteX9" fmla="*/ 824459 w 1828946"/>
              <a:gd name="connsiteY9" fmla="*/ 1576073 h 1890866"/>
              <a:gd name="connsiteX10" fmla="*/ 869430 w 1828946"/>
              <a:gd name="connsiteY10" fmla="*/ 1561083 h 1890866"/>
              <a:gd name="connsiteX11" fmla="*/ 974361 w 1828946"/>
              <a:gd name="connsiteY11" fmla="*/ 1486132 h 1890866"/>
              <a:gd name="connsiteX12" fmla="*/ 1109273 w 1828946"/>
              <a:gd name="connsiteY12" fmla="*/ 1396191 h 1890866"/>
              <a:gd name="connsiteX13" fmla="*/ 1139253 w 1828946"/>
              <a:gd name="connsiteY13" fmla="*/ 1366210 h 1890866"/>
              <a:gd name="connsiteX14" fmla="*/ 1184223 w 1828946"/>
              <a:gd name="connsiteY14" fmla="*/ 1336230 h 1890866"/>
              <a:gd name="connsiteX15" fmla="*/ 1244184 w 1828946"/>
              <a:gd name="connsiteY15" fmla="*/ 1276269 h 1890866"/>
              <a:gd name="connsiteX16" fmla="*/ 1334125 w 1828946"/>
              <a:gd name="connsiteY16" fmla="*/ 1186328 h 1890866"/>
              <a:gd name="connsiteX17" fmla="*/ 1364105 w 1828946"/>
              <a:gd name="connsiteY17" fmla="*/ 1141358 h 1890866"/>
              <a:gd name="connsiteX18" fmla="*/ 1394086 w 1828946"/>
              <a:gd name="connsiteY18" fmla="*/ 1111378 h 1890866"/>
              <a:gd name="connsiteX19" fmla="*/ 1409076 w 1828946"/>
              <a:gd name="connsiteY19" fmla="*/ 1051417 h 1890866"/>
              <a:gd name="connsiteX20" fmla="*/ 1469037 w 1828946"/>
              <a:gd name="connsiteY20" fmla="*/ 976466 h 1890866"/>
              <a:gd name="connsiteX21" fmla="*/ 1484027 w 1828946"/>
              <a:gd name="connsiteY21" fmla="*/ 931496 h 1890866"/>
              <a:gd name="connsiteX22" fmla="*/ 1543987 w 1828946"/>
              <a:gd name="connsiteY22" fmla="*/ 841555 h 1890866"/>
              <a:gd name="connsiteX23" fmla="*/ 1588958 w 1828946"/>
              <a:gd name="connsiteY23" fmla="*/ 751614 h 1890866"/>
              <a:gd name="connsiteX24" fmla="*/ 1648919 w 1828946"/>
              <a:gd name="connsiteY24" fmla="*/ 646683 h 1890866"/>
              <a:gd name="connsiteX25" fmla="*/ 1678899 w 1828946"/>
              <a:gd name="connsiteY25" fmla="*/ 541751 h 1890866"/>
              <a:gd name="connsiteX26" fmla="*/ 1708879 w 1828946"/>
              <a:gd name="connsiteY26" fmla="*/ 481791 h 1890866"/>
              <a:gd name="connsiteX27" fmla="*/ 1738859 w 1828946"/>
              <a:gd name="connsiteY27" fmla="*/ 391850 h 1890866"/>
              <a:gd name="connsiteX28" fmla="*/ 1753850 w 1828946"/>
              <a:gd name="connsiteY28" fmla="*/ 271928 h 1890866"/>
              <a:gd name="connsiteX29" fmla="*/ 1783830 w 1828946"/>
              <a:gd name="connsiteY29" fmla="*/ 137017 h 1890866"/>
              <a:gd name="connsiteX30" fmla="*/ 1828800 w 1828946"/>
              <a:gd name="connsiteY30" fmla="*/ 2106 h 1890866"/>
              <a:gd name="connsiteX31" fmla="*/ 1813810 w 1828946"/>
              <a:gd name="connsiteY31" fmla="*/ 2106 h 189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28946" h="1890866">
                <a:moveTo>
                  <a:pt x="0" y="1890866"/>
                </a:moveTo>
                <a:lnTo>
                  <a:pt x="149902" y="1860886"/>
                </a:lnTo>
                <a:cubicBezTo>
                  <a:pt x="180890" y="1854688"/>
                  <a:pt x="209863" y="1840899"/>
                  <a:pt x="239843" y="1830906"/>
                </a:cubicBezTo>
                <a:lnTo>
                  <a:pt x="374755" y="1785935"/>
                </a:lnTo>
                <a:cubicBezTo>
                  <a:pt x="389745" y="1780938"/>
                  <a:pt x="404396" y="1774777"/>
                  <a:pt x="419725" y="1770945"/>
                </a:cubicBezTo>
                <a:cubicBezTo>
                  <a:pt x="450152" y="1763338"/>
                  <a:pt x="494549" y="1753868"/>
                  <a:pt x="524656" y="1740965"/>
                </a:cubicBezTo>
                <a:cubicBezTo>
                  <a:pt x="654319" y="1685394"/>
                  <a:pt x="524125" y="1731148"/>
                  <a:pt x="629587" y="1695994"/>
                </a:cubicBezTo>
                <a:cubicBezTo>
                  <a:pt x="705555" y="1620028"/>
                  <a:pt x="607237" y="1709405"/>
                  <a:pt x="704538" y="1651024"/>
                </a:cubicBezTo>
                <a:cubicBezTo>
                  <a:pt x="807421" y="1589294"/>
                  <a:pt x="652099" y="1648516"/>
                  <a:pt x="779489" y="1606053"/>
                </a:cubicBezTo>
                <a:cubicBezTo>
                  <a:pt x="794479" y="1596060"/>
                  <a:pt x="808345" y="1584130"/>
                  <a:pt x="824459" y="1576073"/>
                </a:cubicBezTo>
                <a:cubicBezTo>
                  <a:pt x="838592" y="1569007"/>
                  <a:pt x="856572" y="1570267"/>
                  <a:pt x="869430" y="1561083"/>
                </a:cubicBezTo>
                <a:cubicBezTo>
                  <a:pt x="993916" y="1472165"/>
                  <a:pt x="872752" y="1520002"/>
                  <a:pt x="974361" y="1486132"/>
                </a:cubicBezTo>
                <a:lnTo>
                  <a:pt x="1109273" y="1396191"/>
                </a:lnTo>
                <a:cubicBezTo>
                  <a:pt x="1121032" y="1388352"/>
                  <a:pt x="1128217" y="1375039"/>
                  <a:pt x="1139253" y="1366210"/>
                </a:cubicBezTo>
                <a:cubicBezTo>
                  <a:pt x="1153321" y="1354956"/>
                  <a:pt x="1170544" y="1347954"/>
                  <a:pt x="1184223" y="1336230"/>
                </a:cubicBezTo>
                <a:cubicBezTo>
                  <a:pt x="1205684" y="1317835"/>
                  <a:pt x="1224197" y="1296256"/>
                  <a:pt x="1244184" y="1276269"/>
                </a:cubicBezTo>
                <a:lnTo>
                  <a:pt x="1334125" y="1186328"/>
                </a:lnTo>
                <a:cubicBezTo>
                  <a:pt x="1346864" y="1173589"/>
                  <a:pt x="1352851" y="1155426"/>
                  <a:pt x="1364105" y="1141358"/>
                </a:cubicBezTo>
                <a:cubicBezTo>
                  <a:pt x="1372934" y="1130322"/>
                  <a:pt x="1384092" y="1121371"/>
                  <a:pt x="1394086" y="1111378"/>
                </a:cubicBezTo>
                <a:cubicBezTo>
                  <a:pt x="1399083" y="1091391"/>
                  <a:pt x="1400960" y="1070353"/>
                  <a:pt x="1409076" y="1051417"/>
                </a:cubicBezTo>
                <a:cubicBezTo>
                  <a:pt x="1423258" y="1018325"/>
                  <a:pt x="1444860" y="1000643"/>
                  <a:pt x="1469037" y="976466"/>
                </a:cubicBezTo>
                <a:cubicBezTo>
                  <a:pt x="1474034" y="961476"/>
                  <a:pt x="1476353" y="945308"/>
                  <a:pt x="1484027" y="931496"/>
                </a:cubicBezTo>
                <a:cubicBezTo>
                  <a:pt x="1501525" y="899999"/>
                  <a:pt x="1532592" y="875738"/>
                  <a:pt x="1543987" y="841555"/>
                </a:cubicBezTo>
                <a:cubicBezTo>
                  <a:pt x="1571473" y="759100"/>
                  <a:pt x="1542463" y="832982"/>
                  <a:pt x="1588958" y="751614"/>
                </a:cubicBezTo>
                <a:cubicBezTo>
                  <a:pt x="1665024" y="618497"/>
                  <a:pt x="1575882" y="756234"/>
                  <a:pt x="1648919" y="646683"/>
                </a:cubicBezTo>
                <a:cubicBezTo>
                  <a:pt x="1656525" y="616257"/>
                  <a:pt x="1665996" y="571857"/>
                  <a:pt x="1678899" y="541751"/>
                </a:cubicBezTo>
                <a:cubicBezTo>
                  <a:pt x="1687701" y="521212"/>
                  <a:pt x="1700580" y="502539"/>
                  <a:pt x="1708879" y="481791"/>
                </a:cubicBezTo>
                <a:cubicBezTo>
                  <a:pt x="1720616" y="452449"/>
                  <a:pt x="1738859" y="391850"/>
                  <a:pt x="1738859" y="391850"/>
                </a:cubicBezTo>
                <a:cubicBezTo>
                  <a:pt x="1743856" y="351876"/>
                  <a:pt x="1747724" y="311745"/>
                  <a:pt x="1753850" y="271928"/>
                </a:cubicBezTo>
                <a:cubicBezTo>
                  <a:pt x="1758354" y="242650"/>
                  <a:pt x="1774407" y="168428"/>
                  <a:pt x="1783830" y="137017"/>
                </a:cubicBezTo>
                <a:cubicBezTo>
                  <a:pt x="1783833" y="137005"/>
                  <a:pt x="1821303" y="24597"/>
                  <a:pt x="1828800" y="2106"/>
                </a:cubicBezTo>
                <a:cubicBezTo>
                  <a:pt x="1830380" y="-2634"/>
                  <a:pt x="1818807" y="2106"/>
                  <a:pt x="1813810" y="210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792657" y="4419600"/>
            <a:ext cx="0" cy="1906249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600" y="485181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N</a:t>
            </a:r>
            <a:endParaRPr lang="en-US" sz="2400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5791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0" y="586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820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 on mean field heat capacity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074896"/>
              </p:ext>
            </p:extLst>
          </p:nvPr>
        </p:nvGraphicFramePr>
        <p:xfrm>
          <a:off x="1066800" y="1143000"/>
          <a:ext cx="68802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4" name="Equation" r:id="rId3" imgW="2819160" imgH="990360" progId="Equation.DSMT4">
                  <p:embed/>
                </p:oleObj>
              </mc:Choice>
              <mc:Fallback>
                <p:oleObj name="Equation" r:id="rId3" imgW="2819160" imgH="990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68802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846354"/>
              </p:ext>
            </p:extLst>
          </p:nvPr>
        </p:nvGraphicFramePr>
        <p:xfrm>
          <a:off x="2116138" y="3514423"/>
          <a:ext cx="6570662" cy="3191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5" name="Equation" r:id="rId5" imgW="2971800" imgH="1447560" progId="Equation.DSMT4">
                  <p:embed/>
                </p:oleObj>
              </mc:Choice>
              <mc:Fallback>
                <p:oleObj name="Equation" r:id="rId5" imgW="2971800" imgH="1447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3514423"/>
                        <a:ext cx="6570662" cy="3191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0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 about 1-dimensional case</a:t>
            </a:r>
          </a:p>
          <a:p>
            <a:endParaRPr lang="en-US" sz="2400" dirty="0"/>
          </a:p>
          <a:p>
            <a:r>
              <a:rPr lang="en-US" sz="2400" dirty="0" smtClean="0"/>
              <a:t>           One can show (rigorously) that for one dimensional systems, there can be no phase transitions!  (Mean field results are qualitative correct for 2 and 3 dimensions.)</a:t>
            </a:r>
          </a:p>
        </p:txBody>
      </p:sp>
    </p:spTree>
    <p:extLst>
      <p:ext uri="{BB962C8B-B14F-4D97-AF65-F5344CB8AC3E}">
        <p14:creationId xmlns:p14="http://schemas.microsoft.com/office/powerpoint/2010/main" val="8316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1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– derivation from optimization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dirty="0"/>
              <a:t>f</a:t>
            </a:r>
            <a:r>
              <a:rPr lang="en-US" sz="2400" dirty="0" smtClean="0"/>
              <a:t>orm of probability density which optimizes </a:t>
            </a:r>
            <a:r>
              <a:rPr lang="en-US" sz="2400" i="1" dirty="0" smtClean="0"/>
              <a:t>S</a:t>
            </a:r>
            <a:r>
              <a:rPr lang="en-US" sz="2400" dirty="0" smtClean="0"/>
              <a:t> with constraints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056608"/>
              </p:ext>
            </p:extLst>
          </p:nvPr>
        </p:nvGraphicFramePr>
        <p:xfrm>
          <a:off x="1304925" y="1295400"/>
          <a:ext cx="5553075" cy="328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9" name="Equation" r:id="rId3" imgW="2971800" imgH="1752480" progId="Equation.DSMT4">
                  <p:embed/>
                </p:oleObj>
              </mc:Choice>
              <mc:Fallback>
                <p:oleObj name="Equation" r:id="rId3" imgW="297180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295400"/>
                        <a:ext cx="5553075" cy="328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70494"/>
              </p:ext>
            </p:extLst>
          </p:nvPr>
        </p:nvGraphicFramePr>
        <p:xfrm>
          <a:off x="1524000" y="4552950"/>
          <a:ext cx="51244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0" name="Equation" r:id="rId5" imgW="2743200" imgH="1015920" progId="Equation.DSMT4">
                  <p:embed/>
                </p:oleObj>
              </mc:Choice>
              <mc:Fallback>
                <p:oleObj name="Equation" r:id="rId5" imgW="274320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52950"/>
                        <a:ext cx="51244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0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1271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Generalization:    Grand canonical ensemble – derivation from optimization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Find </a:t>
            </a:r>
            <a:r>
              <a:rPr lang="en-US" sz="2400" dirty="0"/>
              <a:t>f</a:t>
            </a:r>
            <a:r>
              <a:rPr lang="en-US" sz="2400" dirty="0" smtClean="0"/>
              <a:t>orm of probability density which optimizes </a:t>
            </a:r>
            <a:r>
              <a:rPr lang="en-US" sz="2400" i="1" dirty="0" smtClean="0"/>
              <a:t>S</a:t>
            </a:r>
            <a:r>
              <a:rPr lang="en-US" sz="2400" dirty="0" smtClean="0"/>
              <a:t> with constraints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588460"/>
              </p:ext>
            </p:extLst>
          </p:nvPr>
        </p:nvGraphicFramePr>
        <p:xfrm>
          <a:off x="876300" y="2376487"/>
          <a:ext cx="8115300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3" name="Equation" r:id="rId3" imgW="4343400" imgH="2108160" progId="Equation.DSMT4">
                  <p:embed/>
                </p:oleObj>
              </mc:Choice>
              <mc:Fallback>
                <p:oleObj name="Equation" r:id="rId3" imgW="4343400" imgH="2108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376487"/>
                        <a:ext cx="8115300" cy="394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9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5400" y="3505200"/>
            <a:ext cx="4191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732589"/>
              </p:ext>
            </p:extLst>
          </p:nvPr>
        </p:nvGraphicFramePr>
        <p:xfrm>
          <a:off x="594360" y="1158081"/>
          <a:ext cx="8305800" cy="454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9" name="Equation" r:id="rId3" imgW="4444920" imgH="2425680" progId="Equation.DSMT4">
                  <p:embed/>
                </p:oleObj>
              </mc:Choice>
              <mc:Fallback>
                <p:oleObj name="Equation" r:id="rId3" imgW="4444920" imgH="2425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" y="1158081"/>
                        <a:ext cx="8305800" cy="454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Grand partition function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91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77180"/>
              </p:ext>
            </p:extLst>
          </p:nvPr>
        </p:nvGraphicFramePr>
        <p:xfrm>
          <a:off x="795338" y="1295400"/>
          <a:ext cx="785495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3" name="Equation" r:id="rId3" imgW="4203360" imgH="1155600" progId="Equation.DSMT4">
                  <p:embed/>
                </p:oleObj>
              </mc:Choice>
              <mc:Fallback>
                <p:oleObj name="Equation" r:id="rId3" imgW="4203360" imgH="11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1295400"/>
                        <a:ext cx="785495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631442"/>
              </p:ext>
            </p:extLst>
          </p:nvPr>
        </p:nvGraphicFramePr>
        <p:xfrm>
          <a:off x="649288" y="3455987"/>
          <a:ext cx="8232775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4" name="Equation" r:id="rId5" imgW="4406760" imgH="1574640" progId="Equation.DSMT4">
                  <p:embed/>
                </p:oleObj>
              </mc:Choice>
              <mc:Fallback>
                <p:oleObj name="Equation" r:id="rId5" imgW="4406760" imgH="1574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3455987"/>
                        <a:ext cx="8232775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24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absence of a magnetic field, the particle spin does not effect the energy spectrum,  and only effects the enumeration of possible states 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793935"/>
              </p:ext>
            </p:extLst>
          </p:nvPr>
        </p:nvGraphicFramePr>
        <p:xfrm>
          <a:off x="1638300" y="2670175"/>
          <a:ext cx="621665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07" name="Equation" r:id="rId3" imgW="3327120" imgH="1015920" progId="Equation.DSMT4">
                  <p:embed/>
                </p:oleObj>
              </mc:Choice>
              <mc:Fallback>
                <p:oleObj name="Equation" r:id="rId3" imgW="3327120" imgH="1015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670175"/>
                        <a:ext cx="6216650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985820"/>
              </p:ext>
            </p:extLst>
          </p:nvPr>
        </p:nvGraphicFramePr>
        <p:xfrm>
          <a:off x="1847850" y="4516438"/>
          <a:ext cx="517207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08" name="Equation" r:id="rId5" imgW="2768400" imgH="914400" progId="Equation.DSMT4">
                  <p:embed/>
                </p:oleObj>
              </mc:Choice>
              <mc:Fallback>
                <p:oleObj name="Equation" r:id="rId5" imgW="276840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4516438"/>
                        <a:ext cx="5172075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0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34704"/>
              </p:ext>
            </p:extLst>
          </p:nvPr>
        </p:nvGraphicFramePr>
        <p:xfrm>
          <a:off x="1158875" y="1616075"/>
          <a:ext cx="472122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5" name="Equation" r:id="rId3" imgW="2527200" imgH="1130040" progId="Equation.DSMT4">
                  <p:embed/>
                </p:oleObj>
              </mc:Choice>
              <mc:Fallback>
                <p:oleObj name="Equation" r:id="rId3" imgW="2527200" imgH="1130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616075"/>
                        <a:ext cx="472122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184842"/>
              </p:ext>
            </p:extLst>
          </p:nvPr>
        </p:nvGraphicFramePr>
        <p:xfrm>
          <a:off x="1058862" y="3938588"/>
          <a:ext cx="78565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6" name="Equation" r:id="rId5" imgW="4203360" imgH="736560" progId="Equation.DSMT4">
                  <p:embed/>
                </p:oleObj>
              </mc:Choice>
              <mc:Fallback>
                <p:oleObj name="Equation" r:id="rId5" imgW="420336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2" y="3938588"/>
                        <a:ext cx="78565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667000"/>
            <a:ext cx="28194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the canonical ensemble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91238"/>
              </p:ext>
            </p:extLst>
          </p:nvPr>
        </p:nvGraphicFramePr>
        <p:xfrm>
          <a:off x="228600" y="762000"/>
          <a:ext cx="8829675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0" name="Equation" r:id="rId3" imgW="3911400" imgH="1854000" progId="Equation.DSMT4">
                  <p:embed/>
                </p:oleObj>
              </mc:Choice>
              <mc:Fallback>
                <p:oleObj name="Equation" r:id="rId3" imgW="3911400" imgH="18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829675" cy="419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83740"/>
              </p:ext>
            </p:extLst>
          </p:nvPr>
        </p:nvGraphicFramePr>
        <p:xfrm>
          <a:off x="339725" y="1273175"/>
          <a:ext cx="6359525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9" name="Equation" r:id="rId3" imgW="3403440" imgH="1498320" progId="Equation.DSMT4">
                  <p:embed/>
                </p:oleObj>
              </mc:Choice>
              <mc:Fallback>
                <p:oleObj name="Equation" r:id="rId3" imgW="3403440" imgH="1498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273175"/>
                        <a:ext cx="6359525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688498"/>
              </p:ext>
            </p:extLst>
          </p:nvPr>
        </p:nvGraphicFramePr>
        <p:xfrm>
          <a:off x="862013" y="4343400"/>
          <a:ext cx="6834187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Equation" r:id="rId5" imgW="3657600" imgH="914400" progId="Equation.DSMT4">
                  <p:embed/>
                </p:oleObj>
              </mc:Choice>
              <mc:Fallback>
                <p:oleObj name="Equation" r:id="rId5" imgW="36576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4343400"/>
                        <a:ext cx="6834187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5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200400"/>
            <a:ext cx="35052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975041"/>
              </p:ext>
            </p:extLst>
          </p:nvPr>
        </p:nvGraphicFramePr>
        <p:xfrm>
          <a:off x="304800" y="1789113"/>
          <a:ext cx="6951663" cy="24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4" name="Equation" r:id="rId3" imgW="3720960" imgH="1282680" progId="Equation.DSMT4">
                  <p:embed/>
                </p:oleObj>
              </mc:Choice>
              <mc:Fallback>
                <p:oleObj name="Equation" r:id="rId3" imgW="3720960" imgH="1282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89113"/>
                        <a:ext cx="6951663" cy="240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1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5677"/>
              </p:ext>
            </p:extLst>
          </p:nvPr>
        </p:nvGraphicFramePr>
        <p:xfrm>
          <a:off x="1371600" y="2209800"/>
          <a:ext cx="6145213" cy="347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2" name="Equation" r:id="rId3" imgW="3288960" imgH="1854000" progId="Equation.DSMT4">
                  <p:embed/>
                </p:oleObj>
              </mc:Choice>
              <mc:Fallback>
                <p:oleObj name="Equation" r:id="rId3" imgW="3288960" imgH="18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6145213" cy="347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 -- continued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59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grand canonical ensembles – ideal (non-</a:t>
            </a:r>
            <a:r>
              <a:rPr lang="en-US" sz="2400" dirty="0" smtClean="0"/>
              <a:t>interacting) </a:t>
            </a:r>
            <a:r>
              <a:rPr lang="en-US" sz="2400" dirty="0" smtClean="0"/>
              <a:t>quantum particles in  a cube of length </a:t>
            </a:r>
            <a:r>
              <a:rPr lang="en-US" sz="2400" i="1" dirty="0" smtClean="0"/>
              <a:t>L</a:t>
            </a:r>
            <a:r>
              <a:rPr lang="en-US" sz="2400" dirty="0" smtClean="0"/>
              <a:t> with periodic boundary conditions  -- Fermi-Dirac case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89351"/>
              </p:ext>
            </p:extLst>
          </p:nvPr>
        </p:nvGraphicFramePr>
        <p:xfrm>
          <a:off x="1447800" y="1447800"/>
          <a:ext cx="4200525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6" name="Equation" r:id="rId3" imgW="2247840" imgH="634680" progId="Equation.DSMT4">
                  <p:embed/>
                </p:oleObj>
              </mc:Choice>
              <mc:Fallback>
                <p:oleObj name="Equation" r:id="rId3" imgW="224784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4200525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8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590800"/>
            <a:ext cx="6743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5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=-1,+1</a:t>
            </a:r>
            <a:r>
              <a:rPr lang="en-US" sz="2400" i="1" dirty="0" smtClean="0"/>
              <a:t>) </a:t>
            </a:r>
            <a:r>
              <a:rPr lang="en-US" sz="2400" dirty="0" smtClean="0"/>
              <a:t>with </a:t>
            </a:r>
            <a:r>
              <a:rPr lang="en-US" sz="2400" dirty="0" smtClean="0"/>
              <a:t>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51796"/>
              </p:ext>
            </p:extLst>
          </p:nvPr>
        </p:nvGraphicFramePr>
        <p:xfrm>
          <a:off x="838200" y="990600"/>
          <a:ext cx="7396163" cy="538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8" name="Equation" r:id="rId3" imgW="3390840" imgH="2565360" progId="Equation.DSMT4">
                  <p:embed/>
                </p:oleObj>
              </mc:Choice>
              <mc:Fallback>
                <p:oleObj name="Equation" r:id="rId3" imgW="339084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7396163" cy="5385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99847"/>
              </p:ext>
            </p:extLst>
          </p:nvPr>
        </p:nvGraphicFramePr>
        <p:xfrm>
          <a:off x="200025" y="1143000"/>
          <a:ext cx="8486775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54" name="Equation" r:id="rId3" imgW="3340080" imgH="1523880" progId="Equation.DSMT4">
                  <p:embed/>
                </p:oleObj>
              </mc:Choice>
              <mc:Fallback>
                <p:oleObj name="Equation" r:id="rId3" imgW="334008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143000"/>
                        <a:ext cx="8486775" cy="372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029741"/>
              </p:ext>
            </p:extLst>
          </p:nvPr>
        </p:nvGraphicFramePr>
        <p:xfrm>
          <a:off x="1093788" y="5135563"/>
          <a:ext cx="22590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55" name="Equation" r:id="rId5" imgW="888840" imgH="279360" progId="Equation.DSMT4">
                  <p:embed/>
                </p:oleObj>
              </mc:Choice>
              <mc:Fallback>
                <p:oleObj name="Equation" r:id="rId5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5135563"/>
                        <a:ext cx="22590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74883"/>
              </p:ext>
            </p:extLst>
          </p:nvPr>
        </p:nvGraphicFramePr>
        <p:xfrm>
          <a:off x="457200" y="1168400"/>
          <a:ext cx="83312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78" name="数式" r:id="rId3" imgW="4165560" imgH="1879560" progId="Equation.3">
                  <p:embed/>
                </p:oleObj>
              </mc:Choice>
              <mc:Fallback>
                <p:oleObj name="数式" r:id="rId3" imgW="416556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68400"/>
                        <a:ext cx="8331200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302572"/>
              </p:ext>
            </p:extLst>
          </p:nvPr>
        </p:nvGraphicFramePr>
        <p:xfrm>
          <a:off x="1878013" y="5280025"/>
          <a:ext cx="38989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79" name="Equation" r:id="rId5" imgW="1371600" imgH="279360" progId="Equation.DSMT4">
                  <p:embed/>
                </p:oleObj>
              </mc:Choice>
              <mc:Fallback>
                <p:oleObj name="Equation" r:id="rId5" imgW="1371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5280025"/>
                        <a:ext cx="38989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0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5022"/>
              </p:ext>
            </p:extLst>
          </p:nvPr>
        </p:nvGraphicFramePr>
        <p:xfrm>
          <a:off x="379413" y="900113"/>
          <a:ext cx="7521575" cy="565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5" name="Equation" r:id="rId3" imgW="2958840" imgH="2311200" progId="Equation.DSMT4">
                  <p:embed/>
                </p:oleObj>
              </mc:Choice>
              <mc:Fallback>
                <p:oleObj name="Equation" r:id="rId3" imgW="295884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900113"/>
                        <a:ext cx="7521575" cy="565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0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7124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993208"/>
              </p:ext>
            </p:extLst>
          </p:nvPr>
        </p:nvGraphicFramePr>
        <p:xfrm>
          <a:off x="868362" y="1031875"/>
          <a:ext cx="752157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3" name="Equation" r:id="rId4" imgW="2958840" imgH="761760" progId="Equation.DSMT4">
                  <p:embed/>
                </p:oleObj>
              </mc:Choice>
              <mc:Fallback>
                <p:oleObj name="Equation" r:id="rId4" imgW="2958840" imgH="761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2" y="1031875"/>
                        <a:ext cx="752157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581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1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253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2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45133" y="4038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1</a:t>
            </a:r>
            <a:r>
              <a:rPr lang="en-US" sz="2400" dirty="0" smtClean="0">
                <a:latin typeface="Symbol" pitchFamily="18" charset="2"/>
              </a:rPr>
              <a:t>,l</a:t>
            </a:r>
            <a:r>
              <a:rPr lang="en-US" sz="2400" baseline="-25000" dirty="0" smtClean="0">
                <a:latin typeface="Symbol" pitchFamily="18" charset="2"/>
              </a:rPr>
              <a:t>2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6172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bm</a:t>
            </a:r>
            <a:r>
              <a:rPr lang="en-US" sz="2400" dirty="0" err="1" smtClean="0"/>
              <a:t>B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3195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be=1</a:t>
            </a:r>
          </a:p>
        </p:txBody>
      </p:sp>
    </p:spTree>
    <p:extLst>
      <p:ext uri="{BB962C8B-B14F-4D97-AF65-F5344CB8AC3E}">
        <p14:creationId xmlns:p14="http://schemas.microsoft.com/office/powerpoint/2010/main" val="24658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2/26/2014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343407"/>
              </p:ext>
            </p:extLst>
          </p:nvPr>
        </p:nvGraphicFramePr>
        <p:xfrm>
          <a:off x="300037" y="1295400"/>
          <a:ext cx="8767763" cy="474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64" name="Equation" r:id="rId3" imgW="4114800" imgH="2311200" progId="Equation.DSMT4">
                  <p:embed/>
                </p:oleObj>
              </mc:Choice>
              <mc:Fallback>
                <p:oleObj name="Equation" r:id="rId3" imgW="411480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" y="1295400"/>
                        <a:ext cx="8767763" cy="4740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11783</TotalTime>
  <Words>893</Words>
  <Application>Microsoft Office PowerPoint</Application>
  <PresentationFormat>On-screen Show (4:3)</PresentationFormat>
  <Paragraphs>168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Office Theme</vt:lpstr>
      <vt:lpstr>MathType 6.0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578</cp:revision>
  <cp:lastPrinted>2014-02-27T16:54:06Z</cp:lastPrinted>
  <dcterms:created xsi:type="dcterms:W3CDTF">2012-01-10T18:32:24Z</dcterms:created>
  <dcterms:modified xsi:type="dcterms:W3CDTF">2014-02-27T18:53:30Z</dcterms:modified>
</cp:coreProperties>
</file>