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6" r:id="rId2"/>
    <p:sldId id="280" r:id="rId3"/>
    <p:sldId id="309" r:id="rId4"/>
    <p:sldId id="310" r:id="rId5"/>
    <p:sldId id="331" r:id="rId6"/>
    <p:sldId id="332" r:id="rId7"/>
    <p:sldId id="325" r:id="rId8"/>
    <p:sldId id="333" r:id="rId9"/>
    <p:sldId id="326" r:id="rId10"/>
    <p:sldId id="334" r:id="rId11"/>
    <p:sldId id="335" r:id="rId12"/>
    <p:sldId id="336" r:id="rId13"/>
    <p:sldId id="337" r:id="rId14"/>
    <p:sldId id="338" r:id="rId15"/>
    <p:sldId id="339" r:id="rId16"/>
    <p:sldId id="340" r:id="rId17"/>
    <p:sldId id="354" r:id="rId18"/>
    <p:sldId id="353" r:id="rId19"/>
    <p:sldId id="341" r:id="rId20"/>
    <p:sldId id="342" r:id="rId21"/>
    <p:sldId id="343" r:id="rId22"/>
    <p:sldId id="344" r:id="rId23"/>
    <p:sldId id="345" r:id="rId24"/>
    <p:sldId id="346" r:id="rId25"/>
    <p:sldId id="347" r:id="rId26"/>
    <p:sldId id="350" r:id="rId27"/>
    <p:sldId id="351" r:id="rId28"/>
    <p:sldId id="355" r:id="rId29"/>
    <p:sldId id="356" r:id="rId30"/>
    <p:sldId id="352" r:id="rId31"/>
    <p:sldId id="357" r:id="rId32"/>
    <p:sldId id="358" r:id="rId33"/>
    <p:sldId id="359" r:id="rId34"/>
    <p:sldId id="360" r:id="rId35"/>
    <p:sldId id="362" r:id="rId36"/>
    <p:sldId id="363" r:id="rId37"/>
    <p:sldId id="364" r:id="rId38"/>
    <p:sldId id="361" r:id="rId39"/>
    <p:sldId id="366" r:id="rId40"/>
    <p:sldId id="367" r:id="rId41"/>
    <p:sldId id="368" r:id="rId42"/>
    <p:sldId id="369" r:id="rId43"/>
    <p:sldId id="371" r:id="rId44"/>
    <p:sldId id="372" r:id="rId45"/>
    <p:sldId id="370" r:id="rId46"/>
    <p:sldId id="365" r:id="rId47"/>
    <p:sldId id="373" r:id="rId48"/>
    <p:sldId id="374" r:id="rId4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660"/>
  </p:normalViewPr>
  <p:slideViewPr>
    <p:cSldViewPr>
      <p:cViewPr varScale="1">
        <p:scale>
          <a:sx n="63" d="100"/>
          <a:sy n="63" d="100"/>
        </p:scale>
        <p:origin x="-684" y="-108"/>
      </p:cViewPr>
      <p:guideLst>
        <p:guide orient="horz" pos="2160"/>
        <p:guide pos="2880"/>
      </p:guideLst>
    </p:cSldViewPr>
  </p:slideViewPr>
  <p:notesTextViewPr>
    <p:cViewPr>
      <p:scale>
        <a:sx n="1" d="1"/>
        <a:sy n="1" d="1"/>
      </p:scale>
      <p:origin x="0" y="0"/>
    </p:cViewPr>
  </p:notesTextViewPr>
  <p:sorterViewPr>
    <p:cViewPr>
      <p:scale>
        <a:sx n="80" d="100"/>
        <a:sy n="80" d="100"/>
      </p:scale>
      <p:origin x="0" y="99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2.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7.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9.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567070FD-CC2F-49DC-937B-54A5FFA27C60}" type="datetimeFigureOut">
              <a:rPr lang="en-US" smtClean="0"/>
              <a:t>3/16/2014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207BF41-931B-429E-8CBB-4B52882D533E}" type="slidenum">
              <a:rPr lang="en-US" smtClean="0"/>
              <a:t>‹#›</a:t>
            </a:fld>
            <a:endParaRPr lang="en-US"/>
          </a:p>
        </p:txBody>
      </p:sp>
    </p:spTree>
    <p:extLst>
      <p:ext uri="{BB962C8B-B14F-4D97-AF65-F5344CB8AC3E}">
        <p14:creationId xmlns:p14="http://schemas.microsoft.com/office/powerpoint/2010/main" val="2110782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3/16/2014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3</a:t>
            </a:fld>
            <a:endParaRPr lang="en-US"/>
          </a:p>
        </p:txBody>
      </p:sp>
    </p:spTree>
    <p:extLst>
      <p:ext uri="{BB962C8B-B14F-4D97-AF65-F5344CB8AC3E}">
        <p14:creationId xmlns:p14="http://schemas.microsoft.com/office/powerpoint/2010/main" val="62219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a:t>
            </a:fld>
            <a:endParaRPr lang="en-US"/>
          </a:p>
        </p:txBody>
      </p:sp>
    </p:spTree>
    <p:extLst>
      <p:ext uri="{BB962C8B-B14F-4D97-AF65-F5344CB8AC3E}">
        <p14:creationId xmlns:p14="http://schemas.microsoft.com/office/powerpoint/2010/main" val="656962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44</a:t>
            </a:fld>
            <a:endParaRPr lang="en-US"/>
          </a:p>
        </p:txBody>
      </p:sp>
    </p:spTree>
    <p:extLst>
      <p:ext uri="{BB962C8B-B14F-4D97-AF65-F5344CB8AC3E}">
        <p14:creationId xmlns:p14="http://schemas.microsoft.com/office/powerpoint/2010/main" val="100732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45</a:t>
            </a:fld>
            <a:endParaRPr lang="en-US" dirty="0"/>
          </a:p>
        </p:txBody>
      </p:sp>
    </p:spTree>
    <p:extLst>
      <p:ext uri="{BB962C8B-B14F-4D97-AF65-F5344CB8AC3E}">
        <p14:creationId xmlns:p14="http://schemas.microsoft.com/office/powerpoint/2010/main" val="3251515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2/18/2014</a:t>
            </a:r>
            <a:endParaRPr lang="en-US"/>
          </a:p>
        </p:txBody>
      </p:sp>
      <p:sp>
        <p:nvSpPr>
          <p:cNvPr id="5" name="Footer Placeholder 4"/>
          <p:cNvSpPr>
            <a:spLocks noGrp="1"/>
          </p:cNvSpPr>
          <p:nvPr>
            <p:ph type="ftr" sz="quarter" idx="11"/>
          </p:nvPr>
        </p:nvSpPr>
        <p:spPr/>
        <p:txBody>
          <a:bodyPr/>
          <a:lstStyle/>
          <a:p>
            <a:r>
              <a:rPr lang="en-US" smtClean="0"/>
              <a:t>PHY 770  Spring 2014 -- Lecture 10-11</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2/18/2014</a:t>
            </a:r>
            <a:endParaRPr lang="en-US"/>
          </a:p>
        </p:txBody>
      </p:sp>
      <p:sp>
        <p:nvSpPr>
          <p:cNvPr id="5" name="Footer Placeholder 4"/>
          <p:cNvSpPr>
            <a:spLocks noGrp="1"/>
          </p:cNvSpPr>
          <p:nvPr>
            <p:ph type="ftr" sz="quarter" idx="11"/>
          </p:nvPr>
        </p:nvSpPr>
        <p:spPr/>
        <p:txBody>
          <a:bodyPr/>
          <a:lstStyle/>
          <a:p>
            <a:r>
              <a:rPr lang="en-US" smtClean="0"/>
              <a:t>PHY 770  Spring 2014 -- Lecture 10-11</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2/18/2014</a:t>
            </a:r>
            <a:endParaRPr lang="en-US"/>
          </a:p>
        </p:txBody>
      </p:sp>
      <p:sp>
        <p:nvSpPr>
          <p:cNvPr id="5" name="Footer Placeholder 4"/>
          <p:cNvSpPr>
            <a:spLocks noGrp="1"/>
          </p:cNvSpPr>
          <p:nvPr>
            <p:ph type="ftr" sz="quarter" idx="11"/>
          </p:nvPr>
        </p:nvSpPr>
        <p:spPr/>
        <p:txBody>
          <a:bodyPr/>
          <a:lstStyle/>
          <a:p>
            <a:r>
              <a:rPr lang="en-US" smtClean="0"/>
              <a:t>PHY 770  Spring 2014 -- Lecture 10-11</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2/18/2014</a:t>
            </a:r>
            <a:endParaRPr lang="en-US"/>
          </a:p>
        </p:txBody>
      </p:sp>
      <p:sp>
        <p:nvSpPr>
          <p:cNvPr id="5" name="Footer Placeholder 4"/>
          <p:cNvSpPr>
            <a:spLocks noGrp="1"/>
          </p:cNvSpPr>
          <p:nvPr>
            <p:ph type="ftr" sz="quarter" idx="11"/>
          </p:nvPr>
        </p:nvSpPr>
        <p:spPr/>
        <p:txBody>
          <a:bodyPr/>
          <a:lstStyle/>
          <a:p>
            <a:r>
              <a:rPr lang="en-US" smtClean="0"/>
              <a:t>PHY 770  Spring 2014 -- Lecture 10-11</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2/18/2014</a:t>
            </a:r>
            <a:endParaRPr lang="en-US"/>
          </a:p>
        </p:txBody>
      </p:sp>
      <p:sp>
        <p:nvSpPr>
          <p:cNvPr id="5" name="Footer Placeholder 4"/>
          <p:cNvSpPr>
            <a:spLocks noGrp="1"/>
          </p:cNvSpPr>
          <p:nvPr>
            <p:ph type="ftr" sz="quarter" idx="11"/>
          </p:nvPr>
        </p:nvSpPr>
        <p:spPr/>
        <p:txBody>
          <a:bodyPr/>
          <a:lstStyle/>
          <a:p>
            <a:r>
              <a:rPr lang="en-US" smtClean="0"/>
              <a:t>PHY 770  Spring 2014 -- Lecture 10-11</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2/18/2014</a:t>
            </a:r>
            <a:endParaRPr lang="en-US"/>
          </a:p>
        </p:txBody>
      </p:sp>
      <p:sp>
        <p:nvSpPr>
          <p:cNvPr id="6" name="Footer Placeholder 5"/>
          <p:cNvSpPr>
            <a:spLocks noGrp="1"/>
          </p:cNvSpPr>
          <p:nvPr>
            <p:ph type="ftr" sz="quarter" idx="11"/>
          </p:nvPr>
        </p:nvSpPr>
        <p:spPr/>
        <p:txBody>
          <a:bodyPr/>
          <a:lstStyle/>
          <a:p>
            <a:r>
              <a:rPr lang="en-US" smtClean="0"/>
              <a:t>PHY 770  Spring 2014 -- Lecture 10-11</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2/18/2014</a:t>
            </a:r>
            <a:endParaRPr lang="en-US"/>
          </a:p>
        </p:txBody>
      </p:sp>
      <p:sp>
        <p:nvSpPr>
          <p:cNvPr id="8" name="Footer Placeholder 7"/>
          <p:cNvSpPr>
            <a:spLocks noGrp="1"/>
          </p:cNvSpPr>
          <p:nvPr>
            <p:ph type="ftr" sz="quarter" idx="11"/>
          </p:nvPr>
        </p:nvSpPr>
        <p:spPr/>
        <p:txBody>
          <a:bodyPr/>
          <a:lstStyle/>
          <a:p>
            <a:r>
              <a:rPr lang="en-US" smtClean="0"/>
              <a:t>PHY 770  Spring 2014 -- Lecture 10-11</a:t>
            </a:r>
            <a:endParaRPr lang="en-US"/>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2/18/2014</a:t>
            </a:r>
            <a:endParaRPr lang="en-US"/>
          </a:p>
        </p:txBody>
      </p:sp>
      <p:sp>
        <p:nvSpPr>
          <p:cNvPr id="4" name="Footer Placeholder 3"/>
          <p:cNvSpPr>
            <a:spLocks noGrp="1"/>
          </p:cNvSpPr>
          <p:nvPr>
            <p:ph type="ftr" sz="quarter" idx="11"/>
          </p:nvPr>
        </p:nvSpPr>
        <p:spPr/>
        <p:txBody>
          <a:bodyPr/>
          <a:lstStyle/>
          <a:p>
            <a:r>
              <a:rPr lang="en-US" smtClean="0"/>
              <a:t>PHY 770  Spring 2014 -- Lecture 10-11</a:t>
            </a:r>
            <a:endParaRPr lang="en-US"/>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2/18/2014</a:t>
            </a:r>
            <a:endParaRPr lang="en-US"/>
          </a:p>
        </p:txBody>
      </p:sp>
      <p:sp>
        <p:nvSpPr>
          <p:cNvPr id="6" name="Footer Placeholder 5"/>
          <p:cNvSpPr>
            <a:spLocks noGrp="1"/>
          </p:cNvSpPr>
          <p:nvPr>
            <p:ph type="ftr" sz="quarter" idx="11"/>
          </p:nvPr>
        </p:nvSpPr>
        <p:spPr/>
        <p:txBody>
          <a:bodyPr/>
          <a:lstStyle/>
          <a:p>
            <a:r>
              <a:rPr lang="en-US" smtClean="0"/>
              <a:t>PHY 770  Spring 2014 -- Lecture 10-11</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2/18/2014</a:t>
            </a:r>
            <a:endParaRPr lang="en-US"/>
          </a:p>
        </p:txBody>
      </p:sp>
      <p:sp>
        <p:nvSpPr>
          <p:cNvPr id="6" name="Footer Placeholder 5"/>
          <p:cNvSpPr>
            <a:spLocks noGrp="1"/>
          </p:cNvSpPr>
          <p:nvPr>
            <p:ph type="ftr" sz="quarter" idx="11"/>
          </p:nvPr>
        </p:nvSpPr>
        <p:spPr/>
        <p:txBody>
          <a:bodyPr/>
          <a:lstStyle/>
          <a:p>
            <a:r>
              <a:rPr lang="en-US" smtClean="0"/>
              <a:t>PHY 770  Spring 2014 -- Lecture 10-11</a:t>
            </a:r>
            <a:endParaRPr lang="en-US"/>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2/18/2014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770  Spring 2014 -- Lecture 10-11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fu.edu/~natalie/s14phy770"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5.wmf"/><Relationship Id="rId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4.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8.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18.bin"/><Relationship Id="rId4" Type="http://schemas.openxmlformats.org/officeDocument/2006/relationships/image" Target="../media/image20.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3.wmf"/><Relationship Id="rId5" Type="http://schemas.openxmlformats.org/officeDocument/2006/relationships/oleObject" Target="../embeddings/oleObject20.bin"/><Relationship Id="rId4" Type="http://schemas.openxmlformats.org/officeDocument/2006/relationships/image" Target="../media/image22.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24.wmf"/></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28.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0.wmf"/><Relationship Id="rId5" Type="http://schemas.openxmlformats.org/officeDocument/2006/relationships/oleObject" Target="../embeddings/oleObject25.bin"/><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image" Target="../media/image33.wmf"/><Relationship Id="rId5" Type="http://schemas.openxmlformats.org/officeDocument/2006/relationships/oleObject" Target="../embeddings/oleObject28.bin"/><Relationship Id="rId4" Type="http://schemas.openxmlformats.org/officeDocument/2006/relationships/image" Target="../media/image32.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5.wmf"/><Relationship Id="rId5" Type="http://schemas.openxmlformats.org/officeDocument/2006/relationships/oleObject" Target="../embeddings/oleObject30.bin"/><Relationship Id="rId4" Type="http://schemas.openxmlformats.org/officeDocument/2006/relationships/image" Target="../media/image34.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37.wmf"/><Relationship Id="rId5" Type="http://schemas.openxmlformats.org/officeDocument/2006/relationships/oleObject" Target="../embeddings/oleObject32.bin"/><Relationship Id="rId4" Type="http://schemas.openxmlformats.org/officeDocument/2006/relationships/image" Target="../media/image36.wmf"/></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image" Target="../media/image39.wmf"/><Relationship Id="rId5" Type="http://schemas.openxmlformats.org/officeDocument/2006/relationships/oleObject" Target="../embeddings/oleObject34.bin"/><Relationship Id="rId4" Type="http://schemas.openxmlformats.org/officeDocument/2006/relationships/image" Target="../media/image3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1.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43.wmf"/><Relationship Id="rId5" Type="http://schemas.openxmlformats.org/officeDocument/2006/relationships/oleObject" Target="../embeddings/oleObject38.bin"/><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45.wmf"/><Relationship Id="rId5" Type="http://schemas.openxmlformats.org/officeDocument/2006/relationships/oleObject" Target="../embeddings/oleObject40.bin"/><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image" Target="../media/image47.wmf"/><Relationship Id="rId5" Type="http://schemas.openxmlformats.org/officeDocument/2006/relationships/oleObject" Target="../embeddings/oleObject42.bin"/><Relationship Id="rId4" Type="http://schemas.openxmlformats.org/officeDocument/2006/relationships/image" Target="../media/image4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image" Target="../media/image50.wmf"/><Relationship Id="rId5" Type="http://schemas.openxmlformats.org/officeDocument/2006/relationships/oleObject" Target="../embeddings/oleObject45.bin"/><Relationship Id="rId4" Type="http://schemas.openxmlformats.org/officeDocument/2006/relationships/image" Target="../media/image49.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image" Target="../media/image51.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image" Target="../media/image53.wmf"/><Relationship Id="rId5" Type="http://schemas.openxmlformats.org/officeDocument/2006/relationships/oleObject" Target="../embeddings/oleObject48.bin"/><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49.bin"/><Relationship Id="rId7"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55.wmf"/><Relationship Id="rId5" Type="http://schemas.openxmlformats.org/officeDocument/2006/relationships/oleObject" Target="../embeddings/oleObject50.bin"/><Relationship Id="rId4" Type="http://schemas.openxmlformats.org/officeDocument/2006/relationships/image" Target="../media/image5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28.vml"/><Relationship Id="rId4" Type="http://schemas.openxmlformats.org/officeDocument/2006/relationships/image" Target="../media/image57.wmf"/></Relationships>
</file>

<file path=ppt/slides/_rels/slide35.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59.wmf"/><Relationship Id="rId5" Type="http://schemas.openxmlformats.org/officeDocument/2006/relationships/oleObject" Target="../embeddings/oleObject54.bin"/><Relationship Id="rId4" Type="http://schemas.openxmlformats.org/officeDocument/2006/relationships/image" Target="../media/image58.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30.vml"/><Relationship Id="rId4" Type="http://schemas.openxmlformats.org/officeDocument/2006/relationships/image" Target="../media/image61.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7.bin"/><Relationship Id="rId7" Type="http://schemas.openxmlformats.org/officeDocument/2006/relationships/image" Target="../media/image63.wmf"/><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oleObject" Target="../embeddings/oleObject58.bin"/><Relationship Id="rId5" Type="http://schemas.openxmlformats.org/officeDocument/2006/relationships/image" Target="../media/image64.png"/><Relationship Id="rId4" Type="http://schemas.openxmlformats.org/officeDocument/2006/relationships/image" Target="../media/image62.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32.vml"/><Relationship Id="rId4" Type="http://schemas.openxmlformats.org/officeDocument/2006/relationships/image" Target="../media/image65.wmf"/></Relationships>
</file>

<file path=ppt/slides/_rels/slide39.xml.rels><?xml version="1.0" encoding="UTF-8" standalone="yes"?>
<Relationships xmlns="http://schemas.openxmlformats.org/package/2006/relationships"><Relationship Id="rId2" Type="http://schemas.openxmlformats.org/officeDocument/2006/relationships/image" Target="../media/image66.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image" Target="../media/image68.wmf"/><Relationship Id="rId5" Type="http://schemas.openxmlformats.org/officeDocument/2006/relationships/oleObject" Target="../embeddings/oleObject61.bin"/><Relationship Id="rId4" Type="http://schemas.openxmlformats.org/officeDocument/2006/relationships/image" Target="../media/image67.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7.xml"/><Relationship Id="rId1" Type="http://schemas.openxmlformats.org/officeDocument/2006/relationships/vmlDrawing" Target="../drawings/vmlDrawing34.vml"/><Relationship Id="rId4" Type="http://schemas.openxmlformats.org/officeDocument/2006/relationships/image" Target="../media/image69.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image" Target="../media/image70.wmf"/></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notesSlide" Target="../notesSlides/notesSlide4.xml"/><Relationship Id="rId7" Type="http://schemas.openxmlformats.org/officeDocument/2006/relationships/image" Target="../media/image74.wmf"/><Relationship Id="rId2" Type="http://schemas.openxmlformats.org/officeDocument/2006/relationships/slideLayout" Target="../slideLayouts/slideLayout7.xml"/><Relationship Id="rId1" Type="http://schemas.openxmlformats.org/officeDocument/2006/relationships/vmlDrawing" Target="../drawings/vmlDrawing36.vml"/><Relationship Id="rId6" Type="http://schemas.openxmlformats.org/officeDocument/2006/relationships/oleObject" Target="../embeddings/oleObject65.bin"/><Relationship Id="rId5" Type="http://schemas.openxmlformats.org/officeDocument/2006/relationships/image" Target="../media/image73.wmf"/><Relationship Id="rId4" Type="http://schemas.openxmlformats.org/officeDocument/2006/relationships/oleObject" Target="../embeddings/oleObject64.bin"/><Relationship Id="rId9" Type="http://schemas.openxmlformats.org/officeDocument/2006/relationships/image" Target="../media/image75.wmf"/></Relationships>
</file>

<file path=ppt/slides/_rels/slide46.xml.rels><?xml version="1.0" encoding="UTF-8" standalone="yes"?>
<Relationships xmlns="http://schemas.openxmlformats.org/package/2006/relationships"><Relationship Id="rId8" Type="http://schemas.openxmlformats.org/officeDocument/2006/relationships/image" Target="../media/image78.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77.wmf"/><Relationship Id="rId5" Type="http://schemas.openxmlformats.org/officeDocument/2006/relationships/oleObject" Target="../embeddings/oleObject68.bin"/><Relationship Id="rId4" Type="http://schemas.openxmlformats.org/officeDocument/2006/relationships/image" Target="../media/image76.w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38.vml"/><Relationship Id="rId6" Type="http://schemas.openxmlformats.org/officeDocument/2006/relationships/image" Target="../media/image80.wmf"/><Relationship Id="rId5" Type="http://schemas.openxmlformats.org/officeDocument/2006/relationships/oleObject" Target="../embeddings/oleObject71.bin"/><Relationship Id="rId4" Type="http://schemas.openxmlformats.org/officeDocument/2006/relationships/image" Target="../media/image79.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7.xml"/><Relationship Id="rId1" Type="http://schemas.openxmlformats.org/officeDocument/2006/relationships/vmlDrawing" Target="../drawings/vmlDrawing39.vml"/><Relationship Id="rId4" Type="http://schemas.openxmlformats.org/officeDocument/2006/relationships/image" Target="../media/image81.wmf"/></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2/18/2014</a:t>
            </a:r>
            <a:endParaRPr lang="en-US"/>
          </a:p>
        </p:txBody>
      </p:sp>
      <p:sp>
        <p:nvSpPr>
          <p:cNvPr id="5" name="Footer Placeholder 4"/>
          <p:cNvSpPr>
            <a:spLocks noGrp="1"/>
          </p:cNvSpPr>
          <p:nvPr>
            <p:ph type="ftr" sz="quarter" idx="11"/>
          </p:nvPr>
        </p:nvSpPr>
        <p:spPr/>
        <p:txBody>
          <a:bodyPr/>
          <a:lstStyle/>
          <a:p>
            <a:r>
              <a:rPr lang="en-US" smtClean="0"/>
              <a:t>PHY 770  Spring 2014 -- Lecture 10-11</a:t>
            </a:r>
            <a:endParaRPr lang="en-US"/>
          </a:p>
        </p:txBody>
      </p:sp>
      <p:sp>
        <p:nvSpPr>
          <p:cNvPr id="6" name="Slide Number Placeholder 5"/>
          <p:cNvSpPr>
            <a:spLocks noGrp="1"/>
          </p:cNvSpPr>
          <p:nvPr>
            <p:ph type="sldNum" sz="quarter" idx="12"/>
          </p:nvPr>
        </p:nvSpPr>
        <p:spPr/>
        <p:txBody>
          <a:bodyPr/>
          <a:lstStyle/>
          <a:p>
            <a:fld id="{CE368B07-CEBF-4C80-90AF-53B34FA04CF3}" type="slidenum">
              <a:rPr lang="en-US" smtClean="0"/>
              <a:t>1</a:t>
            </a:fld>
            <a:endParaRPr lang="en-US"/>
          </a:p>
        </p:txBody>
      </p:sp>
      <p:sp>
        <p:nvSpPr>
          <p:cNvPr id="7" name="TextBox 6"/>
          <p:cNvSpPr txBox="1"/>
          <p:nvPr/>
        </p:nvSpPr>
        <p:spPr>
          <a:xfrm>
            <a:off x="1104900" y="60960"/>
            <a:ext cx="7239000" cy="1815882"/>
          </a:xfrm>
          <a:prstGeom prst="rect">
            <a:avLst/>
          </a:prstGeom>
          <a:noFill/>
        </p:spPr>
        <p:txBody>
          <a:bodyPr wrap="square" rtlCol="0">
            <a:spAutoFit/>
          </a:bodyPr>
          <a:lstStyle/>
          <a:p>
            <a:pPr algn="ctr"/>
            <a:r>
              <a:rPr lang="en-US" sz="2400" b="1" dirty="0" smtClean="0"/>
              <a:t>PHY 770 -- Statistical Mechanics</a:t>
            </a:r>
          </a:p>
          <a:p>
            <a:pPr algn="ctr"/>
            <a:r>
              <a:rPr lang="en-US" sz="2400" b="1" dirty="0" smtClean="0"/>
              <a:t>11 AM – 12:15 &amp; 12:30-1:45 </a:t>
            </a:r>
            <a:r>
              <a:rPr lang="en-US" sz="2400" b="1" dirty="0"/>
              <a:t>P</a:t>
            </a:r>
            <a:r>
              <a:rPr lang="en-US" sz="2400" b="1" dirty="0" smtClean="0"/>
              <a:t>M  TR Olin 107</a:t>
            </a:r>
          </a:p>
          <a:p>
            <a:pPr algn="ctr"/>
            <a:endParaRPr lang="en-US" sz="2400" b="1" dirty="0"/>
          </a:p>
          <a:p>
            <a:pPr algn="ctr"/>
            <a:r>
              <a:rPr lang="en-US" sz="2000" b="1" dirty="0" smtClean="0"/>
              <a:t>Instructor: Natalie </a:t>
            </a:r>
            <a:r>
              <a:rPr lang="en-US" sz="2000" b="1" dirty="0" err="1" smtClean="0"/>
              <a:t>Holzwarth</a:t>
            </a:r>
            <a:r>
              <a:rPr lang="en-US" sz="2000" b="1" dirty="0" smtClean="0"/>
              <a:t> (Olin 300)</a:t>
            </a:r>
          </a:p>
          <a:p>
            <a:pPr algn="ctr"/>
            <a:r>
              <a:rPr lang="en-US" sz="2000" b="1" dirty="0" smtClean="0"/>
              <a:t>Course Webpage: </a:t>
            </a:r>
            <a:r>
              <a:rPr lang="en-US" sz="2000" b="1" dirty="0" smtClean="0">
                <a:hlinkClick r:id="rId2"/>
              </a:rPr>
              <a:t>http://www.wfu.edu/~natalie/s14phy770</a:t>
            </a:r>
            <a:endParaRPr lang="en-US" sz="2000" b="1" dirty="0" smtClean="0"/>
          </a:p>
        </p:txBody>
      </p:sp>
      <p:sp>
        <p:nvSpPr>
          <p:cNvPr id="3" name="TextBox 2"/>
          <p:cNvSpPr txBox="1"/>
          <p:nvPr/>
        </p:nvSpPr>
        <p:spPr>
          <a:xfrm>
            <a:off x="762000" y="1907322"/>
            <a:ext cx="7924800" cy="3785652"/>
          </a:xfrm>
          <a:prstGeom prst="rect">
            <a:avLst/>
          </a:prstGeom>
          <a:noFill/>
        </p:spPr>
        <p:txBody>
          <a:bodyPr wrap="square" rtlCol="0">
            <a:spAutoFit/>
          </a:bodyPr>
          <a:lstStyle/>
          <a:p>
            <a:pPr algn="ctr"/>
            <a:r>
              <a:rPr lang="en-US" sz="2400" b="1" dirty="0" smtClean="0"/>
              <a:t>Lecture 10-11  --  Chapter 5</a:t>
            </a:r>
          </a:p>
          <a:p>
            <a:pPr algn="ctr"/>
            <a:r>
              <a:rPr lang="en-US" sz="2400" b="1" dirty="0" smtClean="0"/>
              <a:t>Equilibrium Statistical Mechanics</a:t>
            </a:r>
          </a:p>
          <a:p>
            <a:pPr algn="ctr"/>
            <a:r>
              <a:rPr lang="en-US" sz="2400" b="1" dirty="0" smtClean="0"/>
              <a:t>Canonical ensemble</a:t>
            </a:r>
          </a:p>
          <a:p>
            <a:pPr algn="ctr"/>
            <a:endParaRPr lang="en-US" sz="2400" b="1" dirty="0"/>
          </a:p>
          <a:p>
            <a:pPr marL="1828800" lvl="3" indent="-457200">
              <a:buFont typeface="Wingdings" pitchFamily="2" charset="2"/>
              <a:buChar char="§"/>
            </a:pPr>
            <a:r>
              <a:rPr lang="en-US" sz="2400" b="1" dirty="0" smtClean="0"/>
              <a:t>Probability density matrix</a:t>
            </a:r>
          </a:p>
          <a:p>
            <a:pPr marL="1828800" lvl="3" indent="-457200">
              <a:buFont typeface="Wingdings" pitchFamily="2" charset="2"/>
              <a:buChar char="§"/>
            </a:pPr>
            <a:r>
              <a:rPr lang="en-US" sz="2400" b="1" dirty="0" smtClean="0"/>
              <a:t>Canonical ensembles; comparison with </a:t>
            </a:r>
            <a:r>
              <a:rPr lang="en-US" sz="2400" b="1" dirty="0" err="1" smtClean="0"/>
              <a:t>microcanonical</a:t>
            </a:r>
            <a:r>
              <a:rPr lang="en-US" sz="2400" b="1" dirty="0" smtClean="0"/>
              <a:t>  ensembles</a:t>
            </a:r>
          </a:p>
          <a:p>
            <a:pPr marL="1828800" lvl="3" indent="-457200">
              <a:buFont typeface="Wingdings" pitchFamily="2" charset="2"/>
              <a:buChar char="§"/>
            </a:pPr>
            <a:r>
              <a:rPr lang="en-US" sz="2400" b="1" dirty="0" smtClean="0"/>
              <a:t>Ideal gas</a:t>
            </a:r>
          </a:p>
          <a:p>
            <a:pPr marL="1828800" lvl="3" indent="-457200">
              <a:buFont typeface="Wingdings" pitchFamily="2" charset="2"/>
              <a:buChar char="§"/>
            </a:pPr>
            <a:r>
              <a:rPr lang="en-US" sz="2400" b="1" dirty="0" smtClean="0"/>
              <a:t>Lattice vibrations</a:t>
            </a:r>
          </a:p>
          <a:p>
            <a:pPr marL="1828800" lvl="3" indent="-457200">
              <a:buFont typeface="Wingdings" pitchFamily="2" charset="2"/>
              <a:buChar char="§"/>
            </a:pPr>
            <a:endParaRPr lang="en-US" sz="2400" b="1" dirty="0" smtClean="0"/>
          </a:p>
        </p:txBody>
      </p:sp>
    </p:spTree>
    <p:extLst>
      <p:ext uri="{BB962C8B-B14F-4D97-AF65-F5344CB8AC3E}">
        <p14:creationId xmlns:p14="http://schemas.microsoft.com/office/powerpoint/2010/main" val="28945819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a:p>
        </p:txBody>
      </p:sp>
      <p:sp>
        <p:nvSpPr>
          <p:cNvPr id="5" name="TextBox 4"/>
          <p:cNvSpPr txBox="1"/>
          <p:nvPr/>
        </p:nvSpPr>
        <p:spPr>
          <a:xfrm>
            <a:off x="381000" y="304800"/>
            <a:ext cx="7848600" cy="2677656"/>
          </a:xfrm>
          <a:prstGeom prst="rect">
            <a:avLst/>
          </a:prstGeom>
          <a:noFill/>
        </p:spPr>
        <p:txBody>
          <a:bodyPr wrap="square" rtlCol="0">
            <a:spAutoFit/>
          </a:bodyPr>
          <a:lstStyle/>
          <a:p>
            <a:r>
              <a:rPr lang="en-US" sz="2400" dirty="0" err="1" smtClean="0"/>
              <a:t>Microcanonical</a:t>
            </a:r>
            <a:r>
              <a:rPr lang="en-US" sz="2400" dirty="0" smtClean="0"/>
              <a:t> ensemble:</a:t>
            </a:r>
          </a:p>
          <a:p>
            <a:endParaRPr lang="en-US" sz="2400" dirty="0"/>
          </a:p>
          <a:p>
            <a:r>
              <a:rPr lang="en-US" sz="2400" dirty="0" smtClean="0"/>
              <a:t>Consider a closed, isolated system in equilibrium characterized by  a time-independent Hamiltonian         with energy </a:t>
            </a:r>
            <a:r>
              <a:rPr lang="en-US" sz="2400" dirty="0" err="1" smtClean="0"/>
              <a:t>eigenstates</a:t>
            </a:r>
            <a:r>
              <a:rPr lang="en-US" sz="2400" dirty="0" smtClean="0"/>
              <a:t>            .    This implies that the density matrix is constant in time and is diagonal in the energy </a:t>
            </a:r>
            <a:r>
              <a:rPr lang="en-US" sz="2400" dirty="0" err="1" smtClean="0"/>
              <a:t>eigenstates</a:t>
            </a:r>
            <a:r>
              <a:rPr lang="en-US" sz="2400" dirty="0" smtClean="0"/>
              <a:t>:</a:t>
            </a:r>
          </a:p>
        </p:txBody>
      </p:sp>
      <p:graphicFrame>
        <p:nvGraphicFramePr>
          <p:cNvPr id="6" name="Object 5"/>
          <p:cNvGraphicFramePr>
            <a:graphicFrameLocks noChangeAspect="1"/>
          </p:cNvGraphicFramePr>
          <p:nvPr>
            <p:extLst>
              <p:ext uri="{D42A27DB-BD31-4B8C-83A1-F6EECF244321}">
                <p14:modId xmlns:p14="http://schemas.microsoft.com/office/powerpoint/2010/main" val="1579467781"/>
              </p:ext>
            </p:extLst>
          </p:nvPr>
        </p:nvGraphicFramePr>
        <p:xfrm>
          <a:off x="6832600" y="1295400"/>
          <a:ext cx="406400" cy="463550"/>
        </p:xfrm>
        <a:graphic>
          <a:graphicData uri="http://schemas.openxmlformats.org/presentationml/2006/ole">
            <mc:AlternateContent xmlns:mc="http://schemas.openxmlformats.org/markup-compatibility/2006">
              <mc:Choice xmlns:v="urn:schemas-microsoft-com:vml" Requires="v">
                <p:oleObj spid="_x0000_s175494" name="Equation" r:id="rId3" imgW="177480" imgH="203040" progId="Equation.DSMT4">
                  <p:embed/>
                </p:oleObj>
              </mc:Choice>
              <mc:Fallback>
                <p:oleObj name="Equation" r:id="rId3" imgW="177480" imgH="203040" progId="Equation.DSMT4">
                  <p:embed/>
                  <p:pic>
                    <p:nvPicPr>
                      <p:cNvPr id="0" name=""/>
                      <p:cNvPicPr/>
                      <p:nvPr/>
                    </p:nvPicPr>
                    <p:blipFill>
                      <a:blip r:embed="rId4"/>
                      <a:stretch>
                        <a:fillRect/>
                      </a:stretch>
                    </p:blipFill>
                    <p:spPr>
                      <a:xfrm>
                        <a:off x="6832600" y="1295400"/>
                        <a:ext cx="406400" cy="4635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44621868"/>
              </p:ext>
            </p:extLst>
          </p:nvPr>
        </p:nvGraphicFramePr>
        <p:xfrm>
          <a:off x="2889250" y="1765300"/>
          <a:ext cx="725488" cy="520700"/>
        </p:xfrm>
        <a:graphic>
          <a:graphicData uri="http://schemas.openxmlformats.org/presentationml/2006/ole">
            <mc:AlternateContent xmlns:mc="http://schemas.openxmlformats.org/markup-compatibility/2006">
              <mc:Choice xmlns:v="urn:schemas-microsoft-com:vml" Requires="v">
                <p:oleObj spid="_x0000_s175495" name="Equation" r:id="rId5" imgW="317160" imgH="228600" progId="Equation.DSMT4">
                  <p:embed/>
                </p:oleObj>
              </mc:Choice>
              <mc:Fallback>
                <p:oleObj name="Equation" r:id="rId5" imgW="317160" imgH="228600" progId="Equation.DSMT4">
                  <p:embed/>
                  <p:pic>
                    <p:nvPicPr>
                      <p:cNvPr id="0" name="Object 5"/>
                      <p:cNvPicPr>
                        <a:picLocks noChangeAspect="1" noChangeArrowheads="1"/>
                      </p:cNvPicPr>
                      <p:nvPr/>
                    </p:nvPicPr>
                    <p:blipFill>
                      <a:blip r:embed="rId6"/>
                      <a:srcRect/>
                      <a:stretch>
                        <a:fillRect/>
                      </a:stretch>
                    </p:blipFill>
                    <p:spPr bwMode="auto">
                      <a:xfrm>
                        <a:off x="2889250" y="1765300"/>
                        <a:ext cx="7254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575684529"/>
              </p:ext>
            </p:extLst>
          </p:nvPr>
        </p:nvGraphicFramePr>
        <p:xfrm>
          <a:off x="896938" y="3200400"/>
          <a:ext cx="7285037" cy="1735137"/>
        </p:xfrm>
        <a:graphic>
          <a:graphicData uri="http://schemas.openxmlformats.org/presentationml/2006/ole">
            <mc:AlternateContent xmlns:mc="http://schemas.openxmlformats.org/markup-compatibility/2006">
              <mc:Choice xmlns:v="urn:schemas-microsoft-com:vml" Requires="v">
                <p:oleObj spid="_x0000_s175496" name="Equation" r:id="rId7" imgW="3898800" imgH="927000" progId="Equation.DSMT4">
                  <p:embed/>
                </p:oleObj>
              </mc:Choice>
              <mc:Fallback>
                <p:oleObj name="Equation" r:id="rId7" imgW="3898800" imgH="927000" progId="Equation.DSMT4">
                  <p:embed/>
                  <p:pic>
                    <p:nvPicPr>
                      <p:cNvPr id="0" name="Object 9"/>
                      <p:cNvPicPr>
                        <a:picLocks noChangeAspect="1" noChangeArrowheads="1"/>
                      </p:cNvPicPr>
                      <p:nvPr/>
                    </p:nvPicPr>
                    <p:blipFill>
                      <a:blip r:embed="rId8"/>
                      <a:srcRect/>
                      <a:stretch>
                        <a:fillRect/>
                      </a:stretch>
                    </p:blipFill>
                    <p:spPr bwMode="auto">
                      <a:xfrm>
                        <a:off x="896938" y="3200400"/>
                        <a:ext cx="7285037"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56363831"/>
              </p:ext>
            </p:extLst>
          </p:nvPr>
        </p:nvGraphicFramePr>
        <p:xfrm>
          <a:off x="1039813" y="4995863"/>
          <a:ext cx="3227387" cy="1379537"/>
        </p:xfrm>
        <a:graphic>
          <a:graphicData uri="http://schemas.openxmlformats.org/presentationml/2006/ole">
            <mc:AlternateContent xmlns:mc="http://schemas.openxmlformats.org/markup-compatibility/2006">
              <mc:Choice xmlns:v="urn:schemas-microsoft-com:vml" Requires="v">
                <p:oleObj spid="_x0000_s175497" name="Equation" r:id="rId9" imgW="1726920" imgH="736560" progId="Equation.DSMT4">
                  <p:embed/>
                </p:oleObj>
              </mc:Choice>
              <mc:Fallback>
                <p:oleObj name="Equation" r:id="rId9" imgW="1726920" imgH="736560" progId="Equation.DSMT4">
                  <p:embed/>
                  <p:pic>
                    <p:nvPicPr>
                      <p:cNvPr id="0" name="Object 7"/>
                      <p:cNvPicPr>
                        <a:picLocks noChangeAspect="1" noChangeArrowheads="1"/>
                      </p:cNvPicPr>
                      <p:nvPr/>
                    </p:nvPicPr>
                    <p:blipFill>
                      <a:blip r:embed="rId10"/>
                      <a:srcRect/>
                      <a:stretch>
                        <a:fillRect/>
                      </a:stretch>
                    </p:blipFill>
                    <p:spPr bwMode="auto">
                      <a:xfrm>
                        <a:off x="1039813" y="4995863"/>
                        <a:ext cx="3227387" cy="137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6053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a:p>
        </p:txBody>
      </p:sp>
      <p:sp>
        <p:nvSpPr>
          <p:cNvPr id="5" name="TextBox 4"/>
          <p:cNvSpPr txBox="1"/>
          <p:nvPr/>
        </p:nvSpPr>
        <p:spPr>
          <a:xfrm>
            <a:off x="304800" y="152400"/>
            <a:ext cx="7848600" cy="461665"/>
          </a:xfrm>
          <a:prstGeom prst="rect">
            <a:avLst/>
          </a:prstGeom>
          <a:noFill/>
        </p:spPr>
        <p:txBody>
          <a:bodyPr wrap="square" rtlCol="0">
            <a:spAutoFit/>
          </a:bodyPr>
          <a:lstStyle/>
          <a:p>
            <a:r>
              <a:rPr lang="en-US" sz="2400" dirty="0" err="1" smtClean="0"/>
              <a:t>Microcanonical</a:t>
            </a:r>
            <a:r>
              <a:rPr lang="en-US" sz="2400" dirty="0" smtClean="0"/>
              <a:t> ensemble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904939418"/>
              </p:ext>
            </p:extLst>
          </p:nvPr>
        </p:nvGraphicFramePr>
        <p:xfrm>
          <a:off x="1042988" y="798512"/>
          <a:ext cx="6881812" cy="5754688"/>
        </p:xfrm>
        <a:graphic>
          <a:graphicData uri="http://schemas.openxmlformats.org/presentationml/2006/ole">
            <mc:AlternateContent xmlns:mc="http://schemas.openxmlformats.org/markup-compatibility/2006">
              <mc:Choice xmlns:v="urn:schemas-microsoft-com:vml" Requires="v">
                <p:oleObj spid="_x0000_s176223" name="Equation" r:id="rId3" imgW="3682800" imgH="3073320" progId="Equation.DSMT4">
                  <p:embed/>
                </p:oleObj>
              </mc:Choice>
              <mc:Fallback>
                <p:oleObj name="Equation" r:id="rId3" imgW="3682800" imgH="3073320" progId="Equation.DSMT4">
                  <p:embed/>
                  <p:pic>
                    <p:nvPicPr>
                      <p:cNvPr id="0" name="Object 8"/>
                      <p:cNvPicPr>
                        <a:picLocks noChangeAspect="1" noChangeArrowheads="1"/>
                      </p:cNvPicPr>
                      <p:nvPr/>
                    </p:nvPicPr>
                    <p:blipFill>
                      <a:blip r:embed="rId4"/>
                      <a:srcRect/>
                      <a:stretch>
                        <a:fillRect/>
                      </a:stretch>
                    </p:blipFill>
                    <p:spPr bwMode="auto">
                      <a:xfrm>
                        <a:off x="1042988" y="798512"/>
                        <a:ext cx="6881812"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7693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a:p>
        </p:txBody>
      </p:sp>
      <p:sp>
        <p:nvSpPr>
          <p:cNvPr id="5" name="TextBox 4"/>
          <p:cNvSpPr txBox="1"/>
          <p:nvPr/>
        </p:nvSpPr>
        <p:spPr>
          <a:xfrm>
            <a:off x="457200" y="304800"/>
            <a:ext cx="7848600" cy="1200329"/>
          </a:xfrm>
          <a:prstGeom prst="rect">
            <a:avLst/>
          </a:prstGeom>
          <a:noFill/>
        </p:spPr>
        <p:txBody>
          <a:bodyPr wrap="square" rtlCol="0">
            <a:spAutoFit/>
          </a:bodyPr>
          <a:lstStyle/>
          <a:p>
            <a:r>
              <a:rPr lang="en-US" sz="2400" dirty="0" smtClean="0"/>
              <a:t>Summary of results for </a:t>
            </a:r>
            <a:r>
              <a:rPr lang="en-US" sz="2400" dirty="0" err="1" smtClean="0"/>
              <a:t>microcanonical</a:t>
            </a:r>
            <a:r>
              <a:rPr lang="en-US" sz="2400" dirty="0" smtClean="0"/>
              <a:t> ensemble –</a:t>
            </a:r>
          </a:p>
          <a:p>
            <a:pPr lvl="1"/>
            <a:r>
              <a:rPr lang="en-US" sz="2400" dirty="0"/>
              <a:t> </a:t>
            </a:r>
            <a:r>
              <a:rPr lang="en-US" sz="2400" dirty="0" smtClean="0"/>
              <a:t>Isolated  and closed system in equilibrium with fixed energy </a:t>
            </a:r>
            <a:r>
              <a:rPr lang="en-US" sz="2400" i="1" dirty="0" smtClean="0"/>
              <a:t>E</a:t>
            </a:r>
            <a:r>
              <a:rPr lang="en-US" sz="2400" dirty="0" smtClean="0"/>
              <a:t>:</a:t>
            </a:r>
          </a:p>
        </p:txBody>
      </p:sp>
      <p:graphicFrame>
        <p:nvGraphicFramePr>
          <p:cNvPr id="6" name="Object 5"/>
          <p:cNvGraphicFramePr>
            <a:graphicFrameLocks noChangeAspect="1"/>
          </p:cNvGraphicFramePr>
          <p:nvPr>
            <p:extLst>
              <p:ext uri="{D42A27DB-BD31-4B8C-83A1-F6EECF244321}">
                <p14:modId xmlns:p14="http://schemas.microsoft.com/office/powerpoint/2010/main" val="1425605727"/>
              </p:ext>
            </p:extLst>
          </p:nvPr>
        </p:nvGraphicFramePr>
        <p:xfrm>
          <a:off x="968058" y="1447800"/>
          <a:ext cx="7307262" cy="2235200"/>
        </p:xfrm>
        <a:graphic>
          <a:graphicData uri="http://schemas.openxmlformats.org/presentationml/2006/ole">
            <mc:AlternateContent xmlns:mc="http://schemas.openxmlformats.org/markup-compatibility/2006">
              <mc:Choice xmlns:v="urn:schemas-microsoft-com:vml" Requires="v">
                <p:oleObj spid="_x0000_s177242" name="Equation" r:id="rId3" imgW="3911400" imgH="1193760" progId="Equation.DSMT4">
                  <p:embed/>
                </p:oleObj>
              </mc:Choice>
              <mc:Fallback>
                <p:oleObj name="Equation" r:id="rId3" imgW="3911400" imgH="1193760" progId="Equation.DSMT4">
                  <p:embed/>
                  <p:pic>
                    <p:nvPicPr>
                      <p:cNvPr id="0" name="Object 5"/>
                      <p:cNvPicPr>
                        <a:picLocks noChangeAspect="1" noChangeArrowheads="1"/>
                      </p:cNvPicPr>
                      <p:nvPr/>
                    </p:nvPicPr>
                    <p:blipFill>
                      <a:blip r:embed="rId4"/>
                      <a:srcRect/>
                      <a:stretch>
                        <a:fillRect/>
                      </a:stretch>
                    </p:blipFill>
                    <p:spPr bwMode="auto">
                      <a:xfrm>
                        <a:off x="968058" y="1447800"/>
                        <a:ext cx="7307262"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57200" y="3969603"/>
            <a:ext cx="7848600" cy="1938992"/>
          </a:xfrm>
          <a:prstGeom prst="rect">
            <a:avLst/>
          </a:prstGeom>
          <a:noFill/>
        </p:spPr>
        <p:txBody>
          <a:bodyPr wrap="square" rtlCol="0">
            <a:spAutoFit/>
          </a:bodyPr>
          <a:lstStyle/>
          <a:p>
            <a:r>
              <a:rPr lang="en-US" sz="2400" dirty="0" smtClean="0"/>
              <a:t>Now consider a closed system which can exchange energy with surroundings – canonical ensemble </a:t>
            </a:r>
          </a:p>
          <a:p>
            <a:pPr lvl="1"/>
            <a:r>
              <a:rPr lang="en-US" sz="2400" dirty="0" smtClean="0"/>
              <a:t>Two viewpoints</a:t>
            </a:r>
          </a:p>
          <a:p>
            <a:pPr marL="1257300" lvl="2" indent="-342900">
              <a:buFont typeface="Arial" pitchFamily="34" charset="0"/>
              <a:buChar char="•"/>
            </a:pPr>
            <a:r>
              <a:rPr lang="en-US" sz="2400" dirty="0" smtClean="0"/>
              <a:t>Optimization with  additional constraints</a:t>
            </a:r>
          </a:p>
          <a:p>
            <a:pPr marL="1257300" lvl="2" indent="-342900">
              <a:buFont typeface="Arial" pitchFamily="34" charset="0"/>
              <a:buChar char="•"/>
            </a:pPr>
            <a:r>
              <a:rPr lang="en-US" sz="2400" dirty="0" smtClean="0"/>
              <a:t>Explicit treatment of effects of surroundings</a:t>
            </a:r>
          </a:p>
        </p:txBody>
      </p:sp>
    </p:spTree>
    <p:extLst>
      <p:ext uri="{BB962C8B-B14F-4D97-AF65-F5344CB8AC3E}">
        <p14:creationId xmlns:p14="http://schemas.microsoft.com/office/powerpoint/2010/main" val="1330148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a:p>
        </p:txBody>
      </p:sp>
      <p:sp>
        <p:nvSpPr>
          <p:cNvPr id="5" name="TextBox 4"/>
          <p:cNvSpPr txBox="1"/>
          <p:nvPr/>
        </p:nvSpPr>
        <p:spPr>
          <a:xfrm>
            <a:off x="457200" y="171271"/>
            <a:ext cx="7543800" cy="1569660"/>
          </a:xfrm>
          <a:prstGeom prst="rect">
            <a:avLst/>
          </a:prstGeom>
          <a:noFill/>
        </p:spPr>
        <p:txBody>
          <a:bodyPr wrap="square" rtlCol="0">
            <a:spAutoFit/>
          </a:bodyPr>
          <a:lstStyle/>
          <a:p>
            <a:r>
              <a:rPr lang="en-US" sz="2400" dirty="0" smtClean="0"/>
              <a:t>Canonical ensemble – derivation from optimization</a:t>
            </a:r>
          </a:p>
          <a:p>
            <a:pPr lvl="1"/>
            <a:endParaRPr lang="en-US" sz="2400" dirty="0" smtClean="0"/>
          </a:p>
          <a:p>
            <a:pPr lvl="1"/>
            <a:r>
              <a:rPr lang="en-US" sz="2400" dirty="0" smtClean="0"/>
              <a:t>Find </a:t>
            </a:r>
            <a:r>
              <a:rPr lang="en-US" sz="2400" dirty="0"/>
              <a:t>f</a:t>
            </a:r>
            <a:r>
              <a:rPr lang="en-US" sz="2400" dirty="0" smtClean="0"/>
              <a:t>orm of probability density which optimizes </a:t>
            </a:r>
            <a:r>
              <a:rPr lang="en-US" sz="2400" i="1" dirty="0" smtClean="0"/>
              <a:t>S</a:t>
            </a:r>
            <a:r>
              <a:rPr lang="en-US" sz="2400" dirty="0" smtClean="0"/>
              <a:t> with constraints</a:t>
            </a:r>
          </a:p>
        </p:txBody>
      </p:sp>
      <p:graphicFrame>
        <p:nvGraphicFramePr>
          <p:cNvPr id="6" name="Object 5"/>
          <p:cNvGraphicFramePr>
            <a:graphicFrameLocks noChangeAspect="1"/>
          </p:cNvGraphicFramePr>
          <p:nvPr>
            <p:extLst>
              <p:ext uri="{D42A27DB-BD31-4B8C-83A1-F6EECF244321}">
                <p14:modId xmlns:p14="http://schemas.microsoft.com/office/powerpoint/2010/main" val="307785256"/>
              </p:ext>
            </p:extLst>
          </p:nvPr>
        </p:nvGraphicFramePr>
        <p:xfrm>
          <a:off x="1171575" y="1747838"/>
          <a:ext cx="5553075" cy="3281362"/>
        </p:xfrm>
        <a:graphic>
          <a:graphicData uri="http://schemas.openxmlformats.org/presentationml/2006/ole">
            <mc:AlternateContent xmlns:mc="http://schemas.openxmlformats.org/markup-compatibility/2006">
              <mc:Choice xmlns:v="urn:schemas-microsoft-com:vml" Requires="v">
                <p:oleObj spid="_x0000_s178351" name="Equation" r:id="rId3" imgW="2971800" imgH="1752480" progId="Equation.DSMT4">
                  <p:embed/>
                </p:oleObj>
              </mc:Choice>
              <mc:Fallback>
                <p:oleObj name="Equation" r:id="rId3" imgW="2971800" imgH="1752480" progId="Equation.DSMT4">
                  <p:embed/>
                  <p:pic>
                    <p:nvPicPr>
                      <p:cNvPr id="0" name="Object 5"/>
                      <p:cNvPicPr>
                        <a:picLocks noChangeAspect="1" noChangeArrowheads="1"/>
                      </p:cNvPicPr>
                      <p:nvPr/>
                    </p:nvPicPr>
                    <p:blipFill>
                      <a:blip r:embed="rId4"/>
                      <a:srcRect/>
                      <a:stretch>
                        <a:fillRect/>
                      </a:stretch>
                    </p:blipFill>
                    <p:spPr bwMode="auto">
                      <a:xfrm>
                        <a:off x="1171575" y="1747838"/>
                        <a:ext cx="5553075" cy="328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18770368"/>
              </p:ext>
            </p:extLst>
          </p:nvPr>
        </p:nvGraphicFramePr>
        <p:xfrm>
          <a:off x="1524000" y="5029200"/>
          <a:ext cx="5124450" cy="952500"/>
        </p:xfrm>
        <a:graphic>
          <a:graphicData uri="http://schemas.openxmlformats.org/presentationml/2006/ole">
            <mc:AlternateContent xmlns:mc="http://schemas.openxmlformats.org/markup-compatibility/2006">
              <mc:Choice xmlns:v="urn:schemas-microsoft-com:vml" Requires="v">
                <p:oleObj spid="_x0000_s178352" name="Equation" r:id="rId5" imgW="2743200" imgH="507960" progId="Equation.DSMT4">
                  <p:embed/>
                </p:oleObj>
              </mc:Choice>
              <mc:Fallback>
                <p:oleObj name="Equation" r:id="rId5" imgW="2743200" imgH="507960" progId="Equation.DSMT4">
                  <p:embed/>
                  <p:pic>
                    <p:nvPicPr>
                      <p:cNvPr id="0" name="Object 5"/>
                      <p:cNvPicPr>
                        <a:picLocks noChangeAspect="1" noChangeArrowheads="1"/>
                      </p:cNvPicPr>
                      <p:nvPr/>
                    </p:nvPicPr>
                    <p:blipFill>
                      <a:blip r:embed="rId6"/>
                      <a:srcRect/>
                      <a:stretch>
                        <a:fillRect/>
                      </a:stretch>
                    </p:blipFill>
                    <p:spPr bwMode="auto">
                      <a:xfrm>
                        <a:off x="1524000" y="5029200"/>
                        <a:ext cx="51244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88772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a:p>
        </p:txBody>
      </p:sp>
      <p:sp>
        <p:nvSpPr>
          <p:cNvPr id="5" name="TextBox 4"/>
          <p:cNvSpPr txBox="1"/>
          <p:nvPr/>
        </p:nvSpPr>
        <p:spPr>
          <a:xfrm>
            <a:off x="457200" y="171271"/>
            <a:ext cx="7543800" cy="461665"/>
          </a:xfrm>
          <a:prstGeom prst="rect">
            <a:avLst/>
          </a:prstGeom>
          <a:noFill/>
        </p:spPr>
        <p:txBody>
          <a:bodyPr wrap="square" rtlCol="0">
            <a:spAutoFit/>
          </a:bodyPr>
          <a:lstStyle/>
          <a:p>
            <a:r>
              <a:rPr lang="en-US" sz="2400" dirty="0" smtClean="0"/>
              <a:t>Canonical ensemble from optimization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4167022271"/>
              </p:ext>
            </p:extLst>
          </p:nvPr>
        </p:nvGraphicFramePr>
        <p:xfrm>
          <a:off x="690563" y="457200"/>
          <a:ext cx="6359525" cy="3756025"/>
        </p:xfrm>
        <a:graphic>
          <a:graphicData uri="http://schemas.openxmlformats.org/presentationml/2006/ole">
            <mc:AlternateContent xmlns:mc="http://schemas.openxmlformats.org/markup-compatibility/2006">
              <mc:Choice xmlns:v="urn:schemas-microsoft-com:vml" Requires="v">
                <p:oleObj spid="_x0000_s179373" name="Equation" r:id="rId3" imgW="3403440" imgH="2006280" progId="Equation.DSMT4">
                  <p:embed/>
                </p:oleObj>
              </mc:Choice>
              <mc:Fallback>
                <p:oleObj name="Equation" r:id="rId3" imgW="3403440" imgH="2006280" progId="Equation.DSMT4">
                  <p:embed/>
                  <p:pic>
                    <p:nvPicPr>
                      <p:cNvPr id="0" name="Object 5"/>
                      <p:cNvPicPr>
                        <a:picLocks noChangeAspect="1" noChangeArrowheads="1"/>
                      </p:cNvPicPr>
                      <p:nvPr/>
                    </p:nvPicPr>
                    <p:blipFill>
                      <a:blip r:embed="rId4"/>
                      <a:srcRect/>
                      <a:stretch>
                        <a:fillRect/>
                      </a:stretch>
                    </p:blipFill>
                    <p:spPr bwMode="auto">
                      <a:xfrm>
                        <a:off x="690563" y="457200"/>
                        <a:ext cx="6359525" cy="375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86246202"/>
              </p:ext>
            </p:extLst>
          </p:nvPr>
        </p:nvGraphicFramePr>
        <p:xfrm>
          <a:off x="908050" y="4532312"/>
          <a:ext cx="7854950" cy="1639888"/>
        </p:xfrm>
        <a:graphic>
          <a:graphicData uri="http://schemas.openxmlformats.org/presentationml/2006/ole">
            <mc:AlternateContent xmlns:mc="http://schemas.openxmlformats.org/markup-compatibility/2006">
              <mc:Choice xmlns:v="urn:schemas-microsoft-com:vml" Requires="v">
                <p:oleObj spid="_x0000_s179374" name="Equation" r:id="rId5" imgW="4203360" imgH="876240" progId="Equation.DSMT4">
                  <p:embed/>
                </p:oleObj>
              </mc:Choice>
              <mc:Fallback>
                <p:oleObj name="Equation" r:id="rId5" imgW="4203360" imgH="876240" progId="Equation.DSMT4">
                  <p:embed/>
                  <p:pic>
                    <p:nvPicPr>
                      <p:cNvPr id="0" name="Object 6"/>
                      <p:cNvPicPr>
                        <a:picLocks noChangeAspect="1" noChangeArrowheads="1"/>
                      </p:cNvPicPr>
                      <p:nvPr/>
                    </p:nvPicPr>
                    <p:blipFill>
                      <a:blip r:embed="rId6"/>
                      <a:srcRect/>
                      <a:stretch>
                        <a:fillRect/>
                      </a:stretch>
                    </p:blipFill>
                    <p:spPr bwMode="auto">
                      <a:xfrm>
                        <a:off x="908050" y="4532312"/>
                        <a:ext cx="785495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8690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a:p>
        </p:txBody>
      </p:sp>
      <p:sp>
        <p:nvSpPr>
          <p:cNvPr id="5" name="TextBox 4"/>
          <p:cNvSpPr txBox="1"/>
          <p:nvPr/>
        </p:nvSpPr>
        <p:spPr>
          <a:xfrm>
            <a:off x="457200" y="171271"/>
            <a:ext cx="8001000" cy="461665"/>
          </a:xfrm>
          <a:prstGeom prst="rect">
            <a:avLst/>
          </a:prstGeom>
          <a:noFill/>
        </p:spPr>
        <p:txBody>
          <a:bodyPr wrap="square" rtlCol="0">
            <a:spAutoFit/>
          </a:bodyPr>
          <a:lstStyle/>
          <a:p>
            <a:r>
              <a:rPr lang="en-US" sz="2400" dirty="0" smtClean="0"/>
              <a:t>Canonical ensemble from optimization – summary of results</a:t>
            </a:r>
          </a:p>
        </p:txBody>
      </p:sp>
      <p:graphicFrame>
        <p:nvGraphicFramePr>
          <p:cNvPr id="6" name="Object 5"/>
          <p:cNvGraphicFramePr>
            <a:graphicFrameLocks noChangeAspect="1"/>
          </p:cNvGraphicFramePr>
          <p:nvPr>
            <p:extLst>
              <p:ext uri="{D42A27DB-BD31-4B8C-83A1-F6EECF244321}">
                <p14:modId xmlns:p14="http://schemas.microsoft.com/office/powerpoint/2010/main" val="2408244585"/>
              </p:ext>
            </p:extLst>
          </p:nvPr>
        </p:nvGraphicFramePr>
        <p:xfrm>
          <a:off x="990600" y="990600"/>
          <a:ext cx="7538557" cy="3733800"/>
        </p:xfrm>
        <a:graphic>
          <a:graphicData uri="http://schemas.openxmlformats.org/presentationml/2006/ole">
            <mc:AlternateContent xmlns:mc="http://schemas.openxmlformats.org/markup-compatibility/2006">
              <mc:Choice xmlns:v="urn:schemas-microsoft-com:vml" Requires="v">
                <p:oleObj spid="_x0000_s180303" name="Equation" r:id="rId3" imgW="3340080" imgH="1650960" progId="Equation.DSMT4">
                  <p:embed/>
                </p:oleObj>
              </mc:Choice>
              <mc:Fallback>
                <p:oleObj name="Equation" r:id="rId3" imgW="3340080" imgH="1650960" progId="Equation.DSMT4">
                  <p:embed/>
                  <p:pic>
                    <p:nvPicPr>
                      <p:cNvPr id="0" name="Object 6"/>
                      <p:cNvPicPr>
                        <a:picLocks noChangeAspect="1" noChangeArrowheads="1"/>
                      </p:cNvPicPr>
                      <p:nvPr/>
                    </p:nvPicPr>
                    <p:blipFill>
                      <a:blip r:embed="rId4"/>
                      <a:srcRect/>
                      <a:stretch>
                        <a:fillRect/>
                      </a:stretch>
                    </p:blipFill>
                    <p:spPr bwMode="auto">
                      <a:xfrm>
                        <a:off x="990600" y="990600"/>
                        <a:ext cx="7538557" cy="37338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71137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a:p>
        </p:txBody>
      </p:sp>
      <p:sp>
        <p:nvSpPr>
          <p:cNvPr id="6" name="TextBox 5"/>
          <p:cNvSpPr txBox="1"/>
          <p:nvPr/>
        </p:nvSpPr>
        <p:spPr>
          <a:xfrm>
            <a:off x="228600" y="304800"/>
            <a:ext cx="7848600" cy="830997"/>
          </a:xfrm>
          <a:prstGeom prst="rect">
            <a:avLst/>
          </a:prstGeom>
          <a:noFill/>
        </p:spPr>
        <p:txBody>
          <a:bodyPr wrap="square" rtlCol="0">
            <a:spAutoFit/>
          </a:bodyPr>
          <a:lstStyle/>
          <a:p>
            <a:pPr algn="ctr"/>
            <a:r>
              <a:rPr lang="en-US" sz="2400" dirty="0" smtClean="0"/>
              <a:t>Canonical ensemble --  explicit consideration of effects of “bath”  </a:t>
            </a:r>
            <a:r>
              <a:rPr lang="en-US" sz="2400" i="1" dirty="0" err="1" smtClean="0"/>
              <a:t>E</a:t>
            </a:r>
            <a:r>
              <a:rPr lang="en-US" sz="2400" i="1" baseline="-25000" dirty="0" err="1" smtClean="0"/>
              <a:t>b</a:t>
            </a:r>
            <a:r>
              <a:rPr lang="en-US" sz="2400" baseline="-25000" dirty="0" smtClean="0"/>
              <a:t> </a:t>
            </a:r>
            <a:r>
              <a:rPr lang="en-US" sz="2400" dirty="0" smtClean="0"/>
              <a:t> and “system” </a:t>
            </a:r>
            <a:r>
              <a:rPr lang="en-US" sz="2400" i="1" dirty="0" err="1" smtClean="0"/>
              <a:t>E</a:t>
            </a:r>
            <a:r>
              <a:rPr lang="en-US" sz="2400" i="1" baseline="-25000" dirty="0" err="1" smtClean="0"/>
              <a:t>s</a:t>
            </a:r>
            <a:r>
              <a:rPr lang="en-US" sz="2400" dirty="0" smtClean="0"/>
              <a:t>:</a:t>
            </a:r>
          </a:p>
        </p:txBody>
      </p:sp>
      <p:grpSp>
        <p:nvGrpSpPr>
          <p:cNvPr id="11" name="Group 10"/>
          <p:cNvGrpSpPr/>
          <p:nvPr/>
        </p:nvGrpSpPr>
        <p:grpSpPr>
          <a:xfrm>
            <a:off x="1143000" y="1371600"/>
            <a:ext cx="6781800" cy="2667000"/>
            <a:chOff x="1143000" y="3505200"/>
            <a:chExt cx="6781800" cy="2667000"/>
          </a:xfrm>
        </p:grpSpPr>
        <p:sp>
          <p:nvSpPr>
            <p:cNvPr id="7" name="Rectangle 6"/>
            <p:cNvSpPr/>
            <p:nvPr/>
          </p:nvSpPr>
          <p:spPr>
            <a:xfrm>
              <a:off x="1143000" y="3505200"/>
              <a:ext cx="6781800" cy="2667000"/>
            </a:xfrm>
            <a:prstGeom prst="rect">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3800" y="4495800"/>
              <a:ext cx="1143000" cy="685800"/>
            </a:xfrm>
            <a:prstGeom prst="rect">
              <a:avLst/>
            </a:prstGeom>
            <a:solidFill>
              <a:srgbClr val="CC00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3810000"/>
              <a:ext cx="838200" cy="457200"/>
            </a:xfrm>
            <a:prstGeom prst="rect">
              <a:avLst/>
            </a:prstGeom>
            <a:noFill/>
          </p:spPr>
          <p:txBody>
            <a:bodyPr wrap="square" rtlCol="0">
              <a:spAutoFit/>
            </a:bodyPr>
            <a:lstStyle/>
            <a:p>
              <a:r>
                <a:rPr lang="en-US" sz="2400" b="1" dirty="0" err="1" smtClean="0"/>
                <a:t>E</a:t>
              </a:r>
              <a:r>
                <a:rPr lang="en-US" sz="2400" b="1" baseline="-25000" dirty="0" err="1" smtClean="0"/>
                <a:t>b</a:t>
              </a:r>
              <a:endParaRPr lang="en-US" sz="2400" b="1" baseline="-25000" dirty="0" smtClean="0"/>
            </a:p>
          </p:txBody>
        </p:sp>
        <p:sp>
          <p:nvSpPr>
            <p:cNvPr id="10" name="TextBox 9"/>
            <p:cNvSpPr txBox="1"/>
            <p:nvPr/>
          </p:nvSpPr>
          <p:spPr>
            <a:xfrm>
              <a:off x="3962400" y="4572000"/>
              <a:ext cx="838200" cy="457200"/>
            </a:xfrm>
            <a:prstGeom prst="rect">
              <a:avLst/>
            </a:prstGeom>
            <a:noFill/>
          </p:spPr>
          <p:txBody>
            <a:bodyPr wrap="square" rtlCol="0">
              <a:spAutoFit/>
            </a:bodyPr>
            <a:lstStyle/>
            <a:p>
              <a:r>
                <a:rPr lang="en-US" sz="2400" b="1" dirty="0" err="1" smtClean="0"/>
                <a:t>E</a:t>
              </a:r>
              <a:r>
                <a:rPr lang="en-US" sz="2400" b="1" baseline="-25000" dirty="0" err="1" smtClean="0"/>
                <a:t>s</a:t>
              </a:r>
              <a:endParaRPr lang="en-US" sz="2400" b="1" baseline="-25000" dirty="0" smtClean="0"/>
            </a:p>
          </p:txBody>
        </p:sp>
      </p:grpSp>
      <p:sp>
        <p:nvSpPr>
          <p:cNvPr id="13" name="TextBox 12"/>
          <p:cNvSpPr txBox="1"/>
          <p:nvPr/>
        </p:nvSpPr>
        <p:spPr>
          <a:xfrm>
            <a:off x="571500" y="4267200"/>
            <a:ext cx="7924800" cy="830997"/>
          </a:xfrm>
          <a:prstGeom prst="rect">
            <a:avLst/>
          </a:prstGeom>
          <a:noFill/>
        </p:spPr>
        <p:txBody>
          <a:bodyPr wrap="square" rtlCol="0">
            <a:spAutoFit/>
          </a:bodyPr>
          <a:lstStyle/>
          <a:p>
            <a:r>
              <a:rPr lang="en-US" sz="2400" dirty="0" smtClean="0"/>
              <a:t>Analogy (thanks to H. </a:t>
            </a:r>
            <a:r>
              <a:rPr lang="en-US" sz="2400" dirty="0" err="1" smtClean="0"/>
              <a:t>Callen</a:t>
            </a:r>
            <a:r>
              <a:rPr lang="en-US" sz="2400" dirty="0" smtClean="0"/>
              <a:t>, </a:t>
            </a:r>
            <a:r>
              <a:rPr lang="en-US" sz="2400" i="1" dirty="0" err="1" smtClean="0"/>
              <a:t>Thermodyanmics</a:t>
            </a:r>
            <a:r>
              <a:rPr lang="en-US" sz="2400" i="1" dirty="0" smtClean="0"/>
              <a:t> and introduction to </a:t>
            </a:r>
            <a:r>
              <a:rPr lang="en-US" sz="2400" i="1" dirty="0" err="1" smtClean="0"/>
              <a:t>thermostatistics</a:t>
            </a:r>
            <a:r>
              <a:rPr lang="en-US" sz="2400" dirty="0" smtClean="0"/>
              <a:t>)</a:t>
            </a:r>
          </a:p>
        </p:txBody>
      </p:sp>
      <p:grpSp>
        <p:nvGrpSpPr>
          <p:cNvPr id="16" name="Group 15"/>
          <p:cNvGrpSpPr/>
          <p:nvPr/>
        </p:nvGrpSpPr>
        <p:grpSpPr>
          <a:xfrm>
            <a:off x="366980" y="4972516"/>
            <a:ext cx="7725460" cy="1560820"/>
            <a:chOff x="366980" y="4972516"/>
            <a:chExt cx="7725460" cy="1560820"/>
          </a:xfrm>
        </p:grpSpPr>
        <p:pic>
          <p:nvPicPr>
            <p:cNvPr id="192517" name="Picture 5" descr="http://1.bp.blogspot.com/-QJqT_aq4j88/UXO1XLUBZFI/AAAAAAAACU0/pzFNF7zvRSM/s1600/di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580" y="5071751"/>
              <a:ext cx="2376220" cy="146158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366980" y="5552573"/>
              <a:ext cx="990600" cy="461665"/>
            </a:xfrm>
            <a:prstGeom prst="rect">
              <a:avLst/>
            </a:prstGeom>
            <a:noFill/>
          </p:spPr>
          <p:txBody>
            <a:bodyPr wrap="square" rtlCol="0">
              <a:spAutoFit/>
            </a:bodyPr>
            <a:lstStyle/>
            <a:p>
              <a:r>
                <a:rPr lang="en-US" sz="2400" dirty="0" smtClean="0"/>
                <a:t>bath:</a:t>
              </a:r>
            </a:p>
          </p:txBody>
        </p:sp>
        <p:pic>
          <p:nvPicPr>
            <p:cNvPr id="192519" name="Picture 7" descr="http://cheztacular.files.wordpress.com/2013/02/red-dice-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640" y="4972516"/>
              <a:ext cx="1828800" cy="14630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257800" y="5552573"/>
              <a:ext cx="1295400" cy="468164"/>
            </a:xfrm>
            <a:prstGeom prst="rect">
              <a:avLst/>
            </a:prstGeom>
            <a:noFill/>
          </p:spPr>
          <p:txBody>
            <a:bodyPr wrap="square" rtlCol="0">
              <a:spAutoFit/>
            </a:bodyPr>
            <a:lstStyle/>
            <a:p>
              <a:r>
                <a:rPr lang="en-US" sz="2400" dirty="0" smtClean="0"/>
                <a:t>system:</a:t>
              </a:r>
            </a:p>
          </p:txBody>
        </p:sp>
      </p:grpSp>
    </p:spTree>
    <p:extLst>
      <p:ext uri="{BB962C8B-B14F-4D97-AF65-F5344CB8AC3E}">
        <p14:creationId xmlns:p14="http://schemas.microsoft.com/office/powerpoint/2010/main" val="1130870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a:p>
        </p:txBody>
      </p:sp>
      <p:sp>
        <p:nvSpPr>
          <p:cNvPr id="5" name="TextBox 4"/>
          <p:cNvSpPr txBox="1"/>
          <p:nvPr/>
        </p:nvSpPr>
        <p:spPr>
          <a:xfrm>
            <a:off x="228600" y="304800"/>
            <a:ext cx="7848600" cy="830997"/>
          </a:xfrm>
          <a:prstGeom prst="rect">
            <a:avLst/>
          </a:prstGeom>
          <a:noFill/>
        </p:spPr>
        <p:txBody>
          <a:bodyPr wrap="square" rtlCol="0">
            <a:spAutoFit/>
          </a:bodyPr>
          <a:lstStyle/>
          <a:p>
            <a:r>
              <a:rPr lang="en-US" sz="2400" dirty="0" smtClean="0"/>
              <a:t>Canonical ensemble --  explicit consideration of effects of “bath”  </a:t>
            </a:r>
            <a:r>
              <a:rPr lang="en-US" sz="2400" i="1" dirty="0" err="1" smtClean="0"/>
              <a:t>E</a:t>
            </a:r>
            <a:r>
              <a:rPr lang="en-US" sz="2400" i="1" baseline="-25000" dirty="0" err="1" smtClean="0"/>
              <a:t>b</a:t>
            </a:r>
            <a:r>
              <a:rPr lang="en-US" sz="2400" baseline="-25000" dirty="0" smtClean="0"/>
              <a:t> </a:t>
            </a:r>
            <a:r>
              <a:rPr lang="en-US" sz="2400" dirty="0" smtClean="0"/>
              <a:t> and “system” </a:t>
            </a:r>
            <a:r>
              <a:rPr lang="en-US" sz="2400" i="1" dirty="0" err="1" smtClean="0"/>
              <a:t>E</a:t>
            </a:r>
            <a:r>
              <a:rPr lang="en-US" sz="2400" i="1" baseline="-25000" dirty="0" err="1" smtClean="0"/>
              <a:t>s</a:t>
            </a:r>
            <a:r>
              <a:rPr lang="en-US" sz="2400" dirty="0" smtClean="0"/>
              <a:t>;   analogy with 3 dice</a:t>
            </a:r>
          </a:p>
        </p:txBody>
      </p:sp>
      <p:grpSp>
        <p:nvGrpSpPr>
          <p:cNvPr id="6" name="Group 5"/>
          <p:cNvGrpSpPr/>
          <p:nvPr/>
        </p:nvGrpSpPr>
        <p:grpSpPr>
          <a:xfrm>
            <a:off x="609600" y="990600"/>
            <a:ext cx="7772400" cy="1560820"/>
            <a:chOff x="320040" y="4972516"/>
            <a:chExt cx="7772400" cy="1560820"/>
          </a:xfrm>
        </p:grpSpPr>
        <p:pic>
          <p:nvPicPr>
            <p:cNvPr id="7" name="Picture 5" descr="http://1.bp.blogspot.com/-QJqT_aq4j88/UXO1XLUBZFI/AAAAAAAACU0/pzFNF7zvRSM/s1600/dic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580" y="5071751"/>
              <a:ext cx="2376220" cy="146158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20040" y="5552573"/>
              <a:ext cx="990600" cy="830997"/>
            </a:xfrm>
            <a:prstGeom prst="rect">
              <a:avLst/>
            </a:prstGeom>
            <a:noFill/>
          </p:spPr>
          <p:txBody>
            <a:bodyPr wrap="square" rtlCol="0">
              <a:spAutoFit/>
            </a:bodyPr>
            <a:lstStyle/>
            <a:p>
              <a:r>
                <a:rPr lang="en-US" sz="2400" dirty="0" smtClean="0"/>
                <a:t>bath:</a:t>
              </a:r>
            </a:p>
            <a:p>
              <a:r>
                <a:rPr lang="en-US" sz="2400" dirty="0"/>
                <a:t> </a:t>
              </a:r>
              <a:r>
                <a:rPr lang="en-US" sz="2400" dirty="0" smtClean="0"/>
                <a:t>  </a:t>
              </a:r>
              <a:r>
                <a:rPr lang="en-US" sz="2400" i="1" dirty="0" err="1" smtClean="0"/>
                <a:t>E</a:t>
              </a:r>
              <a:r>
                <a:rPr lang="en-US" sz="2400" i="1" baseline="-25000" dirty="0" err="1" smtClean="0"/>
                <a:t>b</a:t>
              </a:r>
              <a:endParaRPr lang="en-US" sz="2400" dirty="0" smtClean="0"/>
            </a:p>
          </p:txBody>
        </p:sp>
        <p:pic>
          <p:nvPicPr>
            <p:cNvPr id="9" name="Picture 7" descr="http://cheztacular.files.wordpress.com/2013/02/red-dice-ic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3640" y="4972516"/>
              <a:ext cx="1828800" cy="146304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257800" y="5552573"/>
              <a:ext cx="1295400" cy="830997"/>
            </a:xfrm>
            <a:prstGeom prst="rect">
              <a:avLst/>
            </a:prstGeom>
            <a:noFill/>
          </p:spPr>
          <p:txBody>
            <a:bodyPr wrap="square" rtlCol="0">
              <a:spAutoFit/>
            </a:bodyPr>
            <a:lstStyle/>
            <a:p>
              <a:r>
                <a:rPr lang="en-US" sz="2400" dirty="0" smtClean="0"/>
                <a:t>system:</a:t>
              </a:r>
            </a:p>
            <a:p>
              <a:r>
                <a:rPr lang="en-US" sz="2400" dirty="0"/>
                <a:t> </a:t>
              </a:r>
              <a:r>
                <a:rPr lang="en-US" sz="2400" dirty="0" smtClean="0"/>
                <a:t>     </a:t>
              </a:r>
              <a:r>
                <a:rPr lang="en-US" sz="2400" i="1" dirty="0" err="1" smtClean="0"/>
                <a:t>E</a:t>
              </a:r>
              <a:r>
                <a:rPr lang="en-US" sz="2400" i="1" baseline="-25000" dirty="0" err="1" smtClean="0"/>
                <a:t>s</a:t>
              </a:r>
              <a:endParaRPr lang="en-US" sz="2400" dirty="0" smtClean="0"/>
            </a:p>
          </p:txBody>
        </p:sp>
      </p:grpSp>
      <p:sp>
        <p:nvSpPr>
          <p:cNvPr id="11" name="TextBox 10"/>
          <p:cNvSpPr txBox="1"/>
          <p:nvPr/>
        </p:nvSpPr>
        <p:spPr>
          <a:xfrm>
            <a:off x="656540" y="2551420"/>
            <a:ext cx="8153400" cy="830997"/>
          </a:xfrm>
          <a:prstGeom prst="rect">
            <a:avLst/>
          </a:prstGeom>
          <a:noFill/>
        </p:spPr>
        <p:txBody>
          <a:bodyPr wrap="square" rtlCol="0">
            <a:spAutoFit/>
          </a:bodyPr>
          <a:lstStyle/>
          <a:p>
            <a:r>
              <a:rPr lang="en-US" sz="2400" dirty="0" smtClean="0"/>
              <a:t>For every toss of the 3 dice, record all outcomes with a sum of 12</a:t>
            </a:r>
            <a:r>
              <a:rPr lang="en-US" sz="2400" dirty="0" smtClean="0">
                <a:sym typeface="Wingdings" pitchFamily="2" charset="2"/>
              </a:rPr>
              <a:t></a:t>
            </a:r>
            <a:r>
              <a:rPr lang="en-US" sz="2400" i="1" dirty="0" smtClean="0">
                <a:sym typeface="Wingdings" pitchFamily="2" charset="2"/>
              </a:rPr>
              <a:t>E</a:t>
            </a:r>
            <a:r>
              <a:rPr lang="en-US" sz="2400" i="1" baseline="-25000" dirty="0" smtClean="0">
                <a:sym typeface="Wingdings" pitchFamily="2" charset="2"/>
              </a:rPr>
              <a:t>tot </a:t>
            </a:r>
            <a:r>
              <a:rPr lang="en-US" sz="2400" dirty="0" smtClean="0">
                <a:sym typeface="Wingdings" pitchFamily="2" charset="2"/>
              </a:rPr>
              <a:t>as a function of the red dice representing </a:t>
            </a:r>
            <a:r>
              <a:rPr lang="en-US" sz="2400" i="1" dirty="0" err="1" smtClean="0">
                <a:sym typeface="Wingdings" pitchFamily="2" charset="2"/>
              </a:rPr>
              <a:t>E</a:t>
            </a:r>
            <a:r>
              <a:rPr lang="en-US" sz="2400" i="1" baseline="-25000" dirty="0" err="1" smtClean="0">
                <a:sym typeface="Wingdings" pitchFamily="2" charset="2"/>
              </a:rPr>
              <a:t>s</a:t>
            </a:r>
            <a:r>
              <a:rPr lang="en-US" sz="2400" i="1" dirty="0" smtClean="0">
                <a:sym typeface="Wingdings" pitchFamily="2" charset="2"/>
              </a:rPr>
              <a:t>.</a:t>
            </a:r>
            <a:endParaRPr lang="en-US" sz="2400" baseline="-25000" dirty="0" smtClean="0"/>
          </a:p>
        </p:txBody>
      </p:sp>
      <p:graphicFrame>
        <p:nvGraphicFramePr>
          <p:cNvPr id="12" name="Table 11"/>
          <p:cNvGraphicFramePr>
            <a:graphicFrameLocks noGrp="1"/>
          </p:cNvGraphicFramePr>
          <p:nvPr>
            <p:extLst>
              <p:ext uri="{D42A27DB-BD31-4B8C-83A1-F6EECF244321}">
                <p14:modId xmlns:p14="http://schemas.microsoft.com/office/powerpoint/2010/main" val="782314521"/>
              </p:ext>
            </p:extLst>
          </p:nvPr>
        </p:nvGraphicFramePr>
        <p:xfrm>
          <a:off x="838200" y="3423920"/>
          <a:ext cx="6096000" cy="2595880"/>
        </p:xfrm>
        <a:graphic>
          <a:graphicData uri="http://schemas.openxmlformats.org/drawingml/2006/table">
            <a:tbl>
              <a:tblPr firstRow="1" bandRow="1">
                <a:tableStyleId>{5C22544A-7EE6-4342-B048-85BDC9FD1C3A}</a:tableStyleId>
              </a:tblPr>
              <a:tblGrid>
                <a:gridCol w="1082040"/>
                <a:gridCol w="2981960"/>
                <a:gridCol w="2032000"/>
              </a:tblGrid>
              <a:tr h="370840">
                <a:tc>
                  <a:txBody>
                    <a:bodyPr/>
                    <a:lstStyle/>
                    <a:p>
                      <a:pPr algn="ctr"/>
                      <a:r>
                        <a:rPr lang="en-US" i="1" dirty="0" err="1" smtClean="0"/>
                        <a:t>E</a:t>
                      </a:r>
                      <a:r>
                        <a:rPr lang="en-US" i="1" baseline="-25000" dirty="0" err="1" smtClean="0"/>
                        <a:t>s</a:t>
                      </a:r>
                      <a:endParaRPr lang="en-US" i="1" dirty="0"/>
                    </a:p>
                  </a:txBody>
                  <a:tcPr/>
                </a:tc>
                <a:tc>
                  <a:txBody>
                    <a:bodyPr/>
                    <a:lstStyle/>
                    <a:p>
                      <a:pPr algn="ctr"/>
                      <a:r>
                        <a:rPr lang="en-US" i="1" dirty="0" err="1" smtClean="0"/>
                        <a:t>E</a:t>
                      </a:r>
                      <a:r>
                        <a:rPr lang="en-US" i="1" baseline="-25000" dirty="0" err="1" smtClean="0"/>
                        <a:t>b</a:t>
                      </a:r>
                      <a:endParaRPr lang="en-US" i="1" dirty="0"/>
                    </a:p>
                  </a:txBody>
                  <a:tcPr/>
                </a:tc>
                <a:tc>
                  <a:txBody>
                    <a:bodyPr/>
                    <a:lstStyle/>
                    <a:p>
                      <a:pPr algn="ctr"/>
                      <a:r>
                        <a:rPr lang="en-US" b="1" i="1" dirty="0" smtClean="0">
                          <a:latin typeface="Script MT Bold" pitchFamily="66" charset="0"/>
                        </a:rPr>
                        <a:t>P</a:t>
                      </a:r>
                      <a:r>
                        <a:rPr lang="en-US" i="1" baseline="-25000" dirty="0" smtClean="0"/>
                        <a:t>s</a:t>
                      </a:r>
                      <a:endParaRPr lang="en-US" i="1" dirty="0"/>
                    </a:p>
                  </a:txBody>
                  <a:tcPr/>
                </a:tc>
              </a:tr>
              <a:tr h="370840">
                <a:tc>
                  <a:txBody>
                    <a:bodyPr/>
                    <a:lstStyle/>
                    <a:p>
                      <a:pPr algn="ctr"/>
                      <a:r>
                        <a:rPr lang="en-US" dirty="0" smtClean="0"/>
                        <a:t>1</a:t>
                      </a:r>
                      <a:endParaRPr lang="en-US" dirty="0"/>
                    </a:p>
                  </a:txBody>
                  <a:tcPr/>
                </a:tc>
                <a:tc>
                  <a:txBody>
                    <a:bodyPr/>
                    <a:lstStyle/>
                    <a:p>
                      <a:pPr algn="ctr"/>
                      <a:r>
                        <a:rPr lang="en-US" dirty="0" smtClean="0"/>
                        <a:t>5+6,6+5</a:t>
                      </a:r>
                      <a:endParaRPr lang="en-US" dirty="0"/>
                    </a:p>
                  </a:txBody>
                  <a:tcPr/>
                </a:tc>
                <a:tc>
                  <a:txBody>
                    <a:bodyPr/>
                    <a:lstStyle/>
                    <a:p>
                      <a:pPr algn="ctr"/>
                      <a:r>
                        <a:rPr lang="en-US" dirty="0" smtClean="0"/>
                        <a:t>2/25</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4+6,6+4,5+5</a:t>
                      </a:r>
                      <a:endParaRPr lang="en-US" dirty="0"/>
                    </a:p>
                  </a:txBody>
                  <a:tcPr/>
                </a:tc>
                <a:tc>
                  <a:txBody>
                    <a:bodyPr/>
                    <a:lstStyle/>
                    <a:p>
                      <a:pPr algn="ctr"/>
                      <a:r>
                        <a:rPr lang="en-US" dirty="0" smtClean="0"/>
                        <a:t>3/25</a:t>
                      </a:r>
                      <a:endParaRPr lang="en-US" dirty="0"/>
                    </a:p>
                  </a:txBody>
                  <a:tcPr/>
                </a:tc>
              </a:tr>
              <a:tr h="370840">
                <a:tc>
                  <a:txBody>
                    <a:bodyPr/>
                    <a:lstStyle/>
                    <a:p>
                      <a:pPr algn="ctr"/>
                      <a:r>
                        <a:rPr lang="en-US" dirty="0" smtClean="0"/>
                        <a:t>3</a:t>
                      </a:r>
                      <a:endParaRPr lang="en-US" dirty="0"/>
                    </a:p>
                  </a:txBody>
                  <a:tcPr/>
                </a:tc>
                <a:tc>
                  <a:txBody>
                    <a:bodyPr/>
                    <a:lstStyle/>
                    <a:p>
                      <a:pPr algn="ctr"/>
                      <a:r>
                        <a:rPr lang="en-US" dirty="0" smtClean="0"/>
                        <a:t>3+6,6+3,4+5,5+4</a:t>
                      </a:r>
                      <a:endParaRPr lang="en-US" dirty="0"/>
                    </a:p>
                  </a:txBody>
                  <a:tcPr/>
                </a:tc>
                <a:tc>
                  <a:txBody>
                    <a:bodyPr/>
                    <a:lstStyle/>
                    <a:p>
                      <a:pPr algn="ctr"/>
                      <a:r>
                        <a:rPr lang="en-US" dirty="0" smtClean="0"/>
                        <a:t>4/25</a:t>
                      </a:r>
                      <a:endParaRPr lang="en-US" dirty="0"/>
                    </a:p>
                  </a:txBody>
                  <a:tcPr/>
                </a:tc>
              </a:tr>
              <a:tr h="370840">
                <a:tc>
                  <a:txBody>
                    <a:bodyPr/>
                    <a:lstStyle/>
                    <a:p>
                      <a:pPr algn="ctr"/>
                      <a:r>
                        <a:rPr lang="en-US" dirty="0" smtClean="0"/>
                        <a:t>4</a:t>
                      </a:r>
                      <a:endParaRPr lang="en-US" dirty="0"/>
                    </a:p>
                  </a:txBody>
                  <a:tcPr/>
                </a:tc>
                <a:tc>
                  <a:txBody>
                    <a:bodyPr/>
                    <a:lstStyle/>
                    <a:p>
                      <a:pPr algn="ctr"/>
                      <a:r>
                        <a:rPr lang="en-US" dirty="0" smtClean="0"/>
                        <a:t>2+6,6+2,3+5,5+3,4+4</a:t>
                      </a:r>
                      <a:endParaRPr lang="en-US" dirty="0"/>
                    </a:p>
                  </a:txBody>
                  <a:tcPr/>
                </a:tc>
                <a:tc>
                  <a:txBody>
                    <a:bodyPr/>
                    <a:lstStyle/>
                    <a:p>
                      <a:pPr algn="ctr"/>
                      <a:r>
                        <a:rPr lang="en-US" dirty="0" smtClean="0"/>
                        <a:t>5/25</a:t>
                      </a:r>
                      <a:endParaRPr lang="en-US" dirty="0"/>
                    </a:p>
                  </a:txBody>
                  <a:tcPr/>
                </a:tc>
              </a:tr>
              <a:tr h="370840">
                <a:tc>
                  <a:txBody>
                    <a:bodyPr/>
                    <a:lstStyle/>
                    <a:p>
                      <a:pPr algn="ctr"/>
                      <a:r>
                        <a:rPr lang="en-US" dirty="0" smtClean="0"/>
                        <a:t>5</a:t>
                      </a:r>
                      <a:endParaRPr lang="en-US" dirty="0"/>
                    </a:p>
                  </a:txBody>
                  <a:tcPr/>
                </a:tc>
                <a:tc>
                  <a:txBody>
                    <a:bodyPr/>
                    <a:lstStyle/>
                    <a:p>
                      <a:pPr algn="ctr"/>
                      <a:r>
                        <a:rPr lang="en-US" dirty="0" smtClean="0"/>
                        <a:t>1+6,6+1,2+5,5+2,3+4,4+3</a:t>
                      </a:r>
                      <a:endParaRPr lang="en-US" dirty="0"/>
                    </a:p>
                  </a:txBody>
                  <a:tcPr/>
                </a:tc>
                <a:tc>
                  <a:txBody>
                    <a:bodyPr/>
                    <a:lstStyle/>
                    <a:p>
                      <a:pPr algn="ctr"/>
                      <a:r>
                        <a:rPr lang="en-US" dirty="0" smtClean="0"/>
                        <a:t>6/25</a:t>
                      </a:r>
                      <a:endParaRPr lang="en-US" dirty="0"/>
                    </a:p>
                  </a:txBody>
                  <a:tcPr/>
                </a:tc>
              </a:tr>
              <a:tr h="370840">
                <a:tc>
                  <a:txBody>
                    <a:bodyPr/>
                    <a:lstStyle/>
                    <a:p>
                      <a:pPr algn="ctr"/>
                      <a:r>
                        <a:rPr lang="en-US" dirty="0" smtClean="0"/>
                        <a:t>6</a:t>
                      </a:r>
                      <a:endParaRPr lang="en-US" dirty="0"/>
                    </a:p>
                  </a:txBody>
                  <a:tcPr/>
                </a:tc>
                <a:tc>
                  <a:txBody>
                    <a:bodyPr/>
                    <a:lstStyle/>
                    <a:p>
                      <a:pPr algn="ctr"/>
                      <a:r>
                        <a:rPr lang="en-US" dirty="0" smtClean="0"/>
                        <a:t>1+5,5+1,2+4,4+2,3+3</a:t>
                      </a:r>
                      <a:endParaRPr lang="en-US" dirty="0"/>
                    </a:p>
                  </a:txBody>
                  <a:tcPr/>
                </a:tc>
                <a:tc>
                  <a:txBody>
                    <a:bodyPr/>
                    <a:lstStyle/>
                    <a:p>
                      <a:pPr algn="ctr"/>
                      <a:r>
                        <a:rPr lang="en-US" dirty="0" smtClean="0"/>
                        <a:t>5/25</a:t>
                      </a:r>
                      <a:endParaRPr lang="en-US" dirty="0"/>
                    </a:p>
                  </a:txBody>
                  <a:tcPr/>
                </a:tc>
              </a:tr>
            </a:tbl>
          </a:graphicData>
        </a:graphic>
      </p:graphicFrame>
    </p:spTree>
    <p:extLst>
      <p:ext uri="{BB962C8B-B14F-4D97-AF65-F5344CB8AC3E}">
        <p14:creationId xmlns:p14="http://schemas.microsoft.com/office/powerpoint/2010/main" val="2859096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a:p>
        </p:txBody>
      </p:sp>
      <p:sp>
        <p:nvSpPr>
          <p:cNvPr id="6" name="TextBox 5"/>
          <p:cNvSpPr txBox="1"/>
          <p:nvPr/>
        </p:nvSpPr>
        <p:spPr>
          <a:xfrm>
            <a:off x="228600" y="152400"/>
            <a:ext cx="7848600" cy="830997"/>
          </a:xfrm>
          <a:prstGeom prst="rect">
            <a:avLst/>
          </a:prstGeom>
          <a:noFill/>
        </p:spPr>
        <p:txBody>
          <a:bodyPr wrap="square" rtlCol="0">
            <a:spAutoFit/>
          </a:bodyPr>
          <a:lstStyle/>
          <a:p>
            <a:r>
              <a:rPr lang="en-US" sz="2400" dirty="0" smtClean="0"/>
              <a:t>Canonical ensemble --  explicit consideration of effects of “bath”  </a:t>
            </a:r>
            <a:r>
              <a:rPr lang="en-US" sz="2400" i="1" dirty="0" err="1" smtClean="0"/>
              <a:t>E</a:t>
            </a:r>
            <a:r>
              <a:rPr lang="en-US" sz="2400" i="1" baseline="-25000" dirty="0" err="1" smtClean="0"/>
              <a:t>b</a:t>
            </a:r>
            <a:r>
              <a:rPr lang="en-US" sz="2400" baseline="-25000" dirty="0" smtClean="0"/>
              <a:t> </a:t>
            </a:r>
            <a:r>
              <a:rPr lang="en-US" sz="2400" dirty="0" smtClean="0"/>
              <a:t> and “system” </a:t>
            </a:r>
            <a:r>
              <a:rPr lang="en-US" sz="2400" i="1" dirty="0" err="1" smtClean="0"/>
              <a:t>E</a:t>
            </a:r>
            <a:r>
              <a:rPr lang="en-US" sz="2400" i="1" baseline="-25000" dirty="0" err="1" smtClean="0"/>
              <a:t>s</a:t>
            </a:r>
            <a:r>
              <a:rPr lang="en-US" sz="2400" dirty="0" smtClean="0"/>
              <a:t>:</a:t>
            </a:r>
          </a:p>
        </p:txBody>
      </p:sp>
      <p:grpSp>
        <p:nvGrpSpPr>
          <p:cNvPr id="11" name="Group 10"/>
          <p:cNvGrpSpPr/>
          <p:nvPr/>
        </p:nvGrpSpPr>
        <p:grpSpPr>
          <a:xfrm>
            <a:off x="1143000" y="1143000"/>
            <a:ext cx="6781800" cy="2667000"/>
            <a:chOff x="1143000" y="3505200"/>
            <a:chExt cx="6781800" cy="2667000"/>
          </a:xfrm>
        </p:grpSpPr>
        <p:sp>
          <p:nvSpPr>
            <p:cNvPr id="7" name="Rectangle 6"/>
            <p:cNvSpPr/>
            <p:nvPr/>
          </p:nvSpPr>
          <p:spPr>
            <a:xfrm>
              <a:off x="1143000" y="3505200"/>
              <a:ext cx="6781800" cy="2667000"/>
            </a:xfrm>
            <a:prstGeom prst="rect">
              <a:avLst/>
            </a:prstGeom>
            <a:pattFill prst="zigZ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733800" y="4495800"/>
              <a:ext cx="1143000" cy="685800"/>
            </a:xfrm>
            <a:prstGeom prst="rect">
              <a:avLst/>
            </a:prstGeom>
            <a:solidFill>
              <a:srgbClr val="CC00CC">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0" y="3810000"/>
              <a:ext cx="838200" cy="457200"/>
            </a:xfrm>
            <a:prstGeom prst="rect">
              <a:avLst/>
            </a:prstGeom>
            <a:noFill/>
          </p:spPr>
          <p:txBody>
            <a:bodyPr wrap="square" rtlCol="0">
              <a:spAutoFit/>
            </a:bodyPr>
            <a:lstStyle/>
            <a:p>
              <a:r>
                <a:rPr lang="en-US" sz="2400" b="1" dirty="0" err="1" smtClean="0"/>
                <a:t>E</a:t>
              </a:r>
              <a:r>
                <a:rPr lang="en-US" sz="2400" b="1" baseline="-25000" dirty="0" err="1" smtClean="0"/>
                <a:t>b</a:t>
              </a:r>
              <a:endParaRPr lang="en-US" sz="2400" b="1" baseline="-25000" dirty="0" smtClean="0"/>
            </a:p>
          </p:txBody>
        </p:sp>
        <p:sp>
          <p:nvSpPr>
            <p:cNvPr id="10" name="TextBox 9"/>
            <p:cNvSpPr txBox="1"/>
            <p:nvPr/>
          </p:nvSpPr>
          <p:spPr>
            <a:xfrm>
              <a:off x="3962400" y="4572000"/>
              <a:ext cx="838200" cy="457200"/>
            </a:xfrm>
            <a:prstGeom prst="rect">
              <a:avLst/>
            </a:prstGeom>
            <a:noFill/>
          </p:spPr>
          <p:txBody>
            <a:bodyPr wrap="square" rtlCol="0">
              <a:spAutoFit/>
            </a:bodyPr>
            <a:lstStyle/>
            <a:p>
              <a:r>
                <a:rPr lang="en-US" sz="2400" b="1" dirty="0" err="1" smtClean="0"/>
                <a:t>E</a:t>
              </a:r>
              <a:r>
                <a:rPr lang="en-US" sz="2400" b="1" baseline="-25000" dirty="0" err="1" smtClean="0"/>
                <a:t>s</a:t>
              </a:r>
              <a:endParaRPr lang="en-US" sz="2400" b="1" baseline="-25000" dirty="0" smtClean="0"/>
            </a:p>
          </p:txBody>
        </p:sp>
      </p:grpSp>
      <p:graphicFrame>
        <p:nvGraphicFramePr>
          <p:cNvPr id="12" name="Object 11"/>
          <p:cNvGraphicFramePr>
            <a:graphicFrameLocks noChangeAspect="1"/>
          </p:cNvGraphicFramePr>
          <p:nvPr>
            <p:extLst>
              <p:ext uri="{D42A27DB-BD31-4B8C-83A1-F6EECF244321}">
                <p14:modId xmlns:p14="http://schemas.microsoft.com/office/powerpoint/2010/main" val="3194036114"/>
              </p:ext>
            </p:extLst>
          </p:nvPr>
        </p:nvGraphicFramePr>
        <p:xfrm>
          <a:off x="1300163" y="4114799"/>
          <a:ext cx="4719637" cy="1768031"/>
        </p:xfrm>
        <a:graphic>
          <a:graphicData uri="http://schemas.openxmlformats.org/presentationml/2006/ole">
            <mc:AlternateContent xmlns:mc="http://schemas.openxmlformats.org/markup-compatibility/2006">
              <mc:Choice xmlns:v="urn:schemas-microsoft-com:vml" Requires="v">
                <p:oleObj spid="_x0000_s193611" name="Equation" r:id="rId3" imgW="2108160" imgH="787320" progId="Equation.DSMT4">
                  <p:embed/>
                </p:oleObj>
              </mc:Choice>
              <mc:Fallback>
                <p:oleObj name="Equation" r:id="rId3" imgW="2108160" imgH="787320" progId="Equation.DSMT4">
                  <p:embed/>
                  <p:pic>
                    <p:nvPicPr>
                      <p:cNvPr id="0" name=""/>
                      <p:cNvPicPr>
                        <a:picLocks noChangeAspect="1" noChangeArrowheads="1"/>
                      </p:cNvPicPr>
                      <p:nvPr/>
                    </p:nvPicPr>
                    <p:blipFill>
                      <a:blip r:embed="rId4"/>
                      <a:srcRect/>
                      <a:stretch>
                        <a:fillRect/>
                      </a:stretch>
                    </p:blipFill>
                    <p:spPr bwMode="auto">
                      <a:xfrm>
                        <a:off x="1300163" y="4114799"/>
                        <a:ext cx="4719637" cy="176803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10350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a:p>
        </p:txBody>
      </p:sp>
      <p:sp>
        <p:nvSpPr>
          <p:cNvPr id="5" name="TextBox 4"/>
          <p:cNvSpPr txBox="1"/>
          <p:nvPr/>
        </p:nvSpPr>
        <p:spPr>
          <a:xfrm>
            <a:off x="381000" y="228600"/>
            <a:ext cx="6324600" cy="461665"/>
          </a:xfrm>
          <a:prstGeom prst="rect">
            <a:avLst/>
          </a:prstGeom>
          <a:noFill/>
        </p:spPr>
        <p:txBody>
          <a:bodyPr wrap="square" rtlCol="0">
            <a:spAutoFit/>
          </a:bodyPr>
          <a:lstStyle/>
          <a:p>
            <a:r>
              <a:rPr lang="en-US" sz="2400" dirty="0" smtClean="0"/>
              <a:t>Canonical ensemble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510235814"/>
              </p:ext>
            </p:extLst>
          </p:nvPr>
        </p:nvGraphicFramePr>
        <p:xfrm>
          <a:off x="585788" y="622300"/>
          <a:ext cx="8258175" cy="5059363"/>
        </p:xfrm>
        <a:graphic>
          <a:graphicData uri="http://schemas.openxmlformats.org/presentationml/2006/ole">
            <mc:AlternateContent xmlns:mc="http://schemas.openxmlformats.org/markup-compatibility/2006">
              <mc:Choice xmlns:v="urn:schemas-microsoft-com:vml" Requires="v">
                <p:oleObj spid="_x0000_s181321" name="Equation" r:id="rId3" imgW="2984400" imgH="1828800" progId="Equation.DSMT4">
                  <p:embed/>
                </p:oleObj>
              </mc:Choice>
              <mc:Fallback>
                <p:oleObj name="Equation" r:id="rId3" imgW="2984400" imgH="1828800" progId="Equation.DSMT4">
                  <p:embed/>
                  <p:pic>
                    <p:nvPicPr>
                      <p:cNvPr id="0" name=""/>
                      <p:cNvPicPr/>
                      <p:nvPr/>
                    </p:nvPicPr>
                    <p:blipFill>
                      <a:blip r:embed="rId4"/>
                      <a:stretch>
                        <a:fillRect/>
                      </a:stretch>
                    </p:blipFill>
                    <p:spPr>
                      <a:xfrm>
                        <a:off x="585788" y="622300"/>
                        <a:ext cx="8258175" cy="5059363"/>
                      </a:xfrm>
                      <a:prstGeom prst="rect">
                        <a:avLst/>
                      </a:prstGeom>
                    </p:spPr>
                  </p:pic>
                </p:oleObj>
              </mc:Fallback>
            </mc:AlternateContent>
          </a:graphicData>
        </a:graphic>
      </p:graphicFrame>
    </p:spTree>
    <p:extLst>
      <p:ext uri="{BB962C8B-B14F-4D97-AF65-F5344CB8AC3E}">
        <p14:creationId xmlns:p14="http://schemas.microsoft.com/office/powerpoint/2010/main" val="3492061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a:p>
        </p:txBody>
      </p:sp>
      <p:sp>
        <p:nvSpPr>
          <p:cNvPr id="5" name="Right Arrow 4"/>
          <p:cNvSpPr/>
          <p:nvPr/>
        </p:nvSpPr>
        <p:spPr>
          <a:xfrm>
            <a:off x="319012" y="3274743"/>
            <a:ext cx="381000" cy="3048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6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639" t="16641" r="30813" b="5680"/>
          <a:stretch/>
        </p:blipFill>
        <p:spPr bwMode="auto">
          <a:xfrm>
            <a:off x="756833" y="148687"/>
            <a:ext cx="7929967" cy="625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5914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a:p>
        </p:txBody>
      </p:sp>
      <p:sp>
        <p:nvSpPr>
          <p:cNvPr id="5" name="TextBox 4"/>
          <p:cNvSpPr txBox="1"/>
          <p:nvPr/>
        </p:nvSpPr>
        <p:spPr>
          <a:xfrm>
            <a:off x="381000" y="228600"/>
            <a:ext cx="6324600" cy="461665"/>
          </a:xfrm>
          <a:prstGeom prst="rect">
            <a:avLst/>
          </a:prstGeom>
          <a:noFill/>
        </p:spPr>
        <p:txBody>
          <a:bodyPr wrap="square" rtlCol="0">
            <a:spAutoFit/>
          </a:bodyPr>
          <a:lstStyle/>
          <a:p>
            <a:r>
              <a:rPr lang="en-US" sz="2400" dirty="0" smtClean="0"/>
              <a:t>Canonical ensemble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506554356"/>
              </p:ext>
            </p:extLst>
          </p:nvPr>
        </p:nvGraphicFramePr>
        <p:xfrm>
          <a:off x="469900" y="733425"/>
          <a:ext cx="8186738" cy="2176463"/>
        </p:xfrm>
        <a:graphic>
          <a:graphicData uri="http://schemas.openxmlformats.org/presentationml/2006/ole">
            <mc:AlternateContent xmlns:mc="http://schemas.openxmlformats.org/markup-compatibility/2006">
              <mc:Choice xmlns:v="urn:schemas-microsoft-com:vml" Requires="v">
                <p:oleObj spid="_x0000_s182493" name="Equation" r:id="rId3" imgW="2958840" imgH="787320" progId="Equation.DSMT4">
                  <p:embed/>
                </p:oleObj>
              </mc:Choice>
              <mc:Fallback>
                <p:oleObj name="Equation" r:id="rId3" imgW="2958840" imgH="787320" progId="Equation.DSMT4">
                  <p:embed/>
                  <p:pic>
                    <p:nvPicPr>
                      <p:cNvPr id="0" name=""/>
                      <p:cNvPicPr/>
                      <p:nvPr/>
                    </p:nvPicPr>
                    <p:blipFill>
                      <a:blip r:embed="rId4"/>
                      <a:stretch>
                        <a:fillRect/>
                      </a:stretch>
                    </p:blipFill>
                    <p:spPr>
                      <a:xfrm>
                        <a:off x="469900" y="733425"/>
                        <a:ext cx="8186738" cy="21764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19525237"/>
              </p:ext>
            </p:extLst>
          </p:nvPr>
        </p:nvGraphicFramePr>
        <p:xfrm>
          <a:off x="290512" y="2885757"/>
          <a:ext cx="8777288" cy="1457643"/>
        </p:xfrm>
        <a:graphic>
          <a:graphicData uri="http://schemas.openxmlformats.org/presentationml/2006/ole">
            <mc:AlternateContent xmlns:mc="http://schemas.openxmlformats.org/markup-compatibility/2006">
              <mc:Choice xmlns:v="urn:schemas-microsoft-com:vml" Requires="v">
                <p:oleObj spid="_x0000_s182494" name="Equation" r:id="rId5" imgW="3365280" imgH="558720" progId="Equation.DSMT4">
                  <p:embed/>
                </p:oleObj>
              </mc:Choice>
              <mc:Fallback>
                <p:oleObj name="Equation" r:id="rId5" imgW="3365280" imgH="558720" progId="Equation.DSMT4">
                  <p:embed/>
                  <p:pic>
                    <p:nvPicPr>
                      <p:cNvPr id="0" name=""/>
                      <p:cNvPicPr>
                        <a:picLocks noChangeAspect="1" noChangeArrowheads="1"/>
                      </p:cNvPicPr>
                      <p:nvPr/>
                    </p:nvPicPr>
                    <p:blipFill>
                      <a:blip r:embed="rId6"/>
                      <a:srcRect/>
                      <a:stretch>
                        <a:fillRect/>
                      </a:stretch>
                    </p:blipFill>
                    <p:spPr bwMode="auto">
                      <a:xfrm>
                        <a:off x="290512" y="2885757"/>
                        <a:ext cx="8777288" cy="1457643"/>
                      </a:xfrm>
                      <a:prstGeom prst="rect">
                        <a:avLst/>
                      </a:prstGeom>
                      <a:noFill/>
                      <a:ln>
                        <a:noFill/>
                      </a:ln>
                      <a:extLst/>
                    </p:spPr>
                  </p:pic>
                </p:oleObj>
              </mc:Fallback>
            </mc:AlternateContent>
          </a:graphicData>
        </a:graphic>
      </p:graphicFrame>
      <p:grpSp>
        <p:nvGrpSpPr>
          <p:cNvPr id="10" name="Group 9"/>
          <p:cNvGrpSpPr/>
          <p:nvPr/>
        </p:nvGrpSpPr>
        <p:grpSpPr>
          <a:xfrm>
            <a:off x="382588" y="4206875"/>
            <a:ext cx="6464300" cy="2041525"/>
            <a:chOff x="382588" y="3978275"/>
            <a:chExt cx="6464300" cy="2041525"/>
          </a:xfrm>
        </p:grpSpPr>
        <p:sp>
          <p:nvSpPr>
            <p:cNvPr id="9" name="Rectangle 8"/>
            <p:cNvSpPr/>
            <p:nvPr/>
          </p:nvSpPr>
          <p:spPr>
            <a:xfrm>
              <a:off x="914400" y="5334000"/>
              <a:ext cx="2628900" cy="685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559072345"/>
                </p:ext>
              </p:extLst>
            </p:nvPr>
          </p:nvGraphicFramePr>
          <p:xfrm>
            <a:off x="382588" y="3978275"/>
            <a:ext cx="6464300" cy="2035175"/>
          </p:xfrm>
          <a:graphic>
            <a:graphicData uri="http://schemas.openxmlformats.org/presentationml/2006/ole">
              <mc:AlternateContent xmlns:mc="http://schemas.openxmlformats.org/markup-compatibility/2006">
                <mc:Choice xmlns:v="urn:schemas-microsoft-com:vml" Requires="v">
                  <p:oleObj spid="_x0000_s182495" name="Equation" r:id="rId7" imgW="2336760" imgH="736560" progId="Equation.DSMT4">
                    <p:embed/>
                  </p:oleObj>
                </mc:Choice>
                <mc:Fallback>
                  <p:oleObj name="Equation" r:id="rId7" imgW="2336760" imgH="736560" progId="Equation.DSMT4">
                    <p:embed/>
                    <p:pic>
                      <p:nvPicPr>
                        <p:cNvPr id="0" name=""/>
                        <p:cNvPicPr>
                          <a:picLocks noChangeAspect="1" noChangeArrowheads="1"/>
                        </p:cNvPicPr>
                        <p:nvPr/>
                      </p:nvPicPr>
                      <p:blipFill>
                        <a:blip r:embed="rId8"/>
                        <a:srcRect/>
                        <a:stretch>
                          <a:fillRect/>
                        </a:stretch>
                      </p:blipFill>
                      <p:spPr bwMode="auto">
                        <a:xfrm>
                          <a:off x="382588" y="3978275"/>
                          <a:ext cx="64643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1427709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510215506"/>
              </p:ext>
            </p:extLst>
          </p:nvPr>
        </p:nvGraphicFramePr>
        <p:xfrm>
          <a:off x="757238" y="1143000"/>
          <a:ext cx="7661275" cy="2773363"/>
        </p:xfrm>
        <a:graphic>
          <a:graphicData uri="http://schemas.openxmlformats.org/presentationml/2006/ole">
            <mc:AlternateContent xmlns:mc="http://schemas.openxmlformats.org/markup-compatibility/2006">
              <mc:Choice xmlns:v="urn:schemas-microsoft-com:vml" Requires="v">
                <p:oleObj spid="_x0000_s183440" name="Equation" r:id="rId3" imgW="2768400" imgH="1002960" progId="Equation.DSMT4">
                  <p:embed/>
                </p:oleObj>
              </mc:Choice>
              <mc:Fallback>
                <p:oleObj name="Equation" r:id="rId3" imgW="2768400" imgH="1002960" progId="Equation.DSMT4">
                  <p:embed/>
                  <p:pic>
                    <p:nvPicPr>
                      <p:cNvPr id="0" name=""/>
                      <p:cNvPicPr>
                        <a:picLocks noChangeAspect="1" noChangeArrowheads="1"/>
                      </p:cNvPicPr>
                      <p:nvPr/>
                    </p:nvPicPr>
                    <p:blipFill>
                      <a:blip r:embed="rId4"/>
                      <a:srcRect/>
                      <a:stretch>
                        <a:fillRect/>
                      </a:stretch>
                    </p:blipFill>
                    <p:spPr bwMode="auto">
                      <a:xfrm>
                        <a:off x="757238" y="1143000"/>
                        <a:ext cx="766127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533400" y="609600"/>
            <a:ext cx="6324600" cy="461665"/>
          </a:xfrm>
          <a:prstGeom prst="rect">
            <a:avLst/>
          </a:prstGeom>
          <a:noFill/>
        </p:spPr>
        <p:txBody>
          <a:bodyPr wrap="square" rtlCol="0">
            <a:spAutoFit/>
          </a:bodyPr>
          <a:lstStyle/>
          <a:p>
            <a:r>
              <a:rPr lang="en-US" sz="2400" dirty="0" smtClean="0"/>
              <a:t>Canonical ensemble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06715815"/>
              </p:ext>
            </p:extLst>
          </p:nvPr>
        </p:nvGraphicFramePr>
        <p:xfrm>
          <a:off x="982663" y="4038600"/>
          <a:ext cx="6772275" cy="1544638"/>
        </p:xfrm>
        <a:graphic>
          <a:graphicData uri="http://schemas.openxmlformats.org/presentationml/2006/ole">
            <mc:AlternateContent xmlns:mc="http://schemas.openxmlformats.org/markup-compatibility/2006">
              <mc:Choice xmlns:v="urn:schemas-microsoft-com:vml" Requires="v">
                <p:oleObj spid="_x0000_s183441" name="Equation" r:id="rId5" imgW="2527200" imgH="558720" progId="Equation.DSMT4">
                  <p:embed/>
                </p:oleObj>
              </mc:Choice>
              <mc:Fallback>
                <p:oleObj name="Equation" r:id="rId5" imgW="2527200" imgH="558720" progId="Equation.DSMT4">
                  <p:embed/>
                  <p:pic>
                    <p:nvPicPr>
                      <p:cNvPr id="0" name=""/>
                      <p:cNvPicPr>
                        <a:picLocks noChangeAspect="1" noChangeArrowheads="1"/>
                      </p:cNvPicPr>
                      <p:nvPr/>
                    </p:nvPicPr>
                    <p:blipFill>
                      <a:blip r:embed="rId6"/>
                      <a:srcRect/>
                      <a:stretch>
                        <a:fillRect/>
                      </a:stretch>
                    </p:blipFill>
                    <p:spPr bwMode="auto">
                      <a:xfrm>
                        <a:off x="982663" y="4038600"/>
                        <a:ext cx="6772275" cy="15446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56150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a:p>
        </p:txBody>
      </p:sp>
      <p:sp>
        <p:nvSpPr>
          <p:cNvPr id="5" name="TextBox 4"/>
          <p:cNvSpPr txBox="1"/>
          <p:nvPr/>
        </p:nvSpPr>
        <p:spPr>
          <a:xfrm>
            <a:off x="381000" y="152400"/>
            <a:ext cx="7772400" cy="1200329"/>
          </a:xfrm>
          <a:prstGeom prst="rect">
            <a:avLst/>
          </a:prstGeom>
          <a:noFill/>
        </p:spPr>
        <p:txBody>
          <a:bodyPr wrap="square" rtlCol="0">
            <a:spAutoFit/>
          </a:bodyPr>
          <a:lstStyle/>
          <a:p>
            <a:r>
              <a:rPr lang="en-US" sz="2400" dirty="0" smtClean="0"/>
              <a:t>Canonical ensemble continued – average energy of system:</a:t>
            </a:r>
          </a:p>
          <a:p>
            <a:endParaRPr lang="en-US" sz="2400" dirty="0"/>
          </a:p>
          <a:p>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2491492890"/>
              </p:ext>
            </p:extLst>
          </p:nvPr>
        </p:nvGraphicFramePr>
        <p:xfrm>
          <a:off x="350838" y="428625"/>
          <a:ext cx="6224587" cy="2386013"/>
        </p:xfrm>
        <a:graphic>
          <a:graphicData uri="http://schemas.openxmlformats.org/presentationml/2006/ole">
            <mc:AlternateContent xmlns:mc="http://schemas.openxmlformats.org/markup-compatibility/2006">
              <mc:Choice xmlns:v="urn:schemas-microsoft-com:vml" Requires="v">
                <p:oleObj spid="_x0000_s184468" name="Equation" r:id="rId3" imgW="2323800" imgH="863280" progId="Equation.DSMT4">
                  <p:embed/>
                </p:oleObj>
              </mc:Choice>
              <mc:Fallback>
                <p:oleObj name="Equation" r:id="rId3" imgW="2323800" imgH="863280" progId="Equation.DSMT4">
                  <p:embed/>
                  <p:pic>
                    <p:nvPicPr>
                      <p:cNvPr id="0" name=""/>
                      <p:cNvPicPr>
                        <a:picLocks noChangeAspect="1" noChangeArrowheads="1"/>
                      </p:cNvPicPr>
                      <p:nvPr/>
                    </p:nvPicPr>
                    <p:blipFill>
                      <a:blip r:embed="rId4"/>
                      <a:srcRect/>
                      <a:stretch>
                        <a:fillRect/>
                      </a:stretch>
                    </p:blipFill>
                    <p:spPr bwMode="auto">
                      <a:xfrm>
                        <a:off x="350838" y="428625"/>
                        <a:ext cx="6224587"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57200" y="2667000"/>
            <a:ext cx="5791200" cy="461665"/>
          </a:xfrm>
          <a:prstGeom prst="rect">
            <a:avLst/>
          </a:prstGeom>
          <a:noFill/>
        </p:spPr>
        <p:txBody>
          <a:bodyPr wrap="square" rtlCol="0">
            <a:spAutoFit/>
          </a:bodyPr>
          <a:lstStyle/>
          <a:p>
            <a:r>
              <a:rPr lang="en-US" sz="2400" dirty="0" smtClean="0"/>
              <a:t>Heat capacity for canonical ensemble:</a:t>
            </a:r>
          </a:p>
        </p:txBody>
      </p:sp>
      <p:graphicFrame>
        <p:nvGraphicFramePr>
          <p:cNvPr id="8" name="Object 7"/>
          <p:cNvGraphicFramePr>
            <a:graphicFrameLocks noChangeAspect="1"/>
          </p:cNvGraphicFramePr>
          <p:nvPr>
            <p:extLst>
              <p:ext uri="{D42A27DB-BD31-4B8C-83A1-F6EECF244321}">
                <p14:modId xmlns:p14="http://schemas.microsoft.com/office/powerpoint/2010/main" val="2032525736"/>
              </p:ext>
            </p:extLst>
          </p:nvPr>
        </p:nvGraphicFramePr>
        <p:xfrm>
          <a:off x="993775" y="3144838"/>
          <a:ext cx="6705600" cy="3235325"/>
        </p:xfrm>
        <a:graphic>
          <a:graphicData uri="http://schemas.openxmlformats.org/presentationml/2006/ole">
            <mc:AlternateContent xmlns:mc="http://schemas.openxmlformats.org/markup-compatibility/2006">
              <mc:Choice xmlns:v="urn:schemas-microsoft-com:vml" Requires="v">
                <p:oleObj spid="_x0000_s184469" name="Equation" r:id="rId5" imgW="3149280" imgH="1473120" progId="Equation.DSMT4">
                  <p:embed/>
                </p:oleObj>
              </mc:Choice>
              <mc:Fallback>
                <p:oleObj name="Equation" r:id="rId5" imgW="3149280" imgH="1473120" progId="Equation.DSMT4">
                  <p:embed/>
                  <p:pic>
                    <p:nvPicPr>
                      <p:cNvPr id="0" name=""/>
                      <p:cNvPicPr>
                        <a:picLocks noChangeAspect="1" noChangeArrowheads="1"/>
                      </p:cNvPicPr>
                      <p:nvPr/>
                    </p:nvPicPr>
                    <p:blipFill>
                      <a:blip r:embed="rId6"/>
                      <a:srcRect/>
                      <a:stretch>
                        <a:fillRect/>
                      </a:stretch>
                    </p:blipFill>
                    <p:spPr bwMode="auto">
                      <a:xfrm>
                        <a:off x="993775" y="3144838"/>
                        <a:ext cx="6705600" cy="32353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194895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a:p>
        </p:txBody>
      </p:sp>
      <p:sp>
        <p:nvSpPr>
          <p:cNvPr id="5" name="TextBox 4"/>
          <p:cNvSpPr txBox="1"/>
          <p:nvPr/>
        </p:nvSpPr>
        <p:spPr>
          <a:xfrm>
            <a:off x="381000" y="165407"/>
            <a:ext cx="8381999" cy="461665"/>
          </a:xfrm>
          <a:prstGeom prst="rect">
            <a:avLst/>
          </a:prstGeom>
          <a:noFill/>
        </p:spPr>
        <p:txBody>
          <a:bodyPr wrap="square" rtlCol="0">
            <a:spAutoFit/>
          </a:bodyPr>
          <a:lstStyle/>
          <a:p>
            <a:r>
              <a:rPr lang="en-US" sz="2400" dirty="0" smtClean="0"/>
              <a:t>First Law of Thermodynamics for canonical ensemble  (</a:t>
            </a:r>
            <a:r>
              <a:rPr lang="en-US" sz="2400" i="1" dirty="0" smtClean="0"/>
              <a:t>T</a:t>
            </a:r>
            <a:r>
              <a:rPr lang="en-US" sz="2400" dirty="0" smtClean="0"/>
              <a:t> fixed)</a:t>
            </a:r>
          </a:p>
        </p:txBody>
      </p:sp>
      <p:graphicFrame>
        <p:nvGraphicFramePr>
          <p:cNvPr id="7" name="Object 6"/>
          <p:cNvGraphicFramePr>
            <a:graphicFrameLocks noChangeAspect="1"/>
          </p:cNvGraphicFramePr>
          <p:nvPr>
            <p:extLst>
              <p:ext uri="{D42A27DB-BD31-4B8C-83A1-F6EECF244321}">
                <p14:modId xmlns:p14="http://schemas.microsoft.com/office/powerpoint/2010/main" val="2537221516"/>
              </p:ext>
            </p:extLst>
          </p:nvPr>
        </p:nvGraphicFramePr>
        <p:xfrm>
          <a:off x="582613" y="942975"/>
          <a:ext cx="6396037" cy="3122613"/>
        </p:xfrm>
        <a:graphic>
          <a:graphicData uri="http://schemas.openxmlformats.org/presentationml/2006/ole">
            <mc:AlternateContent xmlns:mc="http://schemas.openxmlformats.org/markup-compatibility/2006">
              <mc:Choice xmlns:v="urn:schemas-microsoft-com:vml" Requires="v">
                <p:oleObj spid="_x0000_s185491" name="Equation" r:id="rId3" imgW="2387520" imgH="1130040" progId="Equation.DSMT4">
                  <p:embed/>
                </p:oleObj>
              </mc:Choice>
              <mc:Fallback>
                <p:oleObj name="Equation" r:id="rId3" imgW="2387520" imgH="1130040" progId="Equation.DSMT4">
                  <p:embed/>
                  <p:pic>
                    <p:nvPicPr>
                      <p:cNvPr id="0" name=""/>
                      <p:cNvPicPr>
                        <a:picLocks noChangeAspect="1" noChangeArrowheads="1"/>
                      </p:cNvPicPr>
                      <p:nvPr/>
                    </p:nvPicPr>
                    <p:blipFill>
                      <a:blip r:embed="rId4"/>
                      <a:srcRect/>
                      <a:stretch>
                        <a:fillRect/>
                      </a:stretch>
                    </p:blipFill>
                    <p:spPr bwMode="auto">
                      <a:xfrm>
                        <a:off x="582613" y="942975"/>
                        <a:ext cx="6396037"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p:cNvSpPr txBox="1"/>
          <p:nvPr/>
        </p:nvSpPr>
        <p:spPr>
          <a:xfrm>
            <a:off x="6248401" y="3810000"/>
            <a:ext cx="2895600" cy="830997"/>
          </a:xfrm>
          <a:prstGeom prst="rect">
            <a:avLst/>
          </a:prstGeom>
          <a:noFill/>
        </p:spPr>
        <p:txBody>
          <a:bodyPr wrap="square" rtlCol="0">
            <a:spAutoFit/>
          </a:bodyPr>
          <a:lstStyle/>
          <a:p>
            <a:r>
              <a:rPr lang="en-US" sz="2400" dirty="0" smtClean="0"/>
              <a:t>- Pressure associated with state s</a:t>
            </a:r>
          </a:p>
        </p:txBody>
      </p:sp>
      <p:cxnSp>
        <p:nvCxnSpPr>
          <p:cNvPr id="10" name="Straight Connector 9"/>
          <p:cNvCxnSpPr/>
          <p:nvPr/>
        </p:nvCxnSpPr>
        <p:spPr>
          <a:xfrm flipH="1" flipV="1">
            <a:off x="5486400" y="3733800"/>
            <a:ext cx="914400" cy="916632"/>
          </a:xfrm>
          <a:prstGeom prst="line">
            <a:avLst/>
          </a:prstGeom>
          <a:ln w="50800">
            <a:tailEnd type="triangle" w="lg" len="med"/>
          </a:ln>
        </p:spPr>
        <p:style>
          <a:lnRef idx="1">
            <a:schemeClr val="accent1"/>
          </a:lnRef>
          <a:fillRef idx="0">
            <a:schemeClr val="accent1"/>
          </a:fillRef>
          <a:effectRef idx="0">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1770961170"/>
              </p:ext>
            </p:extLst>
          </p:nvPr>
        </p:nvGraphicFramePr>
        <p:xfrm>
          <a:off x="722948" y="4876800"/>
          <a:ext cx="5510213" cy="947737"/>
        </p:xfrm>
        <a:graphic>
          <a:graphicData uri="http://schemas.openxmlformats.org/presentationml/2006/ole">
            <mc:AlternateContent xmlns:mc="http://schemas.openxmlformats.org/markup-compatibility/2006">
              <mc:Choice xmlns:v="urn:schemas-microsoft-com:vml" Requires="v">
                <p:oleObj spid="_x0000_s185492" name="Equation" r:id="rId5" imgW="2057400" imgH="342720" progId="Equation.DSMT4">
                  <p:embed/>
                </p:oleObj>
              </mc:Choice>
              <mc:Fallback>
                <p:oleObj name="Equation" r:id="rId5" imgW="2057400" imgH="342720" progId="Equation.DSMT4">
                  <p:embed/>
                  <p:pic>
                    <p:nvPicPr>
                      <p:cNvPr id="0" name=""/>
                      <p:cNvPicPr>
                        <a:picLocks noChangeAspect="1" noChangeArrowheads="1"/>
                      </p:cNvPicPr>
                      <p:nvPr/>
                    </p:nvPicPr>
                    <p:blipFill>
                      <a:blip r:embed="rId6"/>
                      <a:srcRect/>
                      <a:stretch>
                        <a:fillRect/>
                      </a:stretch>
                    </p:blipFill>
                    <p:spPr bwMode="auto">
                      <a:xfrm>
                        <a:off x="722948" y="4876800"/>
                        <a:ext cx="551021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5470864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171957628"/>
              </p:ext>
            </p:extLst>
          </p:nvPr>
        </p:nvGraphicFramePr>
        <p:xfrm>
          <a:off x="338138" y="990600"/>
          <a:ext cx="6599237" cy="1543050"/>
        </p:xfrm>
        <a:graphic>
          <a:graphicData uri="http://schemas.openxmlformats.org/presentationml/2006/ole">
            <mc:AlternateContent xmlns:mc="http://schemas.openxmlformats.org/markup-compatibility/2006">
              <mc:Choice xmlns:v="urn:schemas-microsoft-com:vml" Requires="v">
                <p:oleObj spid="_x0000_s186587" name="Equation" r:id="rId3" imgW="2463480" imgH="558720" progId="Equation.DSMT4">
                  <p:embed/>
                </p:oleObj>
              </mc:Choice>
              <mc:Fallback>
                <p:oleObj name="Equation" r:id="rId3" imgW="2463480" imgH="558720" progId="Equation.DSMT4">
                  <p:embed/>
                  <p:pic>
                    <p:nvPicPr>
                      <p:cNvPr id="0" name=""/>
                      <p:cNvPicPr>
                        <a:picLocks noChangeAspect="1" noChangeArrowheads="1"/>
                      </p:cNvPicPr>
                      <p:nvPr/>
                    </p:nvPicPr>
                    <p:blipFill>
                      <a:blip r:embed="rId4"/>
                      <a:srcRect/>
                      <a:stretch>
                        <a:fillRect/>
                      </a:stretch>
                    </p:blipFill>
                    <p:spPr bwMode="auto">
                      <a:xfrm>
                        <a:off x="338138" y="990600"/>
                        <a:ext cx="65992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50751326"/>
              </p:ext>
            </p:extLst>
          </p:nvPr>
        </p:nvGraphicFramePr>
        <p:xfrm>
          <a:off x="838200" y="2298700"/>
          <a:ext cx="7978775" cy="3440113"/>
        </p:xfrm>
        <a:graphic>
          <a:graphicData uri="http://schemas.openxmlformats.org/presentationml/2006/ole">
            <mc:AlternateContent xmlns:mc="http://schemas.openxmlformats.org/markup-compatibility/2006">
              <mc:Choice xmlns:v="urn:schemas-microsoft-com:vml" Requires="v">
                <p:oleObj spid="_x0000_s186588" name="Equation" r:id="rId5" imgW="3098520" imgH="1295280" progId="Equation.DSMT4">
                  <p:embed/>
                </p:oleObj>
              </mc:Choice>
              <mc:Fallback>
                <p:oleObj name="Equation" r:id="rId5" imgW="3098520" imgH="1295280" progId="Equation.DSMT4">
                  <p:embed/>
                  <p:pic>
                    <p:nvPicPr>
                      <p:cNvPr id="0" name=""/>
                      <p:cNvPicPr>
                        <a:picLocks noChangeAspect="1" noChangeArrowheads="1"/>
                      </p:cNvPicPr>
                      <p:nvPr/>
                    </p:nvPicPr>
                    <p:blipFill>
                      <a:blip r:embed="rId6"/>
                      <a:srcRect/>
                      <a:stretch>
                        <a:fillRect/>
                      </a:stretch>
                    </p:blipFill>
                    <p:spPr bwMode="auto">
                      <a:xfrm>
                        <a:off x="838200" y="2298700"/>
                        <a:ext cx="7978775" cy="3440113"/>
                      </a:xfrm>
                      <a:prstGeom prst="rect">
                        <a:avLst/>
                      </a:prstGeom>
                      <a:noFill/>
                      <a:ln>
                        <a:noFill/>
                      </a:ln>
                      <a:extLst/>
                    </p:spPr>
                  </p:pic>
                </p:oleObj>
              </mc:Fallback>
            </mc:AlternateContent>
          </a:graphicData>
        </a:graphic>
      </p:graphicFrame>
      <p:grpSp>
        <p:nvGrpSpPr>
          <p:cNvPr id="11" name="Group 10"/>
          <p:cNvGrpSpPr/>
          <p:nvPr/>
        </p:nvGrpSpPr>
        <p:grpSpPr>
          <a:xfrm>
            <a:off x="5638800" y="5410200"/>
            <a:ext cx="1295400" cy="995065"/>
            <a:chOff x="4953000" y="5410200"/>
            <a:chExt cx="1295400" cy="995065"/>
          </a:xfrm>
        </p:grpSpPr>
        <p:sp>
          <p:nvSpPr>
            <p:cNvPr id="8" name="Down Arrow 7"/>
            <p:cNvSpPr/>
            <p:nvPr/>
          </p:nvSpPr>
          <p:spPr>
            <a:xfrm>
              <a:off x="5057775" y="5410200"/>
              <a:ext cx="3810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3000" y="5943600"/>
              <a:ext cx="1295400" cy="461665"/>
            </a:xfrm>
            <a:prstGeom prst="rect">
              <a:avLst/>
            </a:prstGeom>
            <a:noFill/>
          </p:spPr>
          <p:txBody>
            <a:bodyPr wrap="square" rtlCol="0">
              <a:spAutoFit/>
            </a:bodyPr>
            <a:lstStyle/>
            <a:p>
              <a:r>
                <a:rPr lang="en-US" sz="2400" dirty="0" smtClean="0"/>
                <a:t>=0</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223633815"/>
              </p:ext>
            </p:extLst>
          </p:nvPr>
        </p:nvGraphicFramePr>
        <p:xfrm>
          <a:off x="381000" y="228600"/>
          <a:ext cx="5510212" cy="947738"/>
        </p:xfrm>
        <a:graphic>
          <a:graphicData uri="http://schemas.openxmlformats.org/presentationml/2006/ole">
            <mc:AlternateContent xmlns:mc="http://schemas.openxmlformats.org/markup-compatibility/2006">
              <mc:Choice xmlns:v="urn:schemas-microsoft-com:vml" Requires="v">
                <p:oleObj spid="_x0000_s186589" name="Equation" r:id="rId7" imgW="2057400" imgH="342720" progId="Equation.DSMT4">
                  <p:embed/>
                </p:oleObj>
              </mc:Choice>
              <mc:Fallback>
                <p:oleObj name="Equation" r:id="rId7" imgW="2057400" imgH="342720"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28600"/>
                        <a:ext cx="5510212"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344961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8671868"/>
              </p:ext>
            </p:extLst>
          </p:nvPr>
        </p:nvGraphicFramePr>
        <p:xfrm>
          <a:off x="609600" y="365125"/>
          <a:ext cx="7099300" cy="4511675"/>
        </p:xfrm>
        <a:graphic>
          <a:graphicData uri="http://schemas.openxmlformats.org/presentationml/2006/ole">
            <mc:AlternateContent xmlns:mc="http://schemas.openxmlformats.org/markup-compatibility/2006">
              <mc:Choice xmlns:v="urn:schemas-microsoft-com:vml" Requires="v">
                <p:oleObj spid="_x0000_s187479" name="Equation" r:id="rId3" imgW="2755800" imgH="1701720" progId="Equation.DSMT4">
                  <p:embed/>
                </p:oleObj>
              </mc:Choice>
              <mc:Fallback>
                <p:oleObj name="Equation" r:id="rId3" imgW="2755800" imgH="1701720" progId="Equation.DSMT4">
                  <p:embed/>
                  <p:pic>
                    <p:nvPicPr>
                      <p:cNvPr id="0" name=""/>
                      <p:cNvPicPr>
                        <a:picLocks noChangeAspect="1" noChangeArrowheads="1"/>
                      </p:cNvPicPr>
                      <p:nvPr/>
                    </p:nvPicPr>
                    <p:blipFill>
                      <a:blip r:embed="rId4"/>
                      <a:srcRect/>
                      <a:stretch>
                        <a:fillRect/>
                      </a:stretch>
                    </p:blipFill>
                    <p:spPr bwMode="auto">
                      <a:xfrm>
                        <a:off x="609600" y="365125"/>
                        <a:ext cx="7099300" cy="451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003096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a:p>
        </p:txBody>
      </p:sp>
      <p:sp>
        <p:nvSpPr>
          <p:cNvPr id="5" name="TextBox 4"/>
          <p:cNvSpPr txBox="1"/>
          <p:nvPr/>
        </p:nvSpPr>
        <p:spPr>
          <a:xfrm>
            <a:off x="533400" y="381000"/>
            <a:ext cx="6781800" cy="461665"/>
          </a:xfrm>
          <a:prstGeom prst="rect">
            <a:avLst/>
          </a:prstGeom>
          <a:noFill/>
        </p:spPr>
        <p:txBody>
          <a:bodyPr wrap="square" rtlCol="0">
            <a:spAutoFit/>
          </a:bodyPr>
          <a:lstStyle/>
          <a:p>
            <a:r>
              <a:rPr lang="en-US" sz="2400" dirty="0" smtClean="0"/>
              <a:t>Canonical ensemble – summary and further results</a:t>
            </a:r>
          </a:p>
        </p:txBody>
      </p:sp>
      <p:graphicFrame>
        <p:nvGraphicFramePr>
          <p:cNvPr id="6" name="Object 5"/>
          <p:cNvGraphicFramePr>
            <a:graphicFrameLocks noChangeAspect="1"/>
          </p:cNvGraphicFramePr>
          <p:nvPr>
            <p:extLst>
              <p:ext uri="{D42A27DB-BD31-4B8C-83A1-F6EECF244321}">
                <p14:modId xmlns:p14="http://schemas.microsoft.com/office/powerpoint/2010/main" val="2341538038"/>
              </p:ext>
            </p:extLst>
          </p:nvPr>
        </p:nvGraphicFramePr>
        <p:xfrm>
          <a:off x="1922463" y="1019175"/>
          <a:ext cx="5607050" cy="3548063"/>
        </p:xfrm>
        <a:graphic>
          <a:graphicData uri="http://schemas.openxmlformats.org/presentationml/2006/ole">
            <mc:AlternateContent xmlns:mc="http://schemas.openxmlformats.org/markup-compatibility/2006">
              <mc:Choice xmlns:v="urn:schemas-microsoft-com:vml" Requires="v">
                <p:oleObj spid="_x0000_s189586" name="Equation" r:id="rId3" imgW="3009600" imgH="1904760" progId="Equation.DSMT4">
                  <p:embed/>
                </p:oleObj>
              </mc:Choice>
              <mc:Fallback>
                <p:oleObj name="Equation" r:id="rId3" imgW="3009600" imgH="1904760" progId="Equation.DSMT4">
                  <p:embed/>
                  <p:pic>
                    <p:nvPicPr>
                      <p:cNvPr id="0" name=""/>
                      <p:cNvPicPr>
                        <a:picLocks noChangeAspect="1" noChangeArrowheads="1"/>
                      </p:cNvPicPr>
                      <p:nvPr/>
                    </p:nvPicPr>
                    <p:blipFill>
                      <a:blip r:embed="rId4"/>
                      <a:srcRect/>
                      <a:stretch>
                        <a:fillRect/>
                      </a:stretch>
                    </p:blipFill>
                    <p:spPr bwMode="auto">
                      <a:xfrm>
                        <a:off x="1922463" y="1019175"/>
                        <a:ext cx="5607050" cy="3548063"/>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69854991"/>
              </p:ext>
            </p:extLst>
          </p:nvPr>
        </p:nvGraphicFramePr>
        <p:xfrm>
          <a:off x="1965325" y="4860925"/>
          <a:ext cx="5654675" cy="473075"/>
        </p:xfrm>
        <a:graphic>
          <a:graphicData uri="http://schemas.openxmlformats.org/presentationml/2006/ole">
            <mc:AlternateContent xmlns:mc="http://schemas.openxmlformats.org/markup-compatibility/2006">
              <mc:Choice xmlns:v="urn:schemas-microsoft-com:vml" Requires="v">
                <p:oleObj spid="_x0000_s189587" name="Equation" r:id="rId5" imgW="3035160" imgH="253800" progId="Equation.DSMT4">
                  <p:embed/>
                </p:oleObj>
              </mc:Choice>
              <mc:Fallback>
                <p:oleObj name="Equation" r:id="rId5" imgW="3035160" imgH="253800" progId="Equation.DSMT4">
                  <p:embed/>
                  <p:pic>
                    <p:nvPicPr>
                      <p:cNvPr id="0" name=""/>
                      <p:cNvPicPr>
                        <a:picLocks noChangeAspect="1" noChangeArrowheads="1"/>
                      </p:cNvPicPr>
                      <p:nvPr/>
                    </p:nvPicPr>
                    <p:blipFill>
                      <a:blip r:embed="rId6"/>
                      <a:srcRect/>
                      <a:stretch>
                        <a:fillRect/>
                      </a:stretch>
                    </p:blipFill>
                    <p:spPr bwMode="auto">
                      <a:xfrm>
                        <a:off x="1965325" y="4860925"/>
                        <a:ext cx="5654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467247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1644526025"/>
              </p:ext>
            </p:extLst>
          </p:nvPr>
        </p:nvGraphicFramePr>
        <p:xfrm>
          <a:off x="554038" y="3886200"/>
          <a:ext cx="8093075" cy="962025"/>
        </p:xfrm>
        <a:graphic>
          <a:graphicData uri="http://schemas.openxmlformats.org/presentationml/2006/ole">
            <mc:AlternateContent xmlns:mc="http://schemas.openxmlformats.org/markup-compatibility/2006">
              <mc:Choice xmlns:v="urn:schemas-microsoft-com:vml" Requires="v">
                <p:oleObj spid="_x0000_s190624" name="Equation" r:id="rId3" imgW="2349360" imgH="279360" progId="Equation.DSMT4">
                  <p:embed/>
                </p:oleObj>
              </mc:Choice>
              <mc:Fallback>
                <p:oleObj name="Equation" r:id="rId3" imgW="2349360" imgH="279360" progId="Equation.DSMT4">
                  <p:embed/>
                  <p:pic>
                    <p:nvPicPr>
                      <p:cNvPr id="0" name=""/>
                      <p:cNvPicPr>
                        <a:picLocks noChangeAspect="1" noChangeArrowheads="1"/>
                      </p:cNvPicPr>
                      <p:nvPr/>
                    </p:nvPicPr>
                    <p:blipFill>
                      <a:blip r:embed="rId4"/>
                      <a:srcRect/>
                      <a:stretch>
                        <a:fillRect/>
                      </a:stretch>
                    </p:blipFill>
                    <p:spPr bwMode="auto">
                      <a:xfrm>
                        <a:off x="554038" y="3886200"/>
                        <a:ext cx="8093075" cy="962025"/>
                      </a:xfrm>
                      <a:prstGeom prst="rect">
                        <a:avLst/>
                      </a:prstGeom>
                      <a:solidFill>
                        <a:srgbClr val="FFFF00"/>
                      </a:solidFill>
                      <a:ln>
                        <a:noFill/>
                      </a:ln>
                    </p:spPr>
                  </p:pic>
                </p:oleObj>
              </mc:Fallback>
            </mc:AlternateContent>
          </a:graphicData>
        </a:graphic>
      </p:graphicFrame>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453597562"/>
              </p:ext>
            </p:extLst>
          </p:nvPr>
        </p:nvGraphicFramePr>
        <p:xfrm>
          <a:off x="539750" y="152400"/>
          <a:ext cx="7829550" cy="2743200"/>
        </p:xfrm>
        <a:graphic>
          <a:graphicData uri="http://schemas.openxmlformats.org/presentationml/2006/ole">
            <mc:AlternateContent xmlns:mc="http://schemas.openxmlformats.org/markup-compatibility/2006">
              <mc:Choice xmlns:v="urn:schemas-microsoft-com:vml" Requires="v">
                <p:oleObj spid="_x0000_s190625" name="Equation" r:id="rId5" imgW="4203360" imgH="1473120" progId="Equation.DSMT4">
                  <p:embed/>
                </p:oleObj>
              </mc:Choice>
              <mc:Fallback>
                <p:oleObj name="Equation" r:id="rId5" imgW="4203360" imgH="1473120" progId="Equation.DSMT4">
                  <p:embed/>
                  <p:pic>
                    <p:nvPicPr>
                      <p:cNvPr id="0" name=""/>
                      <p:cNvPicPr>
                        <a:picLocks noChangeAspect="1" noChangeArrowheads="1"/>
                      </p:cNvPicPr>
                      <p:nvPr/>
                    </p:nvPicPr>
                    <p:blipFill>
                      <a:blip r:embed="rId6"/>
                      <a:srcRect/>
                      <a:stretch>
                        <a:fillRect/>
                      </a:stretch>
                    </p:blipFill>
                    <p:spPr bwMode="auto">
                      <a:xfrm>
                        <a:off x="539750" y="152400"/>
                        <a:ext cx="7829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872390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86104381"/>
              </p:ext>
            </p:extLst>
          </p:nvPr>
        </p:nvGraphicFramePr>
        <p:xfrm>
          <a:off x="609600" y="2438400"/>
          <a:ext cx="8089900" cy="3071813"/>
        </p:xfrm>
        <a:graphic>
          <a:graphicData uri="http://schemas.openxmlformats.org/presentationml/2006/ole">
            <mc:AlternateContent xmlns:mc="http://schemas.openxmlformats.org/markup-compatibility/2006">
              <mc:Choice xmlns:v="urn:schemas-microsoft-com:vml" Requires="v">
                <p:oleObj spid="_x0000_s194686" name="Equation" r:id="rId3" imgW="4343400" imgH="1650960" progId="Equation.DSMT4">
                  <p:embed/>
                </p:oleObj>
              </mc:Choice>
              <mc:Fallback>
                <p:oleObj name="Equation" r:id="rId3" imgW="4343400" imgH="1650960" progId="Equation.DSMT4">
                  <p:embed/>
                  <p:pic>
                    <p:nvPicPr>
                      <p:cNvPr id="0" name="Object 8"/>
                      <p:cNvPicPr>
                        <a:picLocks noChangeAspect="1" noChangeArrowheads="1"/>
                      </p:cNvPicPr>
                      <p:nvPr/>
                    </p:nvPicPr>
                    <p:blipFill>
                      <a:blip r:embed="rId4"/>
                      <a:srcRect/>
                      <a:stretch>
                        <a:fillRect/>
                      </a:stretch>
                    </p:blipFill>
                    <p:spPr bwMode="auto">
                      <a:xfrm>
                        <a:off x="609600" y="2438400"/>
                        <a:ext cx="808990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7494095"/>
              </p:ext>
            </p:extLst>
          </p:nvPr>
        </p:nvGraphicFramePr>
        <p:xfrm>
          <a:off x="554038" y="1247775"/>
          <a:ext cx="8093075" cy="962025"/>
        </p:xfrm>
        <a:graphic>
          <a:graphicData uri="http://schemas.openxmlformats.org/presentationml/2006/ole">
            <mc:AlternateContent xmlns:mc="http://schemas.openxmlformats.org/markup-compatibility/2006">
              <mc:Choice xmlns:v="urn:schemas-microsoft-com:vml" Requires="v">
                <p:oleObj spid="_x0000_s194687" name="Equation" r:id="rId5" imgW="2349360" imgH="279360" progId="Equation.DSMT4">
                  <p:embed/>
                </p:oleObj>
              </mc:Choice>
              <mc:Fallback>
                <p:oleObj name="Equation" r:id="rId5" imgW="2349360" imgH="279360" progId="Equation.DSMT4">
                  <p:embed/>
                  <p:pic>
                    <p:nvPicPr>
                      <p:cNvPr id="0" name="Object 5"/>
                      <p:cNvPicPr>
                        <a:picLocks noChangeAspect="1" noChangeArrowheads="1"/>
                      </p:cNvPicPr>
                      <p:nvPr/>
                    </p:nvPicPr>
                    <p:blipFill>
                      <a:blip r:embed="rId6"/>
                      <a:srcRect/>
                      <a:stretch>
                        <a:fillRect/>
                      </a:stretch>
                    </p:blipFill>
                    <p:spPr bwMode="auto">
                      <a:xfrm>
                        <a:off x="554038" y="1247775"/>
                        <a:ext cx="8093075" cy="9620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04800" y="381000"/>
            <a:ext cx="8001000" cy="830997"/>
          </a:xfrm>
          <a:prstGeom prst="rect">
            <a:avLst/>
          </a:prstGeom>
          <a:noFill/>
        </p:spPr>
        <p:txBody>
          <a:bodyPr wrap="square" rtlCol="0">
            <a:spAutoFit/>
          </a:bodyPr>
          <a:lstStyle/>
          <a:p>
            <a:r>
              <a:rPr lang="en-US" sz="2400" dirty="0" smtClean="0"/>
              <a:t>Summary of relationship between canonical ensemble and its partition function and the </a:t>
            </a:r>
            <a:r>
              <a:rPr lang="en-US" sz="2400" dirty="0" err="1" smtClean="0"/>
              <a:t>Helmholz</a:t>
            </a:r>
            <a:r>
              <a:rPr lang="en-US" sz="2400" dirty="0" smtClean="0"/>
              <a:t> Free Energy:</a:t>
            </a:r>
          </a:p>
        </p:txBody>
      </p:sp>
    </p:spTree>
    <p:extLst>
      <p:ext uri="{BB962C8B-B14F-4D97-AF65-F5344CB8AC3E}">
        <p14:creationId xmlns:p14="http://schemas.microsoft.com/office/powerpoint/2010/main" val="3178825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a:p>
        </p:txBody>
      </p:sp>
      <p:sp>
        <p:nvSpPr>
          <p:cNvPr id="5" name="TextBox 4"/>
          <p:cNvSpPr txBox="1"/>
          <p:nvPr/>
        </p:nvSpPr>
        <p:spPr>
          <a:xfrm>
            <a:off x="304800" y="381000"/>
            <a:ext cx="8458200" cy="461665"/>
          </a:xfrm>
          <a:prstGeom prst="rect">
            <a:avLst/>
          </a:prstGeom>
          <a:noFill/>
        </p:spPr>
        <p:txBody>
          <a:bodyPr wrap="square" rtlCol="0">
            <a:spAutoFit/>
          </a:bodyPr>
          <a:lstStyle/>
          <a:p>
            <a:r>
              <a:rPr lang="en-US" sz="2400" dirty="0" smtClean="0"/>
              <a:t>Canonical ensemble in terms of probability density operator</a:t>
            </a:r>
          </a:p>
        </p:txBody>
      </p:sp>
      <p:graphicFrame>
        <p:nvGraphicFramePr>
          <p:cNvPr id="6" name="Object 5"/>
          <p:cNvGraphicFramePr>
            <a:graphicFrameLocks noChangeAspect="1"/>
          </p:cNvGraphicFramePr>
          <p:nvPr>
            <p:extLst>
              <p:ext uri="{D42A27DB-BD31-4B8C-83A1-F6EECF244321}">
                <p14:modId xmlns:p14="http://schemas.microsoft.com/office/powerpoint/2010/main" val="56934030"/>
              </p:ext>
            </p:extLst>
          </p:nvPr>
        </p:nvGraphicFramePr>
        <p:xfrm>
          <a:off x="228600" y="762000"/>
          <a:ext cx="8829675" cy="4192588"/>
        </p:xfrm>
        <a:graphic>
          <a:graphicData uri="http://schemas.openxmlformats.org/presentationml/2006/ole">
            <mc:AlternateContent xmlns:mc="http://schemas.openxmlformats.org/markup-compatibility/2006">
              <mc:Choice xmlns:v="urn:schemas-microsoft-com:vml" Requires="v">
                <p:oleObj spid="_x0000_s195647" name="Equation" r:id="rId3" imgW="3911400" imgH="1854000" progId="Equation.DSMT4">
                  <p:embed/>
                </p:oleObj>
              </mc:Choice>
              <mc:Fallback>
                <p:oleObj name="Equation" r:id="rId3" imgW="3911400" imgH="1854000" progId="Equation.DSMT4">
                  <p:embed/>
                  <p:pic>
                    <p:nvPicPr>
                      <p:cNvPr id="0" name="Object 5"/>
                      <p:cNvPicPr>
                        <a:picLocks noChangeAspect="1" noChangeArrowheads="1"/>
                      </p:cNvPicPr>
                      <p:nvPr/>
                    </p:nvPicPr>
                    <p:blipFill>
                      <a:blip r:embed="rId4"/>
                      <a:srcRect/>
                      <a:stretch>
                        <a:fillRect/>
                      </a:stretch>
                    </p:blipFill>
                    <p:spPr bwMode="auto">
                      <a:xfrm>
                        <a:off x="228600" y="762000"/>
                        <a:ext cx="8829675" cy="419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85832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a:p>
        </p:txBody>
      </p:sp>
      <p:pic>
        <p:nvPicPr>
          <p:cNvPr id="169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6" t="17362" r="28969" b="5935"/>
          <a:stretch/>
        </p:blipFill>
        <p:spPr bwMode="auto">
          <a:xfrm>
            <a:off x="60960" y="304800"/>
            <a:ext cx="9036158" cy="6173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629400" y="1752600"/>
            <a:ext cx="1905000" cy="1981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6867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a:p>
        </p:txBody>
      </p:sp>
      <p:sp>
        <p:nvSpPr>
          <p:cNvPr id="6" name="TextBox 5"/>
          <p:cNvSpPr txBox="1"/>
          <p:nvPr/>
        </p:nvSpPr>
        <p:spPr>
          <a:xfrm>
            <a:off x="304800" y="152400"/>
            <a:ext cx="7391400" cy="461665"/>
          </a:xfrm>
          <a:prstGeom prst="rect">
            <a:avLst/>
          </a:prstGeom>
          <a:noFill/>
        </p:spPr>
        <p:txBody>
          <a:bodyPr wrap="square" rtlCol="0">
            <a:spAutoFit/>
          </a:bodyPr>
          <a:lstStyle/>
          <a:p>
            <a:r>
              <a:rPr lang="en-US" sz="2400" dirty="0" smtClean="0"/>
              <a:t>Example: Canonical distribution for free particles </a:t>
            </a:r>
          </a:p>
        </p:txBody>
      </p:sp>
      <p:graphicFrame>
        <p:nvGraphicFramePr>
          <p:cNvPr id="7" name="Object 6"/>
          <p:cNvGraphicFramePr>
            <a:graphicFrameLocks noChangeAspect="1"/>
          </p:cNvGraphicFramePr>
          <p:nvPr>
            <p:extLst>
              <p:ext uri="{D42A27DB-BD31-4B8C-83A1-F6EECF244321}">
                <p14:modId xmlns:p14="http://schemas.microsoft.com/office/powerpoint/2010/main" val="3210374641"/>
              </p:ext>
            </p:extLst>
          </p:nvPr>
        </p:nvGraphicFramePr>
        <p:xfrm>
          <a:off x="277812" y="565150"/>
          <a:ext cx="5894387" cy="3168650"/>
        </p:xfrm>
        <a:graphic>
          <a:graphicData uri="http://schemas.openxmlformats.org/presentationml/2006/ole">
            <mc:AlternateContent xmlns:mc="http://schemas.openxmlformats.org/markup-compatibility/2006">
              <mc:Choice xmlns:v="urn:schemas-microsoft-com:vml" Requires="v">
                <p:oleObj spid="_x0000_s191637" name="Equation" r:id="rId3" imgW="3809880" imgH="1930320" progId="Equation.DSMT4">
                  <p:embed/>
                </p:oleObj>
              </mc:Choice>
              <mc:Fallback>
                <p:oleObj name="Equation" r:id="rId3" imgW="3809880" imgH="1930320" progId="Equation.DSMT4">
                  <p:embed/>
                  <p:pic>
                    <p:nvPicPr>
                      <p:cNvPr id="0" name=""/>
                      <p:cNvPicPr>
                        <a:picLocks noChangeAspect="1" noChangeArrowheads="1"/>
                      </p:cNvPicPr>
                      <p:nvPr/>
                    </p:nvPicPr>
                    <p:blipFill>
                      <a:blip r:embed="rId4"/>
                      <a:srcRect/>
                      <a:stretch>
                        <a:fillRect/>
                      </a:stretch>
                    </p:blipFill>
                    <p:spPr bwMode="auto">
                      <a:xfrm>
                        <a:off x="277812" y="565150"/>
                        <a:ext cx="5894387" cy="3168650"/>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81962152"/>
              </p:ext>
            </p:extLst>
          </p:nvPr>
        </p:nvGraphicFramePr>
        <p:xfrm>
          <a:off x="517525" y="3843338"/>
          <a:ext cx="5611813" cy="2481262"/>
        </p:xfrm>
        <a:graphic>
          <a:graphicData uri="http://schemas.openxmlformats.org/presentationml/2006/ole">
            <mc:AlternateContent xmlns:mc="http://schemas.openxmlformats.org/markup-compatibility/2006">
              <mc:Choice xmlns:v="urn:schemas-microsoft-com:vml" Requires="v">
                <p:oleObj spid="_x0000_s191638" name="Equation" r:id="rId5" imgW="3352680" imgH="1447560" progId="Equation.DSMT4">
                  <p:embed/>
                </p:oleObj>
              </mc:Choice>
              <mc:Fallback>
                <p:oleObj name="Equation" r:id="rId5" imgW="3352680" imgH="1447560" progId="Equation.DSMT4">
                  <p:embed/>
                  <p:pic>
                    <p:nvPicPr>
                      <p:cNvPr id="0" name=""/>
                      <p:cNvPicPr>
                        <a:picLocks noChangeAspect="1" noChangeArrowheads="1"/>
                      </p:cNvPicPr>
                      <p:nvPr/>
                    </p:nvPicPr>
                    <p:blipFill>
                      <a:blip r:embed="rId6"/>
                      <a:srcRect/>
                      <a:stretch>
                        <a:fillRect/>
                      </a:stretch>
                    </p:blipFill>
                    <p:spPr bwMode="auto">
                      <a:xfrm>
                        <a:off x="517525" y="3843338"/>
                        <a:ext cx="5611813" cy="24812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679157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a:p>
        </p:txBody>
      </p:sp>
      <p:sp>
        <p:nvSpPr>
          <p:cNvPr id="6" name="TextBox 5"/>
          <p:cNvSpPr txBox="1"/>
          <p:nvPr/>
        </p:nvSpPr>
        <p:spPr>
          <a:xfrm>
            <a:off x="304800" y="152400"/>
            <a:ext cx="8610600" cy="461665"/>
          </a:xfrm>
          <a:prstGeom prst="rect">
            <a:avLst/>
          </a:prstGeom>
          <a:noFill/>
        </p:spPr>
        <p:txBody>
          <a:bodyPr wrap="square" rtlCol="0">
            <a:spAutoFit/>
          </a:bodyPr>
          <a:lstStyle/>
          <a:p>
            <a:r>
              <a:rPr lang="en-US" sz="2400" dirty="0" smtClean="0"/>
              <a:t>Example: Canonical distribution for free particles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784884890"/>
              </p:ext>
            </p:extLst>
          </p:nvPr>
        </p:nvGraphicFramePr>
        <p:xfrm>
          <a:off x="685800" y="1111250"/>
          <a:ext cx="7207250" cy="2698750"/>
        </p:xfrm>
        <a:graphic>
          <a:graphicData uri="http://schemas.openxmlformats.org/presentationml/2006/ole">
            <mc:AlternateContent xmlns:mc="http://schemas.openxmlformats.org/markup-compatibility/2006">
              <mc:Choice xmlns:v="urn:schemas-microsoft-com:vml" Requires="v">
                <p:oleObj spid="_x0000_s196670" name="Equation" r:id="rId3" imgW="4305240" imgH="1574640" progId="Equation.DSMT4">
                  <p:embed/>
                </p:oleObj>
              </mc:Choice>
              <mc:Fallback>
                <p:oleObj name="Equation" r:id="rId3" imgW="4305240" imgH="1574640" progId="Equation.DSMT4">
                  <p:embed/>
                  <p:pic>
                    <p:nvPicPr>
                      <p:cNvPr id="0" name="Object 7"/>
                      <p:cNvPicPr>
                        <a:picLocks noChangeAspect="1" noChangeArrowheads="1"/>
                      </p:cNvPicPr>
                      <p:nvPr/>
                    </p:nvPicPr>
                    <p:blipFill>
                      <a:blip r:embed="rId4"/>
                      <a:srcRect/>
                      <a:stretch>
                        <a:fillRect/>
                      </a:stretch>
                    </p:blipFill>
                    <p:spPr bwMode="auto">
                      <a:xfrm>
                        <a:off x="685800" y="1111250"/>
                        <a:ext cx="7207250"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704608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a:p>
        </p:txBody>
      </p:sp>
      <p:sp>
        <p:nvSpPr>
          <p:cNvPr id="5" name="TextBox 4"/>
          <p:cNvSpPr txBox="1"/>
          <p:nvPr/>
        </p:nvSpPr>
        <p:spPr>
          <a:xfrm>
            <a:off x="533400" y="76200"/>
            <a:ext cx="7696200" cy="1569660"/>
          </a:xfrm>
          <a:prstGeom prst="rect">
            <a:avLst/>
          </a:prstGeom>
          <a:noFill/>
        </p:spPr>
        <p:txBody>
          <a:bodyPr wrap="square" rtlCol="0">
            <a:spAutoFit/>
          </a:bodyPr>
          <a:lstStyle/>
          <a:p>
            <a:r>
              <a:rPr lang="en-US" sz="2400" dirty="0" smtClean="0"/>
              <a:t>Canonical ensemble of indistinguishable quantum particles</a:t>
            </a:r>
          </a:p>
          <a:p>
            <a:pPr lvl="1"/>
            <a:r>
              <a:rPr lang="en-US" sz="2400" dirty="0" smtClean="0"/>
              <a:t>Indistinguishable quantum particles generally must obey specific </a:t>
            </a:r>
            <a:r>
              <a:rPr lang="en-US" sz="2400" dirty="0" err="1" smtClean="0"/>
              <a:t>symmetrization</a:t>
            </a:r>
            <a:r>
              <a:rPr lang="en-US" sz="2400" dirty="0" smtClean="0"/>
              <a:t> rules under the exchange of two particle labels  (see Appendix D of your textbook)</a:t>
            </a:r>
          </a:p>
        </p:txBody>
      </p:sp>
      <p:graphicFrame>
        <p:nvGraphicFramePr>
          <p:cNvPr id="6" name="Object 5"/>
          <p:cNvGraphicFramePr>
            <a:graphicFrameLocks noChangeAspect="1"/>
          </p:cNvGraphicFramePr>
          <p:nvPr>
            <p:extLst>
              <p:ext uri="{D42A27DB-BD31-4B8C-83A1-F6EECF244321}">
                <p14:modId xmlns:p14="http://schemas.microsoft.com/office/powerpoint/2010/main" val="2440159786"/>
              </p:ext>
            </p:extLst>
          </p:nvPr>
        </p:nvGraphicFramePr>
        <p:xfrm>
          <a:off x="1219200" y="1676400"/>
          <a:ext cx="7086600" cy="580368"/>
        </p:xfrm>
        <a:graphic>
          <a:graphicData uri="http://schemas.openxmlformats.org/presentationml/2006/ole">
            <mc:AlternateContent xmlns:mc="http://schemas.openxmlformats.org/markup-compatibility/2006">
              <mc:Choice xmlns:v="urn:schemas-microsoft-com:vml" Requires="v">
                <p:oleObj spid="_x0000_s198769" name="Equation" r:id="rId3" imgW="2946240" imgH="241200" progId="Equation.DSMT4">
                  <p:embed/>
                </p:oleObj>
              </mc:Choice>
              <mc:Fallback>
                <p:oleObj name="Equation" r:id="rId3" imgW="2946240" imgH="241200" progId="Equation.DSMT4">
                  <p:embed/>
                  <p:pic>
                    <p:nvPicPr>
                      <p:cNvPr id="0" name=""/>
                      <p:cNvPicPr/>
                      <p:nvPr/>
                    </p:nvPicPr>
                    <p:blipFill>
                      <a:blip r:embed="rId4"/>
                      <a:stretch>
                        <a:fillRect/>
                      </a:stretch>
                    </p:blipFill>
                    <p:spPr>
                      <a:xfrm>
                        <a:off x="1219200" y="1676400"/>
                        <a:ext cx="7086600" cy="580368"/>
                      </a:xfrm>
                      <a:prstGeom prst="rect">
                        <a:avLst/>
                      </a:prstGeom>
                    </p:spPr>
                  </p:pic>
                </p:oleObj>
              </mc:Fallback>
            </mc:AlternateContent>
          </a:graphicData>
        </a:graphic>
      </p:graphicFrame>
      <p:sp>
        <p:nvSpPr>
          <p:cNvPr id="7" name="TextBox 6"/>
          <p:cNvSpPr txBox="1"/>
          <p:nvPr/>
        </p:nvSpPr>
        <p:spPr>
          <a:xfrm>
            <a:off x="1371600" y="2209800"/>
            <a:ext cx="6553200" cy="830997"/>
          </a:xfrm>
          <a:prstGeom prst="rect">
            <a:avLst/>
          </a:prstGeom>
          <a:noFill/>
        </p:spPr>
        <p:txBody>
          <a:bodyPr wrap="square" rtlCol="0">
            <a:spAutoFit/>
          </a:bodyPr>
          <a:lstStyle/>
          <a:p>
            <a:r>
              <a:rPr lang="en-US" sz="2400" dirty="0" smtClean="0">
                <a:latin typeface="Symbol" pitchFamily="18" charset="2"/>
              </a:rPr>
              <a:t>+</a:t>
            </a:r>
            <a:r>
              <a:rPr lang="en-US" sz="2400" dirty="0" smtClean="0"/>
              <a:t> </a:t>
            </a:r>
            <a:r>
              <a:rPr lang="en-US" sz="2400" dirty="0" smtClean="0">
                <a:sym typeface="Wingdings" pitchFamily="2" charset="2"/>
              </a:rPr>
              <a:t> Bose-Einstein particles</a:t>
            </a:r>
          </a:p>
          <a:p>
            <a:r>
              <a:rPr lang="en-US" sz="2400" dirty="0" smtClean="0">
                <a:latin typeface="Symbol" pitchFamily="18" charset="2"/>
                <a:sym typeface="Wingdings" pitchFamily="2" charset="2"/>
              </a:rPr>
              <a:t>-</a:t>
            </a:r>
            <a:r>
              <a:rPr lang="en-US" sz="2400" dirty="0" smtClean="0">
                <a:sym typeface="Wingdings" pitchFamily="2" charset="2"/>
              </a:rPr>
              <a:t>   Fermi-Dirac particles</a:t>
            </a:r>
            <a:endParaRPr lang="en-US" sz="2400" dirty="0" smtClean="0"/>
          </a:p>
        </p:txBody>
      </p:sp>
      <p:graphicFrame>
        <p:nvGraphicFramePr>
          <p:cNvPr id="8" name="Object 7"/>
          <p:cNvGraphicFramePr>
            <a:graphicFrameLocks noChangeAspect="1"/>
          </p:cNvGraphicFramePr>
          <p:nvPr>
            <p:extLst>
              <p:ext uri="{D42A27DB-BD31-4B8C-83A1-F6EECF244321}">
                <p14:modId xmlns:p14="http://schemas.microsoft.com/office/powerpoint/2010/main" val="146300091"/>
              </p:ext>
            </p:extLst>
          </p:nvPr>
        </p:nvGraphicFramePr>
        <p:xfrm>
          <a:off x="304800" y="2971800"/>
          <a:ext cx="8302625" cy="3606800"/>
        </p:xfrm>
        <a:graphic>
          <a:graphicData uri="http://schemas.openxmlformats.org/presentationml/2006/ole">
            <mc:AlternateContent xmlns:mc="http://schemas.openxmlformats.org/markup-compatibility/2006">
              <mc:Choice xmlns:v="urn:schemas-microsoft-com:vml" Requires="v">
                <p:oleObj spid="_x0000_s198770" name="Equation" r:id="rId5" imgW="4152600" imgH="1803240" progId="Equation.DSMT4">
                  <p:embed/>
                </p:oleObj>
              </mc:Choice>
              <mc:Fallback>
                <p:oleObj name="Equation" r:id="rId5" imgW="4152600" imgH="1803240" progId="Equation.DSMT4">
                  <p:embed/>
                  <p:pic>
                    <p:nvPicPr>
                      <p:cNvPr id="0" name="Object 5"/>
                      <p:cNvPicPr>
                        <a:picLocks noChangeAspect="1" noChangeArrowheads="1"/>
                      </p:cNvPicPr>
                      <p:nvPr/>
                    </p:nvPicPr>
                    <p:blipFill>
                      <a:blip r:embed="rId6"/>
                      <a:srcRect/>
                      <a:stretch>
                        <a:fillRect/>
                      </a:stretch>
                    </p:blipFill>
                    <p:spPr bwMode="auto">
                      <a:xfrm>
                        <a:off x="304800" y="2971800"/>
                        <a:ext cx="8302625" cy="3606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7629201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a:p>
        </p:txBody>
      </p:sp>
      <p:sp>
        <p:nvSpPr>
          <p:cNvPr id="5" name="TextBox 4"/>
          <p:cNvSpPr txBox="1"/>
          <p:nvPr/>
        </p:nvSpPr>
        <p:spPr>
          <a:xfrm>
            <a:off x="533400" y="76200"/>
            <a:ext cx="7696200" cy="1569660"/>
          </a:xfrm>
          <a:prstGeom prst="rect">
            <a:avLst/>
          </a:prstGeom>
          <a:noFill/>
        </p:spPr>
        <p:txBody>
          <a:bodyPr wrap="square" rtlCol="0">
            <a:spAutoFit/>
          </a:bodyPr>
          <a:lstStyle/>
          <a:p>
            <a:r>
              <a:rPr lang="en-US" sz="2400" dirty="0" smtClean="0"/>
              <a:t>Canonical ensemble of indistinguishable quantum particles</a:t>
            </a:r>
          </a:p>
          <a:p>
            <a:pPr lvl="1"/>
            <a:endParaRPr lang="en-US" sz="2400" dirty="0"/>
          </a:p>
          <a:p>
            <a:pPr lvl="1"/>
            <a:r>
              <a:rPr lang="en-US" sz="2400" dirty="0" smtClean="0"/>
              <a:t>Example: 3-body ideal gas confined in large volume </a:t>
            </a:r>
            <a:r>
              <a:rPr lang="en-US" sz="2400" i="1" dirty="0" smtClean="0"/>
              <a:t>V </a:t>
            </a:r>
            <a:r>
              <a:rPr lang="en-US" sz="2400" dirty="0" smtClean="0"/>
              <a:t>with momenta </a:t>
            </a:r>
            <a:r>
              <a:rPr lang="en-US" sz="2400" b="1" i="1" dirty="0" smtClean="0"/>
              <a:t>k</a:t>
            </a:r>
            <a:r>
              <a:rPr lang="en-US" sz="2400" b="1" i="1" baseline="-25000" dirty="0" smtClean="0"/>
              <a:t>1</a:t>
            </a:r>
            <a:r>
              <a:rPr lang="en-US" sz="2400" baseline="-25000" dirty="0" smtClean="0"/>
              <a:t>,</a:t>
            </a:r>
            <a:r>
              <a:rPr lang="en-US" sz="2400" dirty="0" smtClean="0"/>
              <a:t> </a:t>
            </a:r>
            <a:r>
              <a:rPr lang="en-US" sz="2400" b="1" i="1" dirty="0"/>
              <a:t>k</a:t>
            </a:r>
            <a:r>
              <a:rPr lang="en-US" sz="2400" b="1" i="1" baseline="-25000" dirty="0" smtClean="0"/>
              <a:t>2</a:t>
            </a:r>
            <a:r>
              <a:rPr lang="en-US" sz="2400" baseline="-25000" dirty="0" smtClean="0"/>
              <a:t>,</a:t>
            </a:r>
            <a:r>
              <a:rPr lang="en-US" sz="2400" dirty="0" smtClean="0"/>
              <a:t>and </a:t>
            </a:r>
            <a:r>
              <a:rPr lang="en-US" sz="2400" b="1" i="1" dirty="0" smtClean="0"/>
              <a:t>k</a:t>
            </a:r>
            <a:r>
              <a:rPr lang="en-US" sz="2400" b="1" i="1" baseline="-25000" dirty="0" smtClean="0"/>
              <a:t>3</a:t>
            </a:r>
            <a:r>
              <a:rPr lang="en-US" sz="2400" baseline="-25000" dirty="0" smtClean="0"/>
              <a:t>,</a:t>
            </a:r>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058356465"/>
              </p:ext>
            </p:extLst>
          </p:nvPr>
        </p:nvGraphicFramePr>
        <p:xfrm>
          <a:off x="863600" y="1473200"/>
          <a:ext cx="6399213" cy="1422400"/>
        </p:xfrm>
        <a:graphic>
          <a:graphicData uri="http://schemas.openxmlformats.org/presentationml/2006/ole">
            <mc:AlternateContent xmlns:mc="http://schemas.openxmlformats.org/markup-compatibility/2006">
              <mc:Choice xmlns:v="urn:schemas-microsoft-com:vml" Requires="v">
                <p:oleObj spid="_x0000_s199834" name="Equation" r:id="rId3" imgW="3200400" imgH="711000" progId="Equation.DSMT4">
                  <p:embed/>
                </p:oleObj>
              </mc:Choice>
              <mc:Fallback>
                <p:oleObj name="Equation" r:id="rId3" imgW="3200400" imgH="711000" progId="Equation.DSMT4">
                  <p:embed/>
                  <p:pic>
                    <p:nvPicPr>
                      <p:cNvPr id="0" name="Object 7"/>
                      <p:cNvPicPr>
                        <a:picLocks noChangeAspect="1" noChangeArrowheads="1"/>
                      </p:cNvPicPr>
                      <p:nvPr/>
                    </p:nvPicPr>
                    <p:blipFill>
                      <a:blip r:embed="rId4"/>
                      <a:srcRect/>
                      <a:stretch>
                        <a:fillRect/>
                      </a:stretch>
                    </p:blipFill>
                    <p:spPr bwMode="auto">
                      <a:xfrm>
                        <a:off x="863600" y="1473200"/>
                        <a:ext cx="6399213"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803054346"/>
              </p:ext>
            </p:extLst>
          </p:nvPr>
        </p:nvGraphicFramePr>
        <p:xfrm>
          <a:off x="381000" y="2895600"/>
          <a:ext cx="8504238" cy="2209800"/>
        </p:xfrm>
        <a:graphic>
          <a:graphicData uri="http://schemas.openxmlformats.org/presentationml/2006/ole">
            <mc:AlternateContent xmlns:mc="http://schemas.openxmlformats.org/markup-compatibility/2006">
              <mc:Choice xmlns:v="urn:schemas-microsoft-com:vml" Requires="v">
                <p:oleObj spid="_x0000_s199835" name="Equation" r:id="rId5" imgW="4254480" imgH="1104840" progId="Equation.DSMT4">
                  <p:embed/>
                </p:oleObj>
              </mc:Choice>
              <mc:Fallback>
                <p:oleObj name="Equation" r:id="rId5" imgW="4254480" imgH="1104840" progId="Equation.DSMT4">
                  <p:embed/>
                  <p:pic>
                    <p:nvPicPr>
                      <p:cNvPr id="0" name="Object 5"/>
                      <p:cNvPicPr>
                        <a:picLocks noChangeAspect="1" noChangeArrowheads="1"/>
                      </p:cNvPicPr>
                      <p:nvPr/>
                    </p:nvPicPr>
                    <p:blipFill>
                      <a:blip r:embed="rId6"/>
                      <a:srcRect/>
                      <a:stretch>
                        <a:fillRect/>
                      </a:stretch>
                    </p:blipFill>
                    <p:spPr bwMode="auto">
                      <a:xfrm>
                        <a:off x="381000" y="2895600"/>
                        <a:ext cx="850423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908411641"/>
              </p:ext>
            </p:extLst>
          </p:nvPr>
        </p:nvGraphicFramePr>
        <p:xfrm>
          <a:off x="622300" y="5181600"/>
          <a:ext cx="6423025" cy="965200"/>
        </p:xfrm>
        <a:graphic>
          <a:graphicData uri="http://schemas.openxmlformats.org/presentationml/2006/ole">
            <mc:AlternateContent xmlns:mc="http://schemas.openxmlformats.org/markup-compatibility/2006">
              <mc:Choice xmlns:v="urn:schemas-microsoft-com:vml" Requires="v">
                <p:oleObj spid="_x0000_s199836" name="Equation" r:id="rId7" imgW="3213000" imgH="482400" progId="Equation.DSMT4">
                  <p:embed/>
                </p:oleObj>
              </mc:Choice>
              <mc:Fallback>
                <p:oleObj name="Equation" r:id="rId7" imgW="3213000" imgH="482400" progId="Equation.DSMT4">
                  <p:embed/>
                  <p:pic>
                    <p:nvPicPr>
                      <p:cNvPr id="0" name="Object 6"/>
                      <p:cNvPicPr>
                        <a:picLocks noChangeAspect="1" noChangeArrowheads="1"/>
                      </p:cNvPicPr>
                      <p:nvPr/>
                    </p:nvPicPr>
                    <p:blipFill>
                      <a:blip r:embed="rId8"/>
                      <a:srcRect/>
                      <a:stretch>
                        <a:fillRect/>
                      </a:stretch>
                    </p:blipFill>
                    <p:spPr bwMode="auto">
                      <a:xfrm>
                        <a:off x="622300" y="5181600"/>
                        <a:ext cx="642302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37614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a:p>
        </p:txBody>
      </p:sp>
      <p:sp>
        <p:nvSpPr>
          <p:cNvPr id="5" name="TextBox 4"/>
          <p:cNvSpPr txBox="1"/>
          <p:nvPr/>
        </p:nvSpPr>
        <p:spPr>
          <a:xfrm>
            <a:off x="533400" y="76200"/>
            <a:ext cx="7696200" cy="1569660"/>
          </a:xfrm>
          <a:prstGeom prst="rect">
            <a:avLst/>
          </a:prstGeom>
          <a:noFill/>
        </p:spPr>
        <p:txBody>
          <a:bodyPr wrap="square" rtlCol="0">
            <a:spAutoFit/>
          </a:bodyPr>
          <a:lstStyle/>
          <a:p>
            <a:r>
              <a:rPr lang="en-US" sz="2400" dirty="0" smtClean="0"/>
              <a:t>Canonical ensemble of indistinguishable quantum particles</a:t>
            </a:r>
          </a:p>
          <a:p>
            <a:pPr lvl="1"/>
            <a:endParaRPr lang="en-US" sz="2400" dirty="0"/>
          </a:p>
          <a:p>
            <a:pPr lvl="1"/>
            <a:r>
              <a:rPr lang="en-US" sz="2400" dirty="0" smtClean="0"/>
              <a:t>Example: 3-body ideal gas confined in large volume </a:t>
            </a:r>
            <a:r>
              <a:rPr lang="en-US" sz="2400" i="1" dirty="0" smtClean="0"/>
              <a:t>V </a:t>
            </a:r>
            <a:r>
              <a:rPr lang="en-US" sz="2400" dirty="0" smtClean="0"/>
              <a:t>with momenta </a:t>
            </a:r>
            <a:r>
              <a:rPr lang="en-US" sz="2400" b="1" i="1" dirty="0" smtClean="0"/>
              <a:t>k</a:t>
            </a:r>
            <a:r>
              <a:rPr lang="en-US" sz="2400" b="1" i="1" baseline="-25000" dirty="0" smtClean="0"/>
              <a:t>1</a:t>
            </a:r>
            <a:r>
              <a:rPr lang="en-US" sz="2400" baseline="-25000" dirty="0" smtClean="0"/>
              <a:t>,</a:t>
            </a:r>
            <a:r>
              <a:rPr lang="en-US" sz="2400" dirty="0" smtClean="0"/>
              <a:t> </a:t>
            </a:r>
            <a:r>
              <a:rPr lang="en-US" sz="2400" b="1" i="1" dirty="0"/>
              <a:t>k</a:t>
            </a:r>
            <a:r>
              <a:rPr lang="en-US" sz="2400" b="1" i="1" baseline="-25000" dirty="0" smtClean="0"/>
              <a:t>2</a:t>
            </a:r>
            <a:r>
              <a:rPr lang="en-US" sz="2400" baseline="-25000" dirty="0" smtClean="0"/>
              <a:t>,</a:t>
            </a:r>
            <a:r>
              <a:rPr lang="en-US" sz="2400" dirty="0" smtClean="0"/>
              <a:t>and </a:t>
            </a:r>
            <a:r>
              <a:rPr lang="en-US" sz="2400" b="1" i="1" dirty="0" smtClean="0"/>
              <a:t>k</a:t>
            </a:r>
            <a:r>
              <a:rPr lang="en-US" sz="2400" b="1" i="1" baseline="-25000" dirty="0" smtClean="0"/>
              <a:t>3</a:t>
            </a:r>
            <a:r>
              <a:rPr lang="en-US" sz="2400" baseline="-25000" dirty="0" smtClean="0"/>
              <a:t>,</a:t>
            </a:r>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1410147455"/>
              </p:ext>
            </p:extLst>
          </p:nvPr>
        </p:nvGraphicFramePr>
        <p:xfrm>
          <a:off x="1371600" y="1981200"/>
          <a:ext cx="6497637" cy="3708400"/>
        </p:xfrm>
        <a:graphic>
          <a:graphicData uri="http://schemas.openxmlformats.org/presentationml/2006/ole">
            <mc:AlternateContent xmlns:mc="http://schemas.openxmlformats.org/markup-compatibility/2006">
              <mc:Choice xmlns:v="urn:schemas-microsoft-com:vml" Requires="v">
                <p:oleObj spid="_x0000_s200751" name="Equation" r:id="rId3" imgW="3251160" imgH="1854000" progId="Equation.DSMT4">
                  <p:embed/>
                </p:oleObj>
              </mc:Choice>
              <mc:Fallback>
                <p:oleObj name="Equation" r:id="rId3" imgW="3251160" imgH="1854000" progId="Equation.DSMT4">
                  <p:embed/>
                  <p:pic>
                    <p:nvPicPr>
                      <p:cNvPr id="0" name="Object 6"/>
                      <p:cNvPicPr>
                        <a:picLocks noChangeAspect="1" noChangeArrowheads="1"/>
                      </p:cNvPicPr>
                      <p:nvPr/>
                    </p:nvPicPr>
                    <p:blipFill>
                      <a:blip r:embed="rId4"/>
                      <a:srcRect/>
                      <a:stretch>
                        <a:fillRect/>
                      </a:stretch>
                    </p:blipFill>
                    <p:spPr bwMode="auto">
                      <a:xfrm>
                        <a:off x="1371600" y="1981200"/>
                        <a:ext cx="64976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702301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a:p>
        </p:txBody>
      </p:sp>
      <p:sp>
        <p:nvSpPr>
          <p:cNvPr id="5" name="TextBox 4"/>
          <p:cNvSpPr txBox="1"/>
          <p:nvPr/>
        </p:nvSpPr>
        <p:spPr>
          <a:xfrm>
            <a:off x="518160" y="152400"/>
            <a:ext cx="6934200" cy="830997"/>
          </a:xfrm>
          <a:prstGeom prst="rect">
            <a:avLst/>
          </a:prstGeom>
          <a:noFill/>
        </p:spPr>
        <p:txBody>
          <a:bodyPr wrap="square" rtlCol="0">
            <a:spAutoFit/>
          </a:bodyPr>
          <a:lstStyle/>
          <a:p>
            <a:pPr algn="ctr"/>
            <a:r>
              <a:rPr lang="en-US" sz="2400" dirty="0" smtClean="0"/>
              <a:t>Reduced  single particle density matrix and the Maxwell-Boltzmann distribution</a:t>
            </a:r>
          </a:p>
        </p:txBody>
      </p:sp>
      <p:graphicFrame>
        <p:nvGraphicFramePr>
          <p:cNvPr id="6" name="Object 5"/>
          <p:cNvGraphicFramePr>
            <a:graphicFrameLocks noChangeAspect="1"/>
          </p:cNvGraphicFramePr>
          <p:nvPr>
            <p:extLst>
              <p:ext uri="{D42A27DB-BD31-4B8C-83A1-F6EECF244321}">
                <p14:modId xmlns:p14="http://schemas.microsoft.com/office/powerpoint/2010/main" val="27018307"/>
              </p:ext>
            </p:extLst>
          </p:nvPr>
        </p:nvGraphicFramePr>
        <p:xfrm>
          <a:off x="518160" y="990600"/>
          <a:ext cx="8226425" cy="1320800"/>
        </p:xfrm>
        <a:graphic>
          <a:graphicData uri="http://schemas.openxmlformats.org/presentationml/2006/ole">
            <mc:AlternateContent xmlns:mc="http://schemas.openxmlformats.org/markup-compatibility/2006">
              <mc:Choice xmlns:v="urn:schemas-microsoft-com:vml" Requires="v">
                <p:oleObj spid="_x0000_s202862" name="Equation" r:id="rId3" imgW="4114800" imgH="660240" progId="Equation.DSMT4">
                  <p:embed/>
                </p:oleObj>
              </mc:Choice>
              <mc:Fallback>
                <p:oleObj name="Equation" r:id="rId3" imgW="4114800" imgH="660240" progId="Equation.DSMT4">
                  <p:embed/>
                  <p:pic>
                    <p:nvPicPr>
                      <p:cNvPr id="0" name="Object 7"/>
                      <p:cNvPicPr>
                        <a:picLocks noChangeAspect="1" noChangeArrowheads="1"/>
                      </p:cNvPicPr>
                      <p:nvPr/>
                    </p:nvPicPr>
                    <p:blipFill>
                      <a:blip r:embed="rId4"/>
                      <a:srcRect/>
                      <a:stretch>
                        <a:fillRect/>
                      </a:stretch>
                    </p:blipFill>
                    <p:spPr bwMode="auto">
                      <a:xfrm>
                        <a:off x="518160" y="990600"/>
                        <a:ext cx="8226425"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570466759"/>
              </p:ext>
            </p:extLst>
          </p:nvPr>
        </p:nvGraphicFramePr>
        <p:xfrm>
          <a:off x="528637" y="2438400"/>
          <a:ext cx="8234363" cy="1482725"/>
        </p:xfrm>
        <a:graphic>
          <a:graphicData uri="http://schemas.openxmlformats.org/presentationml/2006/ole">
            <mc:AlternateContent xmlns:mc="http://schemas.openxmlformats.org/markup-compatibility/2006">
              <mc:Choice xmlns:v="urn:schemas-microsoft-com:vml" Requires="v">
                <p:oleObj spid="_x0000_s202863" name="Equation" r:id="rId5" imgW="4165560" imgH="749160" progId="Equation.DSMT4">
                  <p:embed/>
                </p:oleObj>
              </mc:Choice>
              <mc:Fallback>
                <p:oleObj name="Equation" r:id="rId5" imgW="4165560" imgH="749160" progId="Equation.DSMT4">
                  <p:embed/>
                  <p:pic>
                    <p:nvPicPr>
                      <p:cNvPr id="0" name="Object 5"/>
                      <p:cNvPicPr>
                        <a:picLocks noChangeAspect="1" noChangeArrowheads="1"/>
                      </p:cNvPicPr>
                      <p:nvPr/>
                    </p:nvPicPr>
                    <p:blipFill>
                      <a:blip r:embed="rId6"/>
                      <a:srcRect/>
                      <a:stretch>
                        <a:fillRect/>
                      </a:stretch>
                    </p:blipFill>
                    <p:spPr bwMode="auto">
                      <a:xfrm>
                        <a:off x="528637" y="2438400"/>
                        <a:ext cx="8234363" cy="1482725"/>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1616588"/>
              </p:ext>
            </p:extLst>
          </p:nvPr>
        </p:nvGraphicFramePr>
        <p:xfrm>
          <a:off x="517525" y="3886200"/>
          <a:ext cx="6527800" cy="2438400"/>
        </p:xfrm>
        <a:graphic>
          <a:graphicData uri="http://schemas.openxmlformats.org/presentationml/2006/ole">
            <mc:AlternateContent xmlns:mc="http://schemas.openxmlformats.org/markup-compatibility/2006">
              <mc:Choice xmlns:v="urn:schemas-microsoft-com:vml" Requires="v">
                <p:oleObj spid="_x0000_s202864" name="Equation" r:id="rId7" imgW="3301920" imgH="1231560" progId="Equation.DSMT4">
                  <p:embed/>
                </p:oleObj>
              </mc:Choice>
              <mc:Fallback>
                <p:oleObj name="Equation" r:id="rId7" imgW="3301920" imgH="1231560" progId="Equation.DSMT4">
                  <p:embed/>
                  <p:pic>
                    <p:nvPicPr>
                      <p:cNvPr id="0" name="Object 6"/>
                      <p:cNvPicPr>
                        <a:picLocks noChangeAspect="1" noChangeArrowheads="1"/>
                      </p:cNvPicPr>
                      <p:nvPr/>
                    </p:nvPicPr>
                    <p:blipFill>
                      <a:blip r:embed="rId8"/>
                      <a:srcRect/>
                      <a:stretch>
                        <a:fillRect/>
                      </a:stretch>
                    </p:blipFill>
                    <p:spPr bwMode="auto">
                      <a:xfrm>
                        <a:off x="517525" y="3886200"/>
                        <a:ext cx="6527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990405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a:p>
        </p:txBody>
      </p:sp>
      <p:sp>
        <p:nvSpPr>
          <p:cNvPr id="5" name="TextBox 4"/>
          <p:cNvSpPr txBox="1"/>
          <p:nvPr/>
        </p:nvSpPr>
        <p:spPr>
          <a:xfrm>
            <a:off x="518160" y="152400"/>
            <a:ext cx="6934200" cy="830997"/>
          </a:xfrm>
          <a:prstGeom prst="rect">
            <a:avLst/>
          </a:prstGeom>
          <a:noFill/>
        </p:spPr>
        <p:txBody>
          <a:bodyPr wrap="square" rtlCol="0">
            <a:spAutoFit/>
          </a:bodyPr>
          <a:lstStyle/>
          <a:p>
            <a:pPr algn="ctr"/>
            <a:r>
              <a:rPr lang="en-US" sz="2400" dirty="0" smtClean="0"/>
              <a:t>Reduced  single particle density matrix and the Maxwell-Boltzmann distribution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912839479"/>
              </p:ext>
            </p:extLst>
          </p:nvPr>
        </p:nvGraphicFramePr>
        <p:xfrm>
          <a:off x="920750" y="1292225"/>
          <a:ext cx="7156450" cy="4041775"/>
        </p:xfrm>
        <a:graphic>
          <a:graphicData uri="http://schemas.openxmlformats.org/presentationml/2006/ole">
            <mc:AlternateContent xmlns:mc="http://schemas.openxmlformats.org/markup-compatibility/2006">
              <mc:Choice xmlns:v="urn:schemas-microsoft-com:vml" Requires="v">
                <p:oleObj spid="_x0000_s203811" name="Equation" r:id="rId3" imgW="3619440" imgH="2044440" progId="Equation.DSMT4">
                  <p:embed/>
                </p:oleObj>
              </mc:Choice>
              <mc:Fallback>
                <p:oleObj name="Equation" r:id="rId3" imgW="3619440" imgH="2044440" progId="Equation.DSMT4">
                  <p:embed/>
                  <p:pic>
                    <p:nvPicPr>
                      <p:cNvPr id="0" name="Object 7"/>
                      <p:cNvPicPr>
                        <a:picLocks noChangeAspect="1" noChangeArrowheads="1"/>
                      </p:cNvPicPr>
                      <p:nvPr/>
                    </p:nvPicPr>
                    <p:blipFill>
                      <a:blip r:embed="rId4"/>
                      <a:srcRect/>
                      <a:stretch>
                        <a:fillRect/>
                      </a:stretch>
                    </p:blipFill>
                    <p:spPr bwMode="auto">
                      <a:xfrm>
                        <a:off x="920750" y="1292225"/>
                        <a:ext cx="715645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057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a:p>
        </p:txBody>
      </p:sp>
      <p:sp>
        <p:nvSpPr>
          <p:cNvPr id="5" name="TextBox 4"/>
          <p:cNvSpPr txBox="1"/>
          <p:nvPr/>
        </p:nvSpPr>
        <p:spPr>
          <a:xfrm>
            <a:off x="518160" y="152400"/>
            <a:ext cx="6934200" cy="830997"/>
          </a:xfrm>
          <a:prstGeom prst="rect">
            <a:avLst/>
          </a:prstGeom>
          <a:noFill/>
        </p:spPr>
        <p:txBody>
          <a:bodyPr wrap="square" rtlCol="0">
            <a:spAutoFit/>
          </a:bodyPr>
          <a:lstStyle/>
          <a:p>
            <a:pPr algn="ctr"/>
            <a:r>
              <a:rPr lang="en-US" sz="2400" dirty="0" smtClean="0"/>
              <a:t>Reduced  single particle density matrix and the Maxwell-Boltzmann distribution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746723759"/>
              </p:ext>
            </p:extLst>
          </p:nvPr>
        </p:nvGraphicFramePr>
        <p:xfrm>
          <a:off x="1200785" y="1066800"/>
          <a:ext cx="6251575" cy="1455738"/>
        </p:xfrm>
        <a:graphic>
          <a:graphicData uri="http://schemas.openxmlformats.org/presentationml/2006/ole">
            <mc:AlternateContent xmlns:mc="http://schemas.openxmlformats.org/markup-compatibility/2006">
              <mc:Choice xmlns:v="urn:schemas-microsoft-com:vml" Requires="v">
                <p:oleObj spid="_x0000_s204862" name="Equation" r:id="rId3" imgW="3162240" imgH="736560" progId="Equation.DSMT4">
                  <p:embed/>
                </p:oleObj>
              </mc:Choice>
              <mc:Fallback>
                <p:oleObj name="Equation" r:id="rId3" imgW="3162240" imgH="736560" progId="Equation.DSMT4">
                  <p:embed/>
                  <p:pic>
                    <p:nvPicPr>
                      <p:cNvPr id="0" name=""/>
                      <p:cNvPicPr>
                        <a:picLocks noChangeAspect="1" noChangeArrowheads="1"/>
                      </p:cNvPicPr>
                      <p:nvPr/>
                    </p:nvPicPr>
                    <p:blipFill>
                      <a:blip r:embed="rId4"/>
                      <a:srcRect/>
                      <a:stretch>
                        <a:fillRect/>
                      </a:stretch>
                    </p:blipFill>
                    <p:spPr bwMode="auto">
                      <a:xfrm>
                        <a:off x="1200785" y="1066800"/>
                        <a:ext cx="6251575"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48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4425" y="2514600"/>
            <a:ext cx="69151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895600" y="3048000"/>
            <a:ext cx="1676400" cy="457200"/>
          </a:xfrm>
          <a:prstGeom prst="rect">
            <a:avLst/>
          </a:prstGeom>
          <a:noFill/>
        </p:spPr>
        <p:txBody>
          <a:bodyPr wrap="square" rtlCol="0">
            <a:spAutoFit/>
          </a:bodyPr>
          <a:lstStyle/>
          <a:p>
            <a:r>
              <a:rPr lang="en-US" sz="2400" i="1" dirty="0" smtClean="0"/>
              <a:t>T=100</a:t>
            </a:r>
          </a:p>
        </p:txBody>
      </p:sp>
      <p:sp>
        <p:nvSpPr>
          <p:cNvPr id="9" name="TextBox 8"/>
          <p:cNvSpPr txBox="1"/>
          <p:nvPr/>
        </p:nvSpPr>
        <p:spPr>
          <a:xfrm>
            <a:off x="3352800" y="4038600"/>
            <a:ext cx="1676400" cy="457200"/>
          </a:xfrm>
          <a:prstGeom prst="rect">
            <a:avLst/>
          </a:prstGeom>
          <a:noFill/>
        </p:spPr>
        <p:txBody>
          <a:bodyPr wrap="square" rtlCol="0">
            <a:spAutoFit/>
          </a:bodyPr>
          <a:lstStyle/>
          <a:p>
            <a:r>
              <a:rPr lang="en-US" sz="2400" i="1" dirty="0" smtClean="0"/>
              <a:t>T=500</a:t>
            </a:r>
          </a:p>
        </p:txBody>
      </p:sp>
      <p:sp>
        <p:nvSpPr>
          <p:cNvPr id="10" name="TextBox 9"/>
          <p:cNvSpPr txBox="1"/>
          <p:nvPr/>
        </p:nvSpPr>
        <p:spPr>
          <a:xfrm>
            <a:off x="4495800" y="4495800"/>
            <a:ext cx="1676400" cy="457200"/>
          </a:xfrm>
          <a:prstGeom prst="rect">
            <a:avLst/>
          </a:prstGeom>
          <a:noFill/>
        </p:spPr>
        <p:txBody>
          <a:bodyPr wrap="square" rtlCol="0">
            <a:spAutoFit/>
          </a:bodyPr>
          <a:lstStyle/>
          <a:p>
            <a:r>
              <a:rPr lang="en-US" sz="2400" i="1" dirty="0" smtClean="0"/>
              <a:t>T=1000</a:t>
            </a:r>
          </a:p>
        </p:txBody>
      </p:sp>
      <p:sp>
        <p:nvSpPr>
          <p:cNvPr id="8" name="TextBox 7"/>
          <p:cNvSpPr txBox="1"/>
          <p:nvPr/>
        </p:nvSpPr>
        <p:spPr>
          <a:xfrm>
            <a:off x="4632960" y="5943600"/>
            <a:ext cx="472440" cy="461665"/>
          </a:xfrm>
          <a:prstGeom prst="rect">
            <a:avLst/>
          </a:prstGeom>
          <a:solidFill>
            <a:schemeClr val="bg1"/>
          </a:solidFill>
        </p:spPr>
        <p:txBody>
          <a:bodyPr wrap="square" rtlCol="0">
            <a:spAutoFit/>
          </a:bodyPr>
          <a:lstStyle/>
          <a:p>
            <a:r>
              <a:rPr lang="en-US" sz="2400" i="1" dirty="0" smtClean="0"/>
              <a:t>v</a:t>
            </a:r>
          </a:p>
        </p:txBody>
      </p:sp>
      <p:graphicFrame>
        <p:nvGraphicFramePr>
          <p:cNvPr id="11" name="Object 10"/>
          <p:cNvGraphicFramePr>
            <a:graphicFrameLocks noChangeAspect="1"/>
          </p:cNvGraphicFramePr>
          <p:nvPr>
            <p:extLst>
              <p:ext uri="{D42A27DB-BD31-4B8C-83A1-F6EECF244321}">
                <p14:modId xmlns:p14="http://schemas.microsoft.com/office/powerpoint/2010/main" val="2095464374"/>
              </p:ext>
            </p:extLst>
          </p:nvPr>
        </p:nvGraphicFramePr>
        <p:xfrm>
          <a:off x="228600" y="3550920"/>
          <a:ext cx="1355725" cy="501650"/>
        </p:xfrm>
        <a:graphic>
          <a:graphicData uri="http://schemas.openxmlformats.org/presentationml/2006/ole">
            <mc:AlternateContent xmlns:mc="http://schemas.openxmlformats.org/markup-compatibility/2006">
              <mc:Choice xmlns:v="urn:schemas-microsoft-com:vml" Requires="v">
                <p:oleObj spid="_x0000_s204863" name="Equation" r:id="rId6" imgW="685800" imgH="253800" progId="Equation.DSMT4">
                  <p:embed/>
                </p:oleObj>
              </mc:Choice>
              <mc:Fallback>
                <p:oleObj name="Equation" r:id="rId6" imgW="685800" imgH="253800" progId="Equation.DSMT4">
                  <p:embed/>
                  <p:pic>
                    <p:nvPicPr>
                      <p:cNvPr id="0" name="Object 5"/>
                      <p:cNvPicPr>
                        <a:picLocks noChangeAspect="1" noChangeArrowheads="1"/>
                      </p:cNvPicPr>
                      <p:nvPr/>
                    </p:nvPicPr>
                    <p:blipFill>
                      <a:blip r:embed="rId7"/>
                      <a:srcRect/>
                      <a:stretch>
                        <a:fillRect/>
                      </a:stretch>
                    </p:blipFill>
                    <p:spPr bwMode="auto">
                      <a:xfrm>
                        <a:off x="228600" y="3550920"/>
                        <a:ext cx="13557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57646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a:p>
        </p:txBody>
      </p:sp>
      <p:sp>
        <p:nvSpPr>
          <p:cNvPr id="5" name="TextBox 4"/>
          <p:cNvSpPr txBox="1"/>
          <p:nvPr/>
        </p:nvSpPr>
        <p:spPr>
          <a:xfrm>
            <a:off x="152400" y="228600"/>
            <a:ext cx="8458200" cy="1200329"/>
          </a:xfrm>
          <a:prstGeom prst="rect">
            <a:avLst/>
          </a:prstGeom>
          <a:noFill/>
        </p:spPr>
        <p:txBody>
          <a:bodyPr wrap="square" rtlCol="0">
            <a:spAutoFit/>
          </a:bodyPr>
          <a:lstStyle/>
          <a:p>
            <a:r>
              <a:rPr lang="en-US" sz="2400" dirty="0" smtClean="0"/>
              <a:t>Canonical ensemble example: Einstein solid revisited</a:t>
            </a:r>
          </a:p>
          <a:p>
            <a:pPr lvl="1"/>
            <a:r>
              <a:rPr lang="en-US" sz="2400" dirty="0" smtClean="0"/>
              <a:t>Consider </a:t>
            </a:r>
            <a:r>
              <a:rPr lang="en-US" sz="2400" i="1" dirty="0" smtClean="0"/>
              <a:t>N</a:t>
            </a:r>
            <a:r>
              <a:rPr lang="en-US" sz="2400" dirty="0" smtClean="0"/>
              <a:t> independent harmonic oscillators (in general</a:t>
            </a:r>
          </a:p>
          <a:p>
            <a:pPr lvl="1"/>
            <a:r>
              <a:rPr lang="en-US" sz="2400" i="1" dirty="0" smtClean="0"/>
              <a:t>N=3 x number of lattice sites</a:t>
            </a:r>
            <a:r>
              <a:rPr lang="en-US" sz="2400" dirty="0" smtClean="0"/>
              <a:t>) with frequency </a:t>
            </a:r>
            <a:r>
              <a:rPr lang="en-US" sz="2400" dirty="0" smtClean="0">
                <a:latin typeface="Symbol" pitchFamily="18" charset="2"/>
              </a:rPr>
              <a:t>w</a:t>
            </a:r>
            <a:endParaRPr lang="en-US" sz="2400" i="1"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102062187"/>
              </p:ext>
            </p:extLst>
          </p:nvPr>
        </p:nvGraphicFramePr>
        <p:xfrm>
          <a:off x="666750" y="1571625"/>
          <a:ext cx="7637463" cy="4371975"/>
        </p:xfrm>
        <a:graphic>
          <a:graphicData uri="http://schemas.openxmlformats.org/presentationml/2006/ole">
            <mc:AlternateContent xmlns:mc="http://schemas.openxmlformats.org/markup-compatibility/2006">
              <mc:Choice xmlns:v="urn:schemas-microsoft-com:vml" Requires="v">
                <p:oleObj spid="_x0000_s201774" name="Equation" r:id="rId3" imgW="4216320" imgH="2412720" progId="Equation.DSMT4">
                  <p:embed/>
                </p:oleObj>
              </mc:Choice>
              <mc:Fallback>
                <p:oleObj name="Equation" r:id="rId3" imgW="4216320" imgH="2412720" progId="Equation.DSMT4">
                  <p:embed/>
                  <p:pic>
                    <p:nvPicPr>
                      <p:cNvPr id="0" name=""/>
                      <p:cNvPicPr/>
                      <p:nvPr/>
                    </p:nvPicPr>
                    <p:blipFill>
                      <a:blip r:embed="rId4"/>
                      <a:stretch>
                        <a:fillRect/>
                      </a:stretch>
                    </p:blipFill>
                    <p:spPr>
                      <a:xfrm>
                        <a:off x="666750" y="1571625"/>
                        <a:ext cx="7637463" cy="4371975"/>
                      </a:xfrm>
                      <a:prstGeom prst="rect">
                        <a:avLst/>
                      </a:prstGeom>
                    </p:spPr>
                  </p:pic>
                </p:oleObj>
              </mc:Fallback>
            </mc:AlternateContent>
          </a:graphicData>
        </a:graphic>
      </p:graphicFrame>
      <p:sp>
        <p:nvSpPr>
          <p:cNvPr id="7" name="TextBox 6"/>
          <p:cNvSpPr txBox="1"/>
          <p:nvPr/>
        </p:nvSpPr>
        <p:spPr>
          <a:xfrm>
            <a:off x="990600" y="5867400"/>
            <a:ext cx="7391400" cy="461665"/>
          </a:xfrm>
          <a:prstGeom prst="rect">
            <a:avLst/>
          </a:prstGeom>
          <a:noFill/>
        </p:spPr>
        <p:txBody>
          <a:bodyPr wrap="square" rtlCol="0">
            <a:spAutoFit/>
          </a:bodyPr>
          <a:lstStyle/>
          <a:p>
            <a:r>
              <a:rPr lang="en-US" sz="2400" dirty="0" smtClean="0"/>
              <a:t>Consistent with result from </a:t>
            </a:r>
            <a:r>
              <a:rPr lang="en-US" sz="2400" dirty="0" err="1" smtClean="0"/>
              <a:t>microcanonial</a:t>
            </a:r>
            <a:r>
              <a:rPr lang="en-US" sz="2400" dirty="0" smtClean="0"/>
              <a:t> ensemble</a:t>
            </a:r>
          </a:p>
        </p:txBody>
      </p:sp>
    </p:spTree>
    <p:extLst>
      <p:ext uri="{BB962C8B-B14F-4D97-AF65-F5344CB8AC3E}">
        <p14:creationId xmlns:p14="http://schemas.microsoft.com/office/powerpoint/2010/main" val="2474562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dirty="0"/>
          </a:p>
        </p:txBody>
      </p:sp>
      <p:sp>
        <p:nvSpPr>
          <p:cNvPr id="3" name="Footer Placeholder 2"/>
          <p:cNvSpPr>
            <a:spLocks noGrp="1"/>
          </p:cNvSpPr>
          <p:nvPr>
            <p:ph type="ftr" sz="quarter" idx="11"/>
          </p:nvPr>
        </p:nvSpPr>
        <p:spPr/>
        <p:txBody>
          <a:bodyPr/>
          <a:lstStyle/>
          <a:p>
            <a:r>
              <a:rPr lang="en-US" smtClean="0"/>
              <a:t>PHY 770  Spring 2014 -- Lecture 10-11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39</a:t>
            </a:fld>
            <a:endParaRPr lang="en-US" dirty="0"/>
          </a:p>
        </p:txBody>
      </p:sp>
      <p:pic>
        <p:nvPicPr>
          <p:cNvPr id="182274" name="Picture 2" descr="http://phycomp.technion.ac.il/%7Enika/diamond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1600200"/>
            <a:ext cx="3800475" cy="3800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533400"/>
            <a:ext cx="7086600" cy="461665"/>
          </a:xfrm>
          <a:prstGeom prst="rect">
            <a:avLst/>
          </a:prstGeom>
          <a:noFill/>
        </p:spPr>
        <p:txBody>
          <a:bodyPr wrap="square" rtlCol="0">
            <a:spAutoFit/>
          </a:bodyPr>
          <a:lstStyle/>
          <a:p>
            <a:r>
              <a:rPr lang="en-US" sz="2400" dirty="0" smtClean="0">
                <a:latin typeface="+mj-lt"/>
              </a:rPr>
              <a:t>Lattice vibrations for 3-dimensional lattice</a:t>
            </a:r>
          </a:p>
        </p:txBody>
      </p:sp>
      <p:sp>
        <p:nvSpPr>
          <p:cNvPr id="6" name="TextBox 5"/>
          <p:cNvSpPr txBox="1"/>
          <p:nvPr/>
        </p:nvSpPr>
        <p:spPr>
          <a:xfrm>
            <a:off x="1371600" y="914400"/>
            <a:ext cx="5181600" cy="461665"/>
          </a:xfrm>
          <a:prstGeom prst="rect">
            <a:avLst/>
          </a:prstGeom>
          <a:noFill/>
        </p:spPr>
        <p:txBody>
          <a:bodyPr wrap="square" rtlCol="0">
            <a:spAutoFit/>
          </a:bodyPr>
          <a:lstStyle/>
          <a:p>
            <a:r>
              <a:rPr lang="en-US" sz="2400" dirty="0" smtClean="0">
                <a:latin typeface="+mj-lt"/>
              </a:rPr>
              <a:t>Example:  diamond  lattice</a:t>
            </a:r>
          </a:p>
        </p:txBody>
      </p:sp>
      <p:sp>
        <p:nvSpPr>
          <p:cNvPr id="7" name="TextBox 6"/>
          <p:cNvSpPr txBox="1"/>
          <p:nvPr/>
        </p:nvSpPr>
        <p:spPr>
          <a:xfrm>
            <a:off x="152400" y="5715000"/>
            <a:ext cx="9067800" cy="461665"/>
          </a:xfrm>
          <a:prstGeom prst="rect">
            <a:avLst/>
          </a:prstGeom>
          <a:noFill/>
        </p:spPr>
        <p:txBody>
          <a:bodyPr wrap="square" rtlCol="0">
            <a:spAutoFit/>
          </a:bodyPr>
          <a:lstStyle/>
          <a:p>
            <a:r>
              <a:rPr lang="en-US" sz="2400" dirty="0">
                <a:latin typeface="+mj-lt"/>
              </a:rPr>
              <a:t>Ref:   http://phycomp.technion.ac.il/~nika/diamond_structure.html</a:t>
            </a:r>
            <a:endParaRPr lang="en-US" sz="2400" dirty="0" smtClean="0">
              <a:latin typeface="+mj-lt"/>
            </a:endParaRPr>
          </a:p>
        </p:txBody>
      </p:sp>
      <p:sp>
        <p:nvSpPr>
          <p:cNvPr id="9" name="TextBox 8"/>
          <p:cNvSpPr txBox="1"/>
          <p:nvPr/>
        </p:nvSpPr>
        <p:spPr>
          <a:xfrm>
            <a:off x="0" y="76200"/>
            <a:ext cx="8229600" cy="461665"/>
          </a:xfrm>
          <a:prstGeom prst="rect">
            <a:avLst/>
          </a:prstGeom>
          <a:noFill/>
        </p:spPr>
        <p:txBody>
          <a:bodyPr wrap="square" rtlCol="0">
            <a:spAutoFit/>
          </a:bodyPr>
          <a:lstStyle/>
          <a:p>
            <a:r>
              <a:rPr lang="en-US" sz="2400" dirty="0" smtClean="0"/>
              <a:t>More realistic model of lattice vibrations</a:t>
            </a:r>
          </a:p>
        </p:txBody>
      </p:sp>
    </p:spTree>
    <p:extLst>
      <p:ext uri="{BB962C8B-B14F-4D97-AF65-F5344CB8AC3E}">
        <p14:creationId xmlns:p14="http://schemas.microsoft.com/office/powerpoint/2010/main" val="2805206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a:p>
        </p:txBody>
      </p:sp>
      <p:pic>
        <p:nvPicPr>
          <p:cNvPr id="1720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690" t="18020" r="28189" b="3416"/>
          <a:stretch/>
        </p:blipFill>
        <p:spPr bwMode="auto">
          <a:xfrm>
            <a:off x="879529" y="77492"/>
            <a:ext cx="7350071" cy="632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83650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dirty="0"/>
          </a:p>
        </p:txBody>
      </p:sp>
      <p:sp>
        <p:nvSpPr>
          <p:cNvPr id="3" name="Footer Placeholder 2"/>
          <p:cNvSpPr>
            <a:spLocks noGrp="1"/>
          </p:cNvSpPr>
          <p:nvPr>
            <p:ph type="ftr" sz="quarter" idx="11"/>
          </p:nvPr>
        </p:nvSpPr>
        <p:spPr/>
        <p:txBody>
          <a:bodyPr/>
          <a:lstStyle/>
          <a:p>
            <a:r>
              <a:rPr lang="en-US" smtClean="0"/>
              <a:t>PHY 770  Spring 2014 -- Lecture 10-11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34053435"/>
              </p:ext>
            </p:extLst>
          </p:nvPr>
        </p:nvGraphicFramePr>
        <p:xfrm>
          <a:off x="279400" y="434975"/>
          <a:ext cx="7658100" cy="2165350"/>
        </p:xfrm>
        <a:graphic>
          <a:graphicData uri="http://schemas.openxmlformats.org/presentationml/2006/ole">
            <mc:AlternateContent xmlns:mc="http://schemas.openxmlformats.org/markup-compatibility/2006">
              <mc:Choice xmlns:v="urn:schemas-microsoft-com:vml" Requires="v">
                <p:oleObj spid="_x0000_s207928" name="Equation" r:id="rId3" imgW="4406760" imgH="1244520" progId="Equation.DSMT4">
                  <p:embed/>
                </p:oleObj>
              </mc:Choice>
              <mc:Fallback>
                <p:oleObj name="Equation" r:id="rId3" imgW="4406760" imgH="1244520" progId="Equation.DSMT4">
                  <p:embed/>
                  <p:pic>
                    <p:nvPicPr>
                      <p:cNvPr id="0" name=""/>
                      <p:cNvPicPr>
                        <a:picLocks noChangeAspect="1" noChangeArrowheads="1"/>
                      </p:cNvPicPr>
                      <p:nvPr/>
                    </p:nvPicPr>
                    <p:blipFill>
                      <a:blip r:embed="rId4"/>
                      <a:srcRect/>
                      <a:stretch>
                        <a:fillRect/>
                      </a:stretch>
                    </p:blipFill>
                    <p:spPr bwMode="auto">
                      <a:xfrm>
                        <a:off x="279400" y="434975"/>
                        <a:ext cx="7658100" cy="21653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050447826"/>
              </p:ext>
            </p:extLst>
          </p:nvPr>
        </p:nvGraphicFramePr>
        <p:xfrm>
          <a:off x="1216024" y="2655888"/>
          <a:ext cx="6784976" cy="3381375"/>
        </p:xfrm>
        <a:graphic>
          <a:graphicData uri="http://schemas.openxmlformats.org/presentationml/2006/ole">
            <mc:AlternateContent xmlns:mc="http://schemas.openxmlformats.org/markup-compatibility/2006">
              <mc:Choice xmlns:v="urn:schemas-microsoft-com:vml" Requires="v">
                <p:oleObj spid="_x0000_s207929" name="Equation" r:id="rId5" imgW="3911400" imgH="1942920" progId="Equation.DSMT4">
                  <p:embed/>
                </p:oleObj>
              </mc:Choice>
              <mc:Fallback>
                <p:oleObj name="Equation" r:id="rId5" imgW="3911400" imgH="1942920" progId="Equation.DSMT4">
                  <p:embed/>
                  <p:pic>
                    <p:nvPicPr>
                      <p:cNvPr id="0" name=""/>
                      <p:cNvPicPr>
                        <a:picLocks noChangeAspect="1" noChangeArrowheads="1"/>
                      </p:cNvPicPr>
                      <p:nvPr/>
                    </p:nvPicPr>
                    <p:blipFill>
                      <a:blip r:embed="rId6"/>
                      <a:srcRect/>
                      <a:stretch>
                        <a:fillRect/>
                      </a:stretch>
                    </p:blipFill>
                    <p:spPr bwMode="auto">
                      <a:xfrm>
                        <a:off x="1216024" y="2655888"/>
                        <a:ext cx="6784976"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982423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dirty="0"/>
          </a:p>
        </p:txBody>
      </p:sp>
      <p:sp>
        <p:nvSpPr>
          <p:cNvPr id="3" name="Footer Placeholder 2"/>
          <p:cNvSpPr>
            <a:spLocks noGrp="1"/>
          </p:cNvSpPr>
          <p:nvPr>
            <p:ph type="ftr" sz="quarter" idx="11"/>
          </p:nvPr>
        </p:nvSpPr>
        <p:spPr/>
        <p:txBody>
          <a:bodyPr/>
          <a:lstStyle/>
          <a:p>
            <a:r>
              <a:rPr lang="en-US" smtClean="0"/>
              <a:t>PHY 770  Spring 2014 -- Lecture 10-11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54611615"/>
              </p:ext>
            </p:extLst>
          </p:nvPr>
        </p:nvGraphicFramePr>
        <p:xfrm>
          <a:off x="663575" y="566738"/>
          <a:ext cx="5264150" cy="4597400"/>
        </p:xfrm>
        <a:graphic>
          <a:graphicData uri="http://schemas.openxmlformats.org/presentationml/2006/ole">
            <mc:AlternateContent xmlns:mc="http://schemas.openxmlformats.org/markup-compatibility/2006">
              <mc:Choice xmlns:v="urn:schemas-microsoft-com:vml" Requires="v">
                <p:oleObj spid="_x0000_s208925" name="Equation" r:id="rId3" imgW="3035160" imgH="2641320" progId="Equation.DSMT4">
                  <p:embed/>
                </p:oleObj>
              </mc:Choice>
              <mc:Fallback>
                <p:oleObj name="Equation" r:id="rId3" imgW="3035160" imgH="2641320" progId="Equation.DSMT4">
                  <p:embed/>
                  <p:pic>
                    <p:nvPicPr>
                      <p:cNvPr id="0" name=""/>
                      <p:cNvPicPr>
                        <a:picLocks noChangeAspect="1" noChangeArrowheads="1"/>
                      </p:cNvPicPr>
                      <p:nvPr/>
                    </p:nvPicPr>
                    <p:blipFill>
                      <a:blip r:embed="rId4"/>
                      <a:srcRect/>
                      <a:stretch>
                        <a:fillRect/>
                      </a:stretch>
                    </p:blipFill>
                    <p:spPr bwMode="auto">
                      <a:xfrm>
                        <a:off x="663575" y="566738"/>
                        <a:ext cx="526415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15911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dirty="0"/>
          </a:p>
        </p:txBody>
      </p:sp>
      <p:sp>
        <p:nvSpPr>
          <p:cNvPr id="3" name="Footer Placeholder 2"/>
          <p:cNvSpPr>
            <a:spLocks noGrp="1"/>
          </p:cNvSpPr>
          <p:nvPr>
            <p:ph type="ftr" sz="quarter" idx="11"/>
          </p:nvPr>
        </p:nvSpPr>
        <p:spPr/>
        <p:txBody>
          <a:bodyPr/>
          <a:lstStyle/>
          <a:p>
            <a:r>
              <a:rPr lang="en-US" smtClean="0"/>
              <a:t>PHY 770  Spring 2014 -- Lecture 10-11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875513338"/>
              </p:ext>
            </p:extLst>
          </p:nvPr>
        </p:nvGraphicFramePr>
        <p:xfrm>
          <a:off x="925513" y="666750"/>
          <a:ext cx="5045075" cy="3536950"/>
        </p:xfrm>
        <a:graphic>
          <a:graphicData uri="http://schemas.openxmlformats.org/presentationml/2006/ole">
            <mc:AlternateContent xmlns:mc="http://schemas.openxmlformats.org/markup-compatibility/2006">
              <mc:Choice xmlns:v="urn:schemas-microsoft-com:vml" Requires="v">
                <p:oleObj spid="_x0000_s209948" name="数式" r:id="rId3" imgW="2908080" imgH="2031840" progId="Equation.3">
                  <p:embed/>
                </p:oleObj>
              </mc:Choice>
              <mc:Fallback>
                <p:oleObj name="数式" r:id="rId3" imgW="2908080" imgH="2031840" progId="Equation.3">
                  <p:embed/>
                  <p:pic>
                    <p:nvPicPr>
                      <p:cNvPr id="0" name=""/>
                      <p:cNvPicPr>
                        <a:picLocks noChangeAspect="1" noChangeArrowheads="1"/>
                      </p:cNvPicPr>
                      <p:nvPr/>
                    </p:nvPicPr>
                    <p:blipFill>
                      <a:blip r:embed="rId4"/>
                      <a:srcRect/>
                      <a:stretch>
                        <a:fillRect/>
                      </a:stretch>
                    </p:blipFill>
                    <p:spPr bwMode="auto">
                      <a:xfrm>
                        <a:off x="925513" y="666750"/>
                        <a:ext cx="50450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656405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60" t="20181" r="25500" b="5116"/>
          <a:stretch/>
        </p:blipFill>
        <p:spPr bwMode="auto">
          <a:xfrm>
            <a:off x="0" y="205353"/>
            <a:ext cx="6925159" cy="6119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43</a:t>
            </a:fld>
            <a:endParaRPr lang="en-US"/>
          </a:p>
        </p:txBody>
      </p:sp>
      <p:sp>
        <p:nvSpPr>
          <p:cNvPr id="5" name="TextBox 4"/>
          <p:cNvSpPr txBox="1"/>
          <p:nvPr/>
        </p:nvSpPr>
        <p:spPr>
          <a:xfrm>
            <a:off x="6499860" y="2286000"/>
            <a:ext cx="2628900" cy="1200329"/>
          </a:xfrm>
          <a:prstGeom prst="rect">
            <a:avLst/>
          </a:prstGeom>
          <a:noFill/>
        </p:spPr>
        <p:txBody>
          <a:bodyPr wrap="square" rtlCol="0">
            <a:spAutoFit/>
          </a:bodyPr>
          <a:lstStyle/>
          <a:p>
            <a:r>
              <a:rPr lang="en-US" sz="2400" dirty="0" smtClean="0"/>
              <a:t>B. P. </a:t>
            </a:r>
            <a:r>
              <a:rPr lang="en-US" sz="2400" dirty="0" err="1" smtClean="0"/>
              <a:t>Pandey</a:t>
            </a:r>
            <a:r>
              <a:rPr lang="en-US" sz="2400" dirty="0" smtClean="0"/>
              <a:t> and</a:t>
            </a:r>
          </a:p>
          <a:p>
            <a:r>
              <a:rPr lang="en-US" sz="2400" dirty="0" smtClean="0"/>
              <a:t>B. </a:t>
            </a:r>
            <a:r>
              <a:rPr lang="en-US" sz="2400" dirty="0" err="1" smtClean="0"/>
              <a:t>Dayal</a:t>
            </a:r>
            <a:r>
              <a:rPr lang="en-US" sz="2400" dirty="0" smtClean="0"/>
              <a:t>, </a:t>
            </a:r>
            <a:r>
              <a:rPr lang="en-US" sz="2400" i="1" dirty="0" smtClean="0"/>
              <a:t>J. Phys. C</a:t>
            </a:r>
            <a:r>
              <a:rPr lang="en-US" sz="2400" dirty="0" smtClean="0"/>
              <a:t> </a:t>
            </a:r>
            <a:r>
              <a:rPr lang="en-US" sz="2400" b="1" dirty="0" smtClean="0"/>
              <a:t>6</a:t>
            </a:r>
            <a:r>
              <a:rPr lang="en-US" sz="2400" dirty="0" smtClean="0"/>
              <a:t>, 2943    (1973) </a:t>
            </a:r>
          </a:p>
        </p:txBody>
      </p:sp>
    </p:spTree>
    <p:extLst>
      <p:ext uri="{BB962C8B-B14F-4D97-AF65-F5344CB8AC3E}">
        <p14:creationId xmlns:p14="http://schemas.microsoft.com/office/powerpoint/2010/main" val="40130681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14" t="14805" r="19187" b="6992"/>
          <a:stretch/>
        </p:blipFill>
        <p:spPr bwMode="auto">
          <a:xfrm>
            <a:off x="152400" y="152400"/>
            <a:ext cx="7772400" cy="640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44</a:t>
            </a:fld>
            <a:endParaRPr lang="en-US"/>
          </a:p>
        </p:txBody>
      </p:sp>
      <p:sp>
        <p:nvSpPr>
          <p:cNvPr id="6" name="TextBox 5"/>
          <p:cNvSpPr txBox="1"/>
          <p:nvPr/>
        </p:nvSpPr>
        <p:spPr>
          <a:xfrm>
            <a:off x="6248400" y="954725"/>
            <a:ext cx="2628900" cy="1200329"/>
          </a:xfrm>
          <a:prstGeom prst="rect">
            <a:avLst/>
          </a:prstGeom>
          <a:noFill/>
        </p:spPr>
        <p:txBody>
          <a:bodyPr wrap="square" rtlCol="0">
            <a:spAutoFit/>
          </a:bodyPr>
          <a:lstStyle/>
          <a:p>
            <a:r>
              <a:rPr lang="en-US" sz="2400" dirty="0" smtClean="0"/>
              <a:t>B. P. </a:t>
            </a:r>
            <a:r>
              <a:rPr lang="en-US" sz="2400" dirty="0" err="1" smtClean="0"/>
              <a:t>Pandey</a:t>
            </a:r>
            <a:r>
              <a:rPr lang="en-US" sz="2400" dirty="0" smtClean="0"/>
              <a:t> and</a:t>
            </a:r>
          </a:p>
          <a:p>
            <a:r>
              <a:rPr lang="en-US" sz="2400" dirty="0" smtClean="0"/>
              <a:t>B. </a:t>
            </a:r>
            <a:r>
              <a:rPr lang="en-US" sz="2400" dirty="0" err="1" smtClean="0"/>
              <a:t>Dayal</a:t>
            </a:r>
            <a:r>
              <a:rPr lang="en-US" sz="2400" dirty="0" smtClean="0"/>
              <a:t>, </a:t>
            </a:r>
            <a:r>
              <a:rPr lang="en-US" sz="2400" i="1" dirty="0" smtClean="0"/>
              <a:t>J. Phys. C</a:t>
            </a:r>
            <a:r>
              <a:rPr lang="en-US" sz="2400" dirty="0" smtClean="0"/>
              <a:t> </a:t>
            </a:r>
            <a:r>
              <a:rPr lang="en-US" sz="2400" b="1" dirty="0" smtClean="0"/>
              <a:t>6</a:t>
            </a:r>
            <a:r>
              <a:rPr lang="en-US" sz="2400" dirty="0" smtClean="0"/>
              <a:t>, 2943    (1973) </a:t>
            </a:r>
          </a:p>
        </p:txBody>
      </p:sp>
    </p:spTree>
    <p:extLst>
      <p:ext uri="{BB962C8B-B14F-4D97-AF65-F5344CB8AC3E}">
        <p14:creationId xmlns:p14="http://schemas.microsoft.com/office/powerpoint/2010/main" val="2689896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dirty="0"/>
          </a:p>
        </p:txBody>
      </p:sp>
      <p:sp>
        <p:nvSpPr>
          <p:cNvPr id="3" name="Footer Placeholder 2"/>
          <p:cNvSpPr>
            <a:spLocks noGrp="1"/>
          </p:cNvSpPr>
          <p:nvPr>
            <p:ph type="ftr" sz="quarter" idx="11"/>
          </p:nvPr>
        </p:nvSpPr>
        <p:spPr/>
        <p:txBody>
          <a:bodyPr/>
          <a:lstStyle/>
          <a:p>
            <a:r>
              <a:rPr lang="en-US" smtClean="0"/>
              <a:t>PHY 770  Spring 2014 -- Lecture 10-11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45</a:t>
            </a:fld>
            <a:endParaRPr lang="en-US" dirty="0"/>
          </a:p>
        </p:txBody>
      </p:sp>
      <p:grpSp>
        <p:nvGrpSpPr>
          <p:cNvPr id="8" name="Group 7"/>
          <p:cNvGrpSpPr/>
          <p:nvPr/>
        </p:nvGrpSpPr>
        <p:grpSpPr>
          <a:xfrm>
            <a:off x="304800" y="381000"/>
            <a:ext cx="7772400" cy="3785652"/>
            <a:chOff x="304800" y="381000"/>
            <a:chExt cx="7772400" cy="3785652"/>
          </a:xfrm>
        </p:grpSpPr>
        <p:sp>
          <p:nvSpPr>
            <p:cNvPr id="6" name="TextBox 5"/>
            <p:cNvSpPr txBox="1"/>
            <p:nvPr/>
          </p:nvSpPr>
          <p:spPr>
            <a:xfrm>
              <a:off x="304800" y="381000"/>
              <a:ext cx="7772400" cy="3785652"/>
            </a:xfrm>
            <a:prstGeom prst="rect">
              <a:avLst/>
            </a:prstGeom>
            <a:noFill/>
          </p:spPr>
          <p:txBody>
            <a:bodyPr wrap="square" rtlCol="0">
              <a:spAutoFit/>
            </a:bodyPr>
            <a:lstStyle/>
            <a:p>
              <a:r>
                <a:rPr lang="en-US" sz="2400" dirty="0" smtClean="0"/>
                <a:t>Lattice vibrations – continued</a:t>
              </a:r>
            </a:p>
            <a:p>
              <a:pPr lvl="1"/>
              <a:r>
                <a:rPr lang="en-US" sz="2400" dirty="0" smtClean="0"/>
                <a:t>Classical analysis  determines the normal mode frequencies            and their corresponding modes</a:t>
              </a:r>
            </a:p>
            <a:p>
              <a:pPr lvl="1"/>
              <a:endParaRPr lang="en-US" sz="2400" dirty="0"/>
            </a:p>
            <a:p>
              <a:pPr lvl="1"/>
              <a:r>
                <a:rPr lang="en-US" sz="2400" dirty="0" smtClean="0"/>
                <a:t>In general, for a lattice with M atoms in a unit cell, there will be 3M normal modes for each </a:t>
              </a:r>
              <a:r>
                <a:rPr lang="en-US" sz="2400" b="1" dirty="0" smtClean="0"/>
                <a:t>q</a:t>
              </a:r>
              <a:r>
                <a:rPr lang="en-US" sz="2400" dirty="0" smtClean="0"/>
                <a:t> .  While the normal mode analysis for          and the normal mode geometries are well approximated by the classical treatment, the quantum effects of the vibrations are important.  The corresponding quantum Hamiltonian is given by:</a:t>
              </a:r>
            </a:p>
          </p:txBody>
        </p:sp>
        <p:graphicFrame>
          <p:nvGraphicFramePr>
            <p:cNvPr id="7" name="Object 6"/>
            <p:cNvGraphicFramePr>
              <a:graphicFrameLocks noChangeAspect="1"/>
            </p:cNvGraphicFramePr>
            <p:nvPr>
              <p:extLst>
                <p:ext uri="{D42A27DB-BD31-4B8C-83A1-F6EECF244321}">
                  <p14:modId xmlns:p14="http://schemas.microsoft.com/office/powerpoint/2010/main" val="301964540"/>
                </p:ext>
              </p:extLst>
            </p:nvPr>
          </p:nvGraphicFramePr>
          <p:xfrm>
            <a:off x="2514600" y="1073150"/>
            <a:ext cx="603250" cy="603250"/>
          </p:xfrm>
          <a:graphic>
            <a:graphicData uri="http://schemas.openxmlformats.org/presentationml/2006/ole">
              <mc:AlternateContent xmlns:mc="http://schemas.openxmlformats.org/markup-compatibility/2006">
                <mc:Choice xmlns:v="urn:schemas-microsoft-com:vml" Requires="v">
                  <p:oleObj spid="_x0000_s211028" name="Equation" r:id="rId4" imgW="241200" imgH="241200" progId="Equation.DSMT4">
                    <p:embed/>
                  </p:oleObj>
                </mc:Choice>
                <mc:Fallback>
                  <p:oleObj name="Equation" r:id="rId4" imgW="241200" imgH="241200" progId="Equation.DSMT4">
                    <p:embed/>
                    <p:pic>
                      <p:nvPicPr>
                        <p:cNvPr id="0" name=""/>
                        <p:cNvPicPr/>
                        <p:nvPr/>
                      </p:nvPicPr>
                      <p:blipFill>
                        <a:blip r:embed="rId5"/>
                        <a:stretch>
                          <a:fillRect/>
                        </a:stretch>
                      </p:blipFill>
                      <p:spPr>
                        <a:xfrm>
                          <a:off x="2514600" y="1073150"/>
                          <a:ext cx="603250" cy="603250"/>
                        </a:xfrm>
                        <a:prstGeom prst="rect">
                          <a:avLst/>
                        </a:prstGeom>
                      </p:spPr>
                    </p:pic>
                  </p:oleObj>
                </mc:Fallback>
              </mc:AlternateContent>
            </a:graphicData>
          </a:graphic>
        </p:graphicFrame>
      </p:grpSp>
      <p:graphicFrame>
        <p:nvGraphicFramePr>
          <p:cNvPr id="10" name="Object 9"/>
          <p:cNvGraphicFramePr>
            <a:graphicFrameLocks noChangeAspect="1"/>
          </p:cNvGraphicFramePr>
          <p:nvPr>
            <p:extLst>
              <p:ext uri="{D42A27DB-BD31-4B8C-83A1-F6EECF244321}">
                <p14:modId xmlns:p14="http://schemas.microsoft.com/office/powerpoint/2010/main" val="2197620803"/>
              </p:ext>
            </p:extLst>
          </p:nvPr>
        </p:nvGraphicFramePr>
        <p:xfrm>
          <a:off x="3048000" y="2514600"/>
          <a:ext cx="603250" cy="603250"/>
        </p:xfrm>
        <a:graphic>
          <a:graphicData uri="http://schemas.openxmlformats.org/presentationml/2006/ole">
            <mc:AlternateContent xmlns:mc="http://schemas.openxmlformats.org/markup-compatibility/2006">
              <mc:Choice xmlns:v="urn:schemas-microsoft-com:vml" Requires="v">
                <p:oleObj spid="_x0000_s211029" name="Equation" r:id="rId6" imgW="241200" imgH="241200" progId="Equation.DSMT4">
                  <p:embed/>
                </p:oleObj>
              </mc:Choice>
              <mc:Fallback>
                <p:oleObj name="Equation" r:id="rId6" imgW="241200" imgH="241200" progId="Equation.DSMT4">
                  <p:embed/>
                  <p:pic>
                    <p:nvPicPr>
                      <p:cNvPr id="0" name=""/>
                      <p:cNvPicPr/>
                      <p:nvPr/>
                    </p:nvPicPr>
                    <p:blipFill>
                      <a:blip r:embed="rId7"/>
                      <a:stretch>
                        <a:fillRect/>
                      </a:stretch>
                    </p:blipFill>
                    <p:spPr>
                      <a:xfrm>
                        <a:off x="3048000" y="2514600"/>
                        <a:ext cx="603250" cy="6032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77836280"/>
              </p:ext>
            </p:extLst>
          </p:nvPr>
        </p:nvGraphicFramePr>
        <p:xfrm>
          <a:off x="838200" y="4419600"/>
          <a:ext cx="7712021" cy="1397648"/>
        </p:xfrm>
        <a:graphic>
          <a:graphicData uri="http://schemas.openxmlformats.org/presentationml/2006/ole">
            <mc:AlternateContent xmlns:mc="http://schemas.openxmlformats.org/markup-compatibility/2006">
              <mc:Choice xmlns:v="urn:schemas-microsoft-com:vml" Requires="v">
                <p:oleObj spid="_x0000_s211030" name="Equation" r:id="rId8" imgW="3924000" imgH="711000" progId="Equation.DSMT4">
                  <p:embed/>
                </p:oleObj>
              </mc:Choice>
              <mc:Fallback>
                <p:oleObj name="Equation" r:id="rId8" imgW="3924000" imgH="711000" progId="Equation.DSMT4">
                  <p:embed/>
                  <p:pic>
                    <p:nvPicPr>
                      <p:cNvPr id="0" name="Object 9"/>
                      <p:cNvPicPr>
                        <a:picLocks noChangeAspect="1" noChangeArrowheads="1"/>
                      </p:cNvPicPr>
                      <p:nvPr/>
                    </p:nvPicPr>
                    <p:blipFill>
                      <a:blip r:embed="rId9"/>
                      <a:srcRect/>
                      <a:stretch>
                        <a:fillRect/>
                      </a:stretch>
                    </p:blipFill>
                    <p:spPr bwMode="auto">
                      <a:xfrm>
                        <a:off x="838200" y="4419600"/>
                        <a:ext cx="7712021" cy="139764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4392526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46</a:t>
            </a:fld>
            <a:endParaRPr lang="en-US"/>
          </a:p>
        </p:txBody>
      </p:sp>
      <p:sp>
        <p:nvSpPr>
          <p:cNvPr id="6" name="TextBox 5"/>
          <p:cNvSpPr txBox="1"/>
          <p:nvPr/>
        </p:nvSpPr>
        <p:spPr>
          <a:xfrm>
            <a:off x="228600" y="304800"/>
            <a:ext cx="8001000" cy="461665"/>
          </a:xfrm>
          <a:prstGeom prst="rect">
            <a:avLst/>
          </a:prstGeom>
          <a:noFill/>
        </p:spPr>
        <p:txBody>
          <a:bodyPr wrap="square" rtlCol="0">
            <a:spAutoFit/>
          </a:bodyPr>
          <a:lstStyle/>
          <a:p>
            <a:r>
              <a:rPr lang="en-US" sz="2400" dirty="0" smtClean="0"/>
              <a:t>Lattice vibrations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786373254"/>
              </p:ext>
            </p:extLst>
          </p:nvPr>
        </p:nvGraphicFramePr>
        <p:xfrm>
          <a:off x="762000" y="766465"/>
          <a:ext cx="7712075" cy="1397000"/>
        </p:xfrm>
        <a:graphic>
          <a:graphicData uri="http://schemas.openxmlformats.org/presentationml/2006/ole">
            <mc:AlternateContent xmlns:mc="http://schemas.openxmlformats.org/markup-compatibility/2006">
              <mc:Choice xmlns:v="urn:schemas-microsoft-com:vml" Requires="v">
                <p:oleObj spid="_x0000_s212051" name="Equation" r:id="rId3" imgW="3924000" imgH="711000" progId="Equation.DSMT4">
                  <p:embed/>
                </p:oleObj>
              </mc:Choice>
              <mc:Fallback>
                <p:oleObj name="Equation" r:id="rId3" imgW="3924000" imgH="7110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6465"/>
                        <a:ext cx="7712075"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78023306"/>
              </p:ext>
            </p:extLst>
          </p:nvPr>
        </p:nvGraphicFramePr>
        <p:xfrm>
          <a:off x="914400" y="2362200"/>
          <a:ext cx="6513512" cy="2492375"/>
        </p:xfrm>
        <a:graphic>
          <a:graphicData uri="http://schemas.openxmlformats.org/presentationml/2006/ole">
            <mc:AlternateContent xmlns:mc="http://schemas.openxmlformats.org/markup-compatibility/2006">
              <mc:Choice xmlns:v="urn:schemas-microsoft-com:vml" Requires="v">
                <p:oleObj spid="_x0000_s212052" name="Equation" r:id="rId5" imgW="3314520" imgH="1269720" progId="Equation.DSMT4">
                  <p:embed/>
                </p:oleObj>
              </mc:Choice>
              <mc:Fallback>
                <p:oleObj name="Equation" r:id="rId5" imgW="3314520" imgH="1269720" progId="Equation.DSMT4">
                  <p:embed/>
                  <p:pic>
                    <p:nvPicPr>
                      <p:cNvPr id="0" name="Object 6"/>
                      <p:cNvPicPr>
                        <a:picLocks noChangeAspect="1" noChangeArrowheads="1"/>
                      </p:cNvPicPr>
                      <p:nvPr/>
                    </p:nvPicPr>
                    <p:blipFill>
                      <a:blip r:embed="rId6"/>
                      <a:srcRect/>
                      <a:stretch>
                        <a:fillRect/>
                      </a:stretch>
                    </p:blipFill>
                    <p:spPr bwMode="auto">
                      <a:xfrm>
                        <a:off x="914400" y="2362200"/>
                        <a:ext cx="6513512"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332486519"/>
              </p:ext>
            </p:extLst>
          </p:nvPr>
        </p:nvGraphicFramePr>
        <p:xfrm>
          <a:off x="623888" y="4876800"/>
          <a:ext cx="7910512" cy="1346200"/>
        </p:xfrm>
        <a:graphic>
          <a:graphicData uri="http://schemas.openxmlformats.org/presentationml/2006/ole">
            <mc:AlternateContent xmlns:mc="http://schemas.openxmlformats.org/markup-compatibility/2006">
              <mc:Choice xmlns:v="urn:schemas-microsoft-com:vml" Requires="v">
                <p:oleObj spid="_x0000_s212053" name="Equation" r:id="rId7" imgW="4025880" imgH="685800" progId="Equation.DSMT4">
                  <p:embed/>
                </p:oleObj>
              </mc:Choice>
              <mc:Fallback>
                <p:oleObj name="Equation" r:id="rId7" imgW="4025880" imgH="685800" progId="Equation.DSMT4">
                  <p:embed/>
                  <p:pic>
                    <p:nvPicPr>
                      <p:cNvPr id="0" name="Object 7"/>
                      <p:cNvPicPr>
                        <a:picLocks noChangeAspect="1" noChangeArrowheads="1"/>
                      </p:cNvPicPr>
                      <p:nvPr/>
                    </p:nvPicPr>
                    <p:blipFill>
                      <a:blip r:embed="rId8"/>
                      <a:srcRect/>
                      <a:stretch>
                        <a:fillRect/>
                      </a:stretch>
                    </p:blipFill>
                    <p:spPr bwMode="auto">
                      <a:xfrm>
                        <a:off x="623888" y="4876800"/>
                        <a:ext cx="7910512"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64174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47</a:t>
            </a:fld>
            <a:endParaRPr lang="en-US"/>
          </a:p>
        </p:txBody>
      </p:sp>
      <p:sp>
        <p:nvSpPr>
          <p:cNvPr id="5" name="TextBox 4"/>
          <p:cNvSpPr txBox="1"/>
          <p:nvPr/>
        </p:nvSpPr>
        <p:spPr>
          <a:xfrm>
            <a:off x="228600" y="73967"/>
            <a:ext cx="8001000" cy="461665"/>
          </a:xfrm>
          <a:prstGeom prst="rect">
            <a:avLst/>
          </a:prstGeom>
          <a:noFill/>
        </p:spPr>
        <p:txBody>
          <a:bodyPr wrap="square" rtlCol="0">
            <a:spAutoFit/>
          </a:bodyPr>
          <a:lstStyle/>
          <a:p>
            <a:r>
              <a:rPr lang="en-US" sz="2400" dirty="0" smtClean="0"/>
              <a:t>Lattice vibrations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926750510"/>
              </p:ext>
            </p:extLst>
          </p:nvPr>
        </p:nvGraphicFramePr>
        <p:xfrm>
          <a:off x="1219200" y="533400"/>
          <a:ext cx="5938837" cy="3340100"/>
        </p:xfrm>
        <a:graphic>
          <a:graphicData uri="http://schemas.openxmlformats.org/presentationml/2006/ole">
            <mc:AlternateContent xmlns:mc="http://schemas.openxmlformats.org/markup-compatibility/2006">
              <mc:Choice xmlns:v="urn:schemas-microsoft-com:vml" Requires="v">
                <p:oleObj spid="_x0000_s213041" name="Equation" r:id="rId3" imgW="3022560" imgH="1701720" progId="Equation.DSMT4">
                  <p:embed/>
                </p:oleObj>
              </mc:Choice>
              <mc:Fallback>
                <p:oleObj name="Equation" r:id="rId3" imgW="3022560" imgH="1701720" progId="Equation.DSMT4">
                  <p:embed/>
                  <p:pic>
                    <p:nvPicPr>
                      <p:cNvPr id="0" name="Object 8"/>
                      <p:cNvPicPr>
                        <a:picLocks noChangeAspect="1" noChangeArrowheads="1"/>
                      </p:cNvPicPr>
                      <p:nvPr/>
                    </p:nvPicPr>
                    <p:blipFill>
                      <a:blip r:embed="rId4"/>
                      <a:srcRect/>
                      <a:stretch>
                        <a:fillRect/>
                      </a:stretch>
                    </p:blipFill>
                    <p:spPr bwMode="auto">
                      <a:xfrm>
                        <a:off x="1219200" y="533400"/>
                        <a:ext cx="5938837"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10840087"/>
              </p:ext>
            </p:extLst>
          </p:nvPr>
        </p:nvGraphicFramePr>
        <p:xfrm>
          <a:off x="1576388" y="3900487"/>
          <a:ext cx="4291012" cy="2119313"/>
        </p:xfrm>
        <a:graphic>
          <a:graphicData uri="http://schemas.openxmlformats.org/presentationml/2006/ole">
            <mc:AlternateContent xmlns:mc="http://schemas.openxmlformats.org/markup-compatibility/2006">
              <mc:Choice xmlns:v="urn:schemas-microsoft-com:vml" Requires="v">
                <p:oleObj spid="_x0000_s213042" name="Equation" r:id="rId5" imgW="2184120" imgH="1079280" progId="Equation.DSMT4">
                  <p:embed/>
                </p:oleObj>
              </mc:Choice>
              <mc:Fallback>
                <p:oleObj name="Equation" r:id="rId5" imgW="2184120" imgH="1079280" progId="Equation.DSMT4">
                  <p:embed/>
                  <p:pic>
                    <p:nvPicPr>
                      <p:cNvPr id="0" name="Object 5"/>
                      <p:cNvPicPr>
                        <a:picLocks noChangeAspect="1" noChangeArrowheads="1"/>
                      </p:cNvPicPr>
                      <p:nvPr/>
                    </p:nvPicPr>
                    <p:blipFill>
                      <a:blip r:embed="rId6"/>
                      <a:srcRect/>
                      <a:stretch>
                        <a:fillRect/>
                      </a:stretch>
                    </p:blipFill>
                    <p:spPr bwMode="auto">
                      <a:xfrm>
                        <a:off x="1576388" y="3900487"/>
                        <a:ext cx="4291012"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51003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48</a:t>
            </a:fld>
            <a:endParaRPr lang="en-US"/>
          </a:p>
        </p:txBody>
      </p:sp>
      <p:sp>
        <p:nvSpPr>
          <p:cNvPr id="5" name="TextBox 4"/>
          <p:cNvSpPr txBox="1"/>
          <p:nvPr/>
        </p:nvSpPr>
        <p:spPr>
          <a:xfrm>
            <a:off x="228600" y="73967"/>
            <a:ext cx="8001000" cy="1200329"/>
          </a:xfrm>
          <a:prstGeom prst="rect">
            <a:avLst/>
          </a:prstGeom>
          <a:noFill/>
        </p:spPr>
        <p:txBody>
          <a:bodyPr wrap="square" rtlCol="0">
            <a:spAutoFit/>
          </a:bodyPr>
          <a:lstStyle/>
          <a:p>
            <a:r>
              <a:rPr lang="en-US" sz="2400" dirty="0" smtClean="0"/>
              <a:t>Lattice vibrations continued</a:t>
            </a:r>
          </a:p>
          <a:p>
            <a:endParaRPr lang="en-US" sz="2400" dirty="0"/>
          </a:p>
          <a:p>
            <a:pPr lvl="1"/>
            <a:r>
              <a:rPr lang="en-US" sz="2400" dirty="0" smtClean="0"/>
              <a:t>Debye model for </a:t>
            </a:r>
            <a:r>
              <a:rPr lang="en-US" sz="2400" i="1" dirty="0" smtClean="0"/>
              <a:t>g(</a:t>
            </a:r>
            <a:r>
              <a:rPr lang="en-US" sz="2400" i="1" dirty="0" smtClean="0">
                <a:latin typeface="Symbol" pitchFamily="18" charset="2"/>
              </a:rPr>
              <a:t>w)</a:t>
            </a:r>
            <a:endParaRPr lang="en-US" sz="2400" dirty="0" smtClean="0"/>
          </a:p>
        </p:txBody>
      </p:sp>
      <p:graphicFrame>
        <p:nvGraphicFramePr>
          <p:cNvPr id="6" name="Object 5"/>
          <p:cNvGraphicFramePr>
            <a:graphicFrameLocks noChangeAspect="1"/>
          </p:cNvGraphicFramePr>
          <p:nvPr>
            <p:extLst>
              <p:ext uri="{D42A27DB-BD31-4B8C-83A1-F6EECF244321}">
                <p14:modId xmlns:p14="http://schemas.microsoft.com/office/powerpoint/2010/main" val="3256433156"/>
              </p:ext>
            </p:extLst>
          </p:nvPr>
        </p:nvGraphicFramePr>
        <p:xfrm>
          <a:off x="1495425" y="1439863"/>
          <a:ext cx="7013575" cy="5037137"/>
        </p:xfrm>
        <a:graphic>
          <a:graphicData uri="http://schemas.openxmlformats.org/presentationml/2006/ole">
            <mc:AlternateContent xmlns:mc="http://schemas.openxmlformats.org/markup-compatibility/2006">
              <mc:Choice xmlns:v="urn:schemas-microsoft-com:vml" Requires="v">
                <p:oleObj spid="_x0000_s214038" name="Equation" r:id="rId3" imgW="3568680" imgH="2565360" progId="Equation.DSMT4">
                  <p:embed/>
                </p:oleObj>
              </mc:Choice>
              <mc:Fallback>
                <p:oleObj name="Equation" r:id="rId3" imgW="3568680" imgH="2565360" progId="Equation.DSMT4">
                  <p:embed/>
                  <p:pic>
                    <p:nvPicPr>
                      <p:cNvPr id="0" name="Object 6"/>
                      <p:cNvPicPr>
                        <a:picLocks noChangeAspect="1" noChangeArrowheads="1"/>
                      </p:cNvPicPr>
                      <p:nvPr/>
                    </p:nvPicPr>
                    <p:blipFill>
                      <a:blip r:embed="rId4"/>
                      <a:srcRect/>
                      <a:stretch>
                        <a:fillRect/>
                      </a:stretch>
                    </p:blipFill>
                    <p:spPr bwMode="auto">
                      <a:xfrm>
                        <a:off x="1495425" y="1439863"/>
                        <a:ext cx="7013575" cy="503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23758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a:p>
        </p:txBody>
      </p:sp>
      <p:sp>
        <p:nvSpPr>
          <p:cNvPr id="5" name="TextBox 4"/>
          <p:cNvSpPr txBox="1"/>
          <p:nvPr/>
        </p:nvSpPr>
        <p:spPr>
          <a:xfrm>
            <a:off x="533400" y="457200"/>
            <a:ext cx="8001000" cy="461665"/>
          </a:xfrm>
          <a:prstGeom prst="rect">
            <a:avLst/>
          </a:prstGeom>
          <a:noFill/>
        </p:spPr>
        <p:txBody>
          <a:bodyPr wrap="square" rtlCol="0">
            <a:spAutoFit/>
          </a:bodyPr>
          <a:lstStyle/>
          <a:p>
            <a:r>
              <a:rPr lang="en-US" sz="2400" dirty="0" smtClean="0"/>
              <a:t>Microscopic definition of entropy – due to Boltzmann</a:t>
            </a:r>
          </a:p>
        </p:txBody>
      </p:sp>
      <p:graphicFrame>
        <p:nvGraphicFramePr>
          <p:cNvPr id="6" name="Object 5"/>
          <p:cNvGraphicFramePr>
            <a:graphicFrameLocks noChangeAspect="1"/>
          </p:cNvGraphicFramePr>
          <p:nvPr>
            <p:extLst>
              <p:ext uri="{D42A27DB-BD31-4B8C-83A1-F6EECF244321}">
                <p14:modId xmlns:p14="http://schemas.microsoft.com/office/powerpoint/2010/main" val="570255130"/>
              </p:ext>
            </p:extLst>
          </p:nvPr>
        </p:nvGraphicFramePr>
        <p:xfrm>
          <a:off x="1931988" y="3352800"/>
          <a:ext cx="4370387" cy="519113"/>
        </p:xfrm>
        <a:graphic>
          <a:graphicData uri="http://schemas.openxmlformats.org/presentationml/2006/ole">
            <mc:AlternateContent xmlns:mc="http://schemas.openxmlformats.org/markup-compatibility/2006">
              <mc:Choice xmlns:v="urn:schemas-microsoft-com:vml" Requires="v">
                <p:oleObj spid="_x0000_s171319" name="数式" r:id="rId3" imgW="1930320" imgH="228600" progId="Equation.3">
                  <p:embed/>
                </p:oleObj>
              </mc:Choice>
              <mc:Fallback>
                <p:oleObj name="数式" r:id="rId3" imgW="1930320" imgH="228600" progId="Equation.3">
                  <p:embed/>
                  <p:pic>
                    <p:nvPicPr>
                      <p:cNvPr id="0" name=""/>
                      <p:cNvPicPr>
                        <a:picLocks noChangeAspect="1" noChangeArrowheads="1"/>
                      </p:cNvPicPr>
                      <p:nvPr/>
                    </p:nvPicPr>
                    <p:blipFill>
                      <a:blip r:embed="rId4"/>
                      <a:srcRect/>
                      <a:stretch>
                        <a:fillRect/>
                      </a:stretch>
                    </p:blipFill>
                    <p:spPr bwMode="auto">
                      <a:xfrm>
                        <a:off x="1931988" y="3352800"/>
                        <a:ext cx="43703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1066800" y="914400"/>
            <a:ext cx="7848600" cy="2308324"/>
          </a:xfrm>
          <a:prstGeom prst="rect">
            <a:avLst/>
          </a:prstGeom>
          <a:noFill/>
        </p:spPr>
        <p:txBody>
          <a:bodyPr wrap="square" rtlCol="0">
            <a:spAutoFit/>
          </a:bodyPr>
          <a:lstStyle/>
          <a:p>
            <a:r>
              <a:rPr lang="en-US" sz="2400" dirty="0" smtClean="0"/>
              <a:t>Consider a system with </a:t>
            </a:r>
            <a:r>
              <a:rPr lang="en-US" sz="2400" i="1" dirty="0" smtClean="0"/>
              <a:t>N</a:t>
            </a:r>
            <a:r>
              <a:rPr lang="en-US" sz="2400" dirty="0" smtClean="0"/>
              <a:t> particles having a total energy </a:t>
            </a:r>
            <a:r>
              <a:rPr lang="en-US" sz="2400" i="1" dirty="0" smtClean="0"/>
              <a:t>E </a:t>
            </a:r>
            <a:r>
              <a:rPr lang="en-US" sz="2400" dirty="0" smtClean="0"/>
              <a:t>and a macroscopic parameter </a:t>
            </a:r>
            <a:r>
              <a:rPr lang="en-US" sz="2400" i="1" dirty="0" smtClean="0"/>
              <a:t>n</a:t>
            </a:r>
            <a:r>
              <a:rPr lang="en-US" sz="2400" dirty="0" smtClean="0"/>
              <a:t>.</a:t>
            </a:r>
          </a:p>
          <a:p>
            <a:endParaRPr lang="en-US" sz="2400" dirty="0"/>
          </a:p>
          <a:p>
            <a:r>
              <a:rPr lang="en-US" sz="2400" dirty="0" smtClean="0"/>
              <a:t>                       denotes the multiplicity of microscopic states having the same parameters.   Each of these states are assumed to equally likely to occur.</a:t>
            </a:r>
          </a:p>
        </p:txBody>
      </p:sp>
      <p:graphicFrame>
        <p:nvGraphicFramePr>
          <p:cNvPr id="8" name="Object 7"/>
          <p:cNvGraphicFramePr>
            <a:graphicFrameLocks noChangeAspect="1"/>
          </p:cNvGraphicFramePr>
          <p:nvPr>
            <p:extLst>
              <p:ext uri="{D42A27DB-BD31-4B8C-83A1-F6EECF244321}">
                <p14:modId xmlns:p14="http://schemas.microsoft.com/office/powerpoint/2010/main" val="2905996708"/>
              </p:ext>
            </p:extLst>
          </p:nvPr>
        </p:nvGraphicFramePr>
        <p:xfrm>
          <a:off x="1219200" y="1981200"/>
          <a:ext cx="1350963" cy="519113"/>
        </p:xfrm>
        <a:graphic>
          <a:graphicData uri="http://schemas.openxmlformats.org/presentationml/2006/ole">
            <mc:AlternateContent xmlns:mc="http://schemas.openxmlformats.org/markup-compatibility/2006">
              <mc:Choice xmlns:v="urn:schemas-microsoft-com:vml" Requires="v">
                <p:oleObj spid="_x0000_s171320" name="数式" r:id="rId5" imgW="596880" imgH="228600" progId="Equation.3">
                  <p:embed/>
                </p:oleObj>
              </mc:Choice>
              <mc:Fallback>
                <p:oleObj name="数式" r:id="rId5" imgW="596880" imgH="228600" progId="Equation.3">
                  <p:embed/>
                  <p:pic>
                    <p:nvPicPr>
                      <p:cNvPr id="0" name=""/>
                      <p:cNvPicPr>
                        <a:picLocks noChangeAspect="1" noChangeArrowheads="1"/>
                      </p:cNvPicPr>
                      <p:nvPr/>
                    </p:nvPicPr>
                    <p:blipFill>
                      <a:blip r:embed="rId6"/>
                      <a:srcRect/>
                      <a:stretch>
                        <a:fillRect/>
                      </a:stretch>
                    </p:blipFill>
                    <p:spPr bwMode="auto">
                      <a:xfrm>
                        <a:off x="1219200" y="1981200"/>
                        <a:ext cx="1350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p:cNvSpPr txBox="1"/>
          <p:nvPr/>
        </p:nvSpPr>
        <p:spPr>
          <a:xfrm>
            <a:off x="563880" y="4110335"/>
            <a:ext cx="8351520" cy="830997"/>
          </a:xfrm>
          <a:prstGeom prst="rect">
            <a:avLst/>
          </a:prstGeom>
          <a:noFill/>
        </p:spPr>
        <p:txBody>
          <a:bodyPr wrap="square" rtlCol="0">
            <a:spAutoFit/>
          </a:bodyPr>
          <a:lstStyle/>
          <a:p>
            <a:r>
              <a:rPr lang="en-US" sz="2400" dirty="0" smtClean="0"/>
              <a:t>Alternative description of entropy  in terms of probability density (attributed to Gibbs)</a:t>
            </a:r>
          </a:p>
        </p:txBody>
      </p:sp>
      <p:graphicFrame>
        <p:nvGraphicFramePr>
          <p:cNvPr id="10" name="Object 9"/>
          <p:cNvGraphicFramePr>
            <a:graphicFrameLocks noChangeAspect="1"/>
          </p:cNvGraphicFramePr>
          <p:nvPr>
            <p:extLst>
              <p:ext uri="{D42A27DB-BD31-4B8C-83A1-F6EECF244321}">
                <p14:modId xmlns:p14="http://schemas.microsoft.com/office/powerpoint/2010/main" val="3432696218"/>
              </p:ext>
            </p:extLst>
          </p:nvPr>
        </p:nvGraphicFramePr>
        <p:xfrm>
          <a:off x="2389188" y="5167313"/>
          <a:ext cx="3249612" cy="576262"/>
        </p:xfrm>
        <a:graphic>
          <a:graphicData uri="http://schemas.openxmlformats.org/presentationml/2006/ole">
            <mc:AlternateContent xmlns:mc="http://schemas.openxmlformats.org/markup-compatibility/2006">
              <mc:Choice xmlns:v="urn:schemas-microsoft-com:vml" Requires="v">
                <p:oleObj spid="_x0000_s171321" name="Equation" r:id="rId7" imgW="1434960" imgH="253800" progId="Equation.DSMT4">
                  <p:embed/>
                </p:oleObj>
              </mc:Choice>
              <mc:Fallback>
                <p:oleObj name="Equation" r:id="rId7" imgW="1434960" imgH="253800" progId="Equation.DSMT4">
                  <p:embed/>
                  <p:pic>
                    <p:nvPicPr>
                      <p:cNvPr id="0" name="Object 5"/>
                      <p:cNvPicPr>
                        <a:picLocks noChangeAspect="1" noChangeArrowheads="1"/>
                      </p:cNvPicPr>
                      <p:nvPr/>
                    </p:nvPicPr>
                    <p:blipFill>
                      <a:blip r:embed="rId8"/>
                      <a:srcRect/>
                      <a:stretch>
                        <a:fillRect/>
                      </a:stretch>
                    </p:blipFill>
                    <p:spPr bwMode="auto">
                      <a:xfrm>
                        <a:off x="2389188" y="5167313"/>
                        <a:ext cx="324961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7262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a:p>
        </p:txBody>
      </p:sp>
      <p:sp>
        <p:nvSpPr>
          <p:cNvPr id="5" name="TextBox 4"/>
          <p:cNvSpPr txBox="1"/>
          <p:nvPr/>
        </p:nvSpPr>
        <p:spPr>
          <a:xfrm>
            <a:off x="457200" y="152400"/>
            <a:ext cx="8153400" cy="461665"/>
          </a:xfrm>
          <a:prstGeom prst="rect">
            <a:avLst/>
          </a:prstGeom>
          <a:noFill/>
        </p:spPr>
        <p:txBody>
          <a:bodyPr wrap="square" rtlCol="0">
            <a:spAutoFit/>
          </a:bodyPr>
          <a:lstStyle/>
          <a:p>
            <a:r>
              <a:rPr lang="en-US" sz="2400" dirty="0" smtClean="0"/>
              <a:t>Probability density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455581226"/>
              </p:ext>
            </p:extLst>
          </p:nvPr>
        </p:nvGraphicFramePr>
        <p:xfrm>
          <a:off x="1174750" y="682625"/>
          <a:ext cx="6289675" cy="1374775"/>
        </p:xfrm>
        <a:graphic>
          <a:graphicData uri="http://schemas.openxmlformats.org/presentationml/2006/ole">
            <mc:AlternateContent xmlns:mc="http://schemas.openxmlformats.org/markup-compatibility/2006">
              <mc:Choice xmlns:v="urn:schemas-microsoft-com:vml" Requires="v">
                <p:oleObj spid="_x0000_s173279" name="Equation" r:id="rId3" imgW="2323800" imgH="507960" progId="Equation.DSMT4">
                  <p:embed/>
                </p:oleObj>
              </mc:Choice>
              <mc:Fallback>
                <p:oleObj name="Equation" r:id="rId3" imgW="2323800" imgH="507960" progId="Equation.DSMT4">
                  <p:embed/>
                  <p:pic>
                    <p:nvPicPr>
                      <p:cNvPr id="0" name=""/>
                      <p:cNvPicPr/>
                      <p:nvPr/>
                    </p:nvPicPr>
                    <p:blipFill>
                      <a:blip r:embed="rId4"/>
                      <a:stretch>
                        <a:fillRect/>
                      </a:stretch>
                    </p:blipFill>
                    <p:spPr>
                      <a:xfrm>
                        <a:off x="1174750" y="682625"/>
                        <a:ext cx="6289675" cy="13747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60728233"/>
              </p:ext>
            </p:extLst>
          </p:nvPr>
        </p:nvGraphicFramePr>
        <p:xfrm>
          <a:off x="1187450" y="2316163"/>
          <a:ext cx="7423150" cy="2027237"/>
        </p:xfrm>
        <a:graphic>
          <a:graphicData uri="http://schemas.openxmlformats.org/presentationml/2006/ole">
            <mc:AlternateContent xmlns:mc="http://schemas.openxmlformats.org/markup-compatibility/2006">
              <mc:Choice xmlns:v="urn:schemas-microsoft-com:vml" Requires="v">
                <p:oleObj spid="_x0000_s173280" name="Equation" r:id="rId5" imgW="2743200" imgH="749160" progId="Equation.DSMT4">
                  <p:embed/>
                </p:oleObj>
              </mc:Choice>
              <mc:Fallback>
                <p:oleObj name="Equation" r:id="rId5" imgW="2743200" imgH="749160" progId="Equation.DSMT4">
                  <p:embed/>
                  <p:pic>
                    <p:nvPicPr>
                      <p:cNvPr id="0" name="Object 5"/>
                      <p:cNvPicPr>
                        <a:picLocks noChangeAspect="1" noChangeArrowheads="1"/>
                      </p:cNvPicPr>
                      <p:nvPr/>
                    </p:nvPicPr>
                    <p:blipFill>
                      <a:blip r:embed="rId6"/>
                      <a:srcRect/>
                      <a:stretch>
                        <a:fillRect/>
                      </a:stretch>
                    </p:blipFill>
                    <p:spPr bwMode="auto">
                      <a:xfrm>
                        <a:off x="1187450" y="2316163"/>
                        <a:ext cx="7423150"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93343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90600" y="4724400"/>
            <a:ext cx="4953000" cy="1371600"/>
          </a:xfrm>
          <a:prstGeom prst="rect">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05274811"/>
              </p:ext>
            </p:extLst>
          </p:nvPr>
        </p:nvGraphicFramePr>
        <p:xfrm>
          <a:off x="701675" y="1271588"/>
          <a:ext cx="6735763" cy="3252787"/>
        </p:xfrm>
        <a:graphic>
          <a:graphicData uri="http://schemas.openxmlformats.org/presentationml/2006/ole">
            <mc:AlternateContent xmlns:mc="http://schemas.openxmlformats.org/markup-compatibility/2006">
              <mc:Choice xmlns:v="urn:schemas-microsoft-com:vml" Requires="v">
                <p:oleObj spid="_x0000_s165114" name="Equation" r:id="rId3" imgW="3251160" imgH="1676160" progId="Equation.DSMT4">
                  <p:embed/>
                </p:oleObj>
              </mc:Choice>
              <mc:Fallback>
                <p:oleObj name="Equation" r:id="rId3" imgW="3251160" imgH="1676160" progId="Equation.DSMT4">
                  <p:embed/>
                  <p:pic>
                    <p:nvPicPr>
                      <p:cNvPr id="0" name=""/>
                      <p:cNvPicPr>
                        <a:picLocks noChangeAspect="1" noChangeArrowheads="1"/>
                      </p:cNvPicPr>
                      <p:nvPr/>
                    </p:nvPicPr>
                    <p:blipFill>
                      <a:blip r:embed="rId4"/>
                      <a:srcRect/>
                      <a:stretch>
                        <a:fillRect/>
                      </a:stretch>
                    </p:blipFill>
                    <p:spPr bwMode="auto">
                      <a:xfrm>
                        <a:off x="701675" y="1271588"/>
                        <a:ext cx="6735763" cy="3252787"/>
                      </a:xfrm>
                      <a:prstGeom prst="rect">
                        <a:avLst/>
                      </a:prstGeom>
                      <a:noFill/>
                      <a:ln>
                        <a:noFill/>
                      </a:ln>
                    </p:spPr>
                  </p:pic>
                </p:oleObj>
              </mc:Fallback>
            </mc:AlternateContent>
          </a:graphicData>
        </a:graphic>
      </p:graphicFrame>
      <p:sp>
        <p:nvSpPr>
          <p:cNvPr id="6" name="TextBox 5"/>
          <p:cNvSpPr txBox="1"/>
          <p:nvPr/>
        </p:nvSpPr>
        <p:spPr>
          <a:xfrm>
            <a:off x="609600" y="363527"/>
            <a:ext cx="8229600" cy="830997"/>
          </a:xfrm>
          <a:prstGeom prst="rect">
            <a:avLst/>
          </a:prstGeom>
          <a:noFill/>
        </p:spPr>
        <p:txBody>
          <a:bodyPr wrap="square" rtlCol="0">
            <a:spAutoFit/>
          </a:bodyPr>
          <a:lstStyle/>
          <a:p>
            <a:r>
              <a:rPr lang="en-US" sz="2400" dirty="0" smtClean="0"/>
              <a:t>Example of classical treatment of  microstate analysis of  </a:t>
            </a:r>
            <a:r>
              <a:rPr lang="en-US" sz="2400" i="1" dirty="0" smtClean="0"/>
              <a:t>N </a:t>
            </a:r>
            <a:r>
              <a:rPr lang="en-US" sz="2400" dirty="0" smtClean="0"/>
              <a:t>three dimensional particles in volume </a:t>
            </a:r>
            <a:r>
              <a:rPr lang="en-US" sz="2400" i="1" dirty="0" smtClean="0"/>
              <a:t>V</a:t>
            </a:r>
            <a:r>
              <a:rPr lang="en-US" sz="2400" dirty="0" smtClean="0"/>
              <a:t> with energy </a:t>
            </a:r>
            <a:r>
              <a:rPr lang="en-US" sz="2400" i="1" dirty="0" smtClean="0"/>
              <a:t>E</a:t>
            </a:r>
            <a:endParaRPr lang="en-US" sz="2400" dirty="0" smtClean="0"/>
          </a:p>
        </p:txBody>
      </p:sp>
      <p:graphicFrame>
        <p:nvGraphicFramePr>
          <p:cNvPr id="7" name="Object 6"/>
          <p:cNvGraphicFramePr>
            <a:graphicFrameLocks noChangeAspect="1"/>
          </p:cNvGraphicFramePr>
          <p:nvPr>
            <p:extLst>
              <p:ext uri="{D42A27DB-BD31-4B8C-83A1-F6EECF244321}">
                <p14:modId xmlns:p14="http://schemas.microsoft.com/office/powerpoint/2010/main" val="4251563586"/>
              </p:ext>
            </p:extLst>
          </p:nvPr>
        </p:nvGraphicFramePr>
        <p:xfrm>
          <a:off x="1062038" y="4819650"/>
          <a:ext cx="4975225" cy="1084263"/>
        </p:xfrm>
        <a:graphic>
          <a:graphicData uri="http://schemas.openxmlformats.org/presentationml/2006/ole">
            <mc:AlternateContent xmlns:mc="http://schemas.openxmlformats.org/markup-compatibility/2006">
              <mc:Choice xmlns:v="urn:schemas-microsoft-com:vml" Requires="v">
                <p:oleObj spid="_x0000_s165115" name="Equation" r:id="rId5" imgW="2400120" imgH="558720" progId="Equation.DSMT4">
                  <p:embed/>
                </p:oleObj>
              </mc:Choice>
              <mc:Fallback>
                <p:oleObj name="Equation" r:id="rId5" imgW="2400120" imgH="558720" progId="Equation.DSMT4">
                  <p:embed/>
                  <p:pic>
                    <p:nvPicPr>
                      <p:cNvPr id="0" name=""/>
                      <p:cNvPicPr>
                        <a:picLocks noChangeAspect="1" noChangeArrowheads="1"/>
                      </p:cNvPicPr>
                      <p:nvPr/>
                    </p:nvPicPr>
                    <p:blipFill>
                      <a:blip r:embed="rId6"/>
                      <a:srcRect/>
                      <a:stretch>
                        <a:fillRect/>
                      </a:stretch>
                    </p:blipFill>
                    <p:spPr bwMode="auto">
                      <a:xfrm>
                        <a:off x="1062038" y="4819650"/>
                        <a:ext cx="497522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51554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a:p>
        </p:txBody>
      </p:sp>
      <p:sp>
        <p:nvSpPr>
          <p:cNvPr id="5" name="TextBox 4"/>
          <p:cNvSpPr txBox="1"/>
          <p:nvPr/>
        </p:nvSpPr>
        <p:spPr>
          <a:xfrm>
            <a:off x="37454" y="228600"/>
            <a:ext cx="8229600" cy="830997"/>
          </a:xfrm>
          <a:prstGeom prst="rect">
            <a:avLst/>
          </a:prstGeom>
          <a:noFill/>
        </p:spPr>
        <p:txBody>
          <a:bodyPr wrap="square" rtlCol="0">
            <a:spAutoFit/>
          </a:bodyPr>
          <a:lstStyle/>
          <a:p>
            <a:r>
              <a:rPr lang="en-US" sz="2400" dirty="0" smtClean="0"/>
              <a:t>Example of classical treatment of  microstate analysis of  </a:t>
            </a:r>
            <a:r>
              <a:rPr lang="en-US" sz="2400" i="1" dirty="0" smtClean="0"/>
              <a:t>N </a:t>
            </a:r>
            <a:r>
              <a:rPr lang="en-US" sz="2400" dirty="0" smtClean="0"/>
              <a:t>three dimensional particles in volume </a:t>
            </a:r>
            <a:r>
              <a:rPr lang="en-US" sz="2400" i="1" dirty="0" smtClean="0"/>
              <a:t>V</a:t>
            </a:r>
            <a:r>
              <a:rPr lang="en-US" sz="2400" dirty="0" smtClean="0"/>
              <a:t> with energy </a:t>
            </a:r>
            <a:r>
              <a:rPr lang="en-US" sz="2400" i="1" dirty="0" smtClean="0"/>
              <a:t>E </a:t>
            </a:r>
            <a:r>
              <a:rPr lang="en-US" sz="2400" dirty="0" smtClean="0"/>
              <a:t> -- continued</a:t>
            </a:r>
          </a:p>
        </p:txBody>
      </p:sp>
      <p:sp>
        <p:nvSpPr>
          <p:cNvPr id="6" name="TextBox 5"/>
          <p:cNvSpPr txBox="1"/>
          <p:nvPr/>
        </p:nvSpPr>
        <p:spPr>
          <a:xfrm>
            <a:off x="228600" y="1371600"/>
            <a:ext cx="7543800" cy="830997"/>
          </a:xfrm>
          <a:prstGeom prst="rect">
            <a:avLst/>
          </a:prstGeom>
          <a:noFill/>
        </p:spPr>
        <p:txBody>
          <a:bodyPr wrap="square" rtlCol="0">
            <a:spAutoFit/>
          </a:bodyPr>
          <a:lstStyle/>
          <a:p>
            <a:r>
              <a:rPr lang="en-US" sz="2400" dirty="0" smtClean="0"/>
              <a:t>Rough statement of equivalence of Boltzmann’s and Gibbs’ entropy analysis for this  and similar cases:</a:t>
            </a:r>
          </a:p>
        </p:txBody>
      </p:sp>
      <p:graphicFrame>
        <p:nvGraphicFramePr>
          <p:cNvPr id="7" name="Object 6"/>
          <p:cNvGraphicFramePr>
            <a:graphicFrameLocks noChangeAspect="1"/>
          </p:cNvGraphicFramePr>
          <p:nvPr>
            <p:extLst>
              <p:ext uri="{D42A27DB-BD31-4B8C-83A1-F6EECF244321}">
                <p14:modId xmlns:p14="http://schemas.microsoft.com/office/powerpoint/2010/main" val="490454491"/>
              </p:ext>
            </p:extLst>
          </p:nvPr>
        </p:nvGraphicFramePr>
        <p:xfrm>
          <a:off x="304800" y="2514600"/>
          <a:ext cx="8423275" cy="2635693"/>
        </p:xfrm>
        <a:graphic>
          <a:graphicData uri="http://schemas.openxmlformats.org/presentationml/2006/ole">
            <mc:AlternateContent xmlns:mc="http://schemas.openxmlformats.org/markup-compatibility/2006">
              <mc:Choice xmlns:v="urn:schemas-microsoft-com:vml" Requires="v">
                <p:oleObj spid="_x0000_s174178" name="Equation" r:id="rId3" imgW="4965480" imgH="1549080" progId="Equation.DSMT4">
                  <p:embed/>
                </p:oleObj>
              </mc:Choice>
              <mc:Fallback>
                <p:oleObj name="Equation" r:id="rId3" imgW="4965480" imgH="1549080" progId="Equation.DSMT4">
                  <p:embed/>
                  <p:pic>
                    <p:nvPicPr>
                      <p:cNvPr id="0" name="Object 5"/>
                      <p:cNvPicPr>
                        <a:picLocks noChangeAspect="1" noChangeArrowheads="1"/>
                      </p:cNvPicPr>
                      <p:nvPr/>
                    </p:nvPicPr>
                    <p:blipFill>
                      <a:blip r:embed="rId4"/>
                      <a:srcRect/>
                      <a:stretch>
                        <a:fillRect/>
                      </a:stretch>
                    </p:blipFill>
                    <p:spPr bwMode="auto">
                      <a:xfrm>
                        <a:off x="304800" y="2514600"/>
                        <a:ext cx="8423275" cy="263569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48784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2/18/2014</a:t>
            </a:r>
            <a:endParaRPr lang="en-US"/>
          </a:p>
        </p:txBody>
      </p:sp>
      <p:sp>
        <p:nvSpPr>
          <p:cNvPr id="3" name="Footer Placeholder 2"/>
          <p:cNvSpPr>
            <a:spLocks noGrp="1"/>
          </p:cNvSpPr>
          <p:nvPr>
            <p:ph type="ftr" sz="quarter" idx="11"/>
          </p:nvPr>
        </p:nvSpPr>
        <p:spPr/>
        <p:txBody>
          <a:bodyPr/>
          <a:lstStyle/>
          <a:p>
            <a:r>
              <a:rPr lang="en-US" smtClean="0"/>
              <a:t>PHY 770  Spring 2014 -- Lecture 10-11</a:t>
            </a:r>
            <a:endParaRPr lang="en-US"/>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a:p>
        </p:txBody>
      </p:sp>
      <p:sp>
        <p:nvSpPr>
          <p:cNvPr id="8" name="TextBox 7"/>
          <p:cNvSpPr txBox="1"/>
          <p:nvPr/>
        </p:nvSpPr>
        <p:spPr>
          <a:xfrm>
            <a:off x="457200" y="457200"/>
            <a:ext cx="7010400" cy="461665"/>
          </a:xfrm>
          <a:prstGeom prst="rect">
            <a:avLst/>
          </a:prstGeom>
          <a:noFill/>
        </p:spPr>
        <p:txBody>
          <a:bodyPr wrap="square" rtlCol="0">
            <a:spAutoFit/>
          </a:bodyPr>
          <a:lstStyle/>
          <a:p>
            <a:r>
              <a:rPr lang="en-US" sz="2400" dirty="0" smtClean="0"/>
              <a:t>Quantum representation of density matrix</a:t>
            </a:r>
          </a:p>
        </p:txBody>
      </p:sp>
      <p:graphicFrame>
        <p:nvGraphicFramePr>
          <p:cNvPr id="9" name="Object 8"/>
          <p:cNvGraphicFramePr>
            <a:graphicFrameLocks noChangeAspect="1"/>
          </p:cNvGraphicFramePr>
          <p:nvPr>
            <p:extLst>
              <p:ext uri="{D42A27DB-BD31-4B8C-83A1-F6EECF244321}">
                <p14:modId xmlns:p14="http://schemas.microsoft.com/office/powerpoint/2010/main" val="1936393163"/>
              </p:ext>
            </p:extLst>
          </p:nvPr>
        </p:nvGraphicFramePr>
        <p:xfrm>
          <a:off x="1524000" y="1103313"/>
          <a:ext cx="5434514" cy="2325687"/>
        </p:xfrm>
        <a:graphic>
          <a:graphicData uri="http://schemas.openxmlformats.org/presentationml/2006/ole">
            <mc:AlternateContent xmlns:mc="http://schemas.openxmlformats.org/markup-compatibility/2006">
              <mc:Choice xmlns:v="urn:schemas-microsoft-com:vml" Requires="v">
                <p:oleObj spid="_x0000_s166150" name="Equation" r:id="rId3" imgW="2908080" imgH="1244520" progId="Equation.DSMT4">
                  <p:embed/>
                </p:oleObj>
              </mc:Choice>
              <mc:Fallback>
                <p:oleObj name="Equation" r:id="rId3" imgW="2908080" imgH="1244520" progId="Equation.DSMT4">
                  <p:embed/>
                  <p:pic>
                    <p:nvPicPr>
                      <p:cNvPr id="0" name=""/>
                      <p:cNvPicPr/>
                      <p:nvPr/>
                    </p:nvPicPr>
                    <p:blipFill>
                      <a:blip r:embed="rId4"/>
                      <a:stretch>
                        <a:fillRect/>
                      </a:stretch>
                    </p:blipFill>
                    <p:spPr>
                      <a:xfrm>
                        <a:off x="1524000" y="1103313"/>
                        <a:ext cx="5434514" cy="2325687"/>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44375221"/>
              </p:ext>
            </p:extLst>
          </p:nvPr>
        </p:nvGraphicFramePr>
        <p:xfrm>
          <a:off x="457200" y="3657600"/>
          <a:ext cx="8162925" cy="1235075"/>
        </p:xfrm>
        <a:graphic>
          <a:graphicData uri="http://schemas.openxmlformats.org/presentationml/2006/ole">
            <mc:AlternateContent xmlns:mc="http://schemas.openxmlformats.org/markup-compatibility/2006">
              <mc:Choice xmlns:v="urn:schemas-microsoft-com:vml" Requires="v">
                <p:oleObj spid="_x0000_s166151" name="Equation" r:id="rId5" imgW="4368600" imgH="660240" progId="Equation.DSMT4">
                  <p:embed/>
                </p:oleObj>
              </mc:Choice>
              <mc:Fallback>
                <p:oleObj name="Equation" r:id="rId5" imgW="4368600" imgH="660240" progId="Equation.DSMT4">
                  <p:embed/>
                  <p:pic>
                    <p:nvPicPr>
                      <p:cNvPr id="0" name="Object 8"/>
                      <p:cNvPicPr>
                        <a:picLocks noChangeAspect="1" noChangeArrowheads="1"/>
                      </p:cNvPicPr>
                      <p:nvPr/>
                    </p:nvPicPr>
                    <p:blipFill>
                      <a:blip r:embed="rId6"/>
                      <a:srcRect/>
                      <a:stretch>
                        <a:fillRect/>
                      </a:stretch>
                    </p:blipFill>
                    <p:spPr bwMode="auto">
                      <a:xfrm>
                        <a:off x="457200" y="3657600"/>
                        <a:ext cx="81629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21008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9919</TotalTime>
  <Words>1271</Words>
  <Application>Microsoft Office PowerPoint</Application>
  <PresentationFormat>On-screen Show (4:3)</PresentationFormat>
  <Paragraphs>273</Paragraphs>
  <Slides>48</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2" baseType="lpstr">
      <vt:lpstr>Office Theme</vt:lpstr>
      <vt:lpstr>数式</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Natalie</cp:lastModifiedBy>
  <cp:revision>495</cp:revision>
  <cp:lastPrinted>2014-03-17T00:03:17Z</cp:lastPrinted>
  <dcterms:created xsi:type="dcterms:W3CDTF">2012-01-10T18:32:24Z</dcterms:created>
  <dcterms:modified xsi:type="dcterms:W3CDTF">2014-03-17T00:04:20Z</dcterms:modified>
</cp:coreProperties>
</file>